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453" r:id="rId2"/>
    <p:sldId id="513" r:id="rId3"/>
    <p:sldId id="955" r:id="rId4"/>
    <p:sldId id="1057" r:id="rId5"/>
    <p:sldId id="907" r:id="rId6"/>
    <p:sldId id="1055" r:id="rId7"/>
    <p:sldId id="1054" r:id="rId8"/>
    <p:sldId id="1056" r:id="rId9"/>
    <p:sldId id="1016" r:id="rId10"/>
    <p:sldId id="1047" r:id="rId11"/>
    <p:sldId id="1014" r:id="rId12"/>
    <p:sldId id="1058" r:id="rId13"/>
    <p:sldId id="431" r:id="rId14"/>
    <p:sldId id="1059" r:id="rId15"/>
    <p:sldId id="1063" r:id="rId16"/>
    <p:sldId id="1060" r:id="rId17"/>
    <p:sldId id="1074" r:id="rId18"/>
    <p:sldId id="1077" r:id="rId19"/>
    <p:sldId id="1061" r:id="rId20"/>
    <p:sldId id="1062" r:id="rId21"/>
    <p:sldId id="1041" r:id="rId22"/>
    <p:sldId id="908" r:id="rId23"/>
    <p:sldId id="258" r:id="rId24"/>
    <p:sldId id="909" r:id="rId25"/>
    <p:sldId id="910" r:id="rId26"/>
    <p:sldId id="267" r:id="rId27"/>
    <p:sldId id="911" r:id="rId28"/>
    <p:sldId id="268" r:id="rId29"/>
    <p:sldId id="269" r:id="rId30"/>
    <p:sldId id="270" r:id="rId31"/>
    <p:sldId id="1065" r:id="rId32"/>
    <p:sldId id="1073" r:id="rId33"/>
    <p:sldId id="1066" r:id="rId34"/>
    <p:sldId id="271" r:id="rId35"/>
    <p:sldId id="272" r:id="rId36"/>
    <p:sldId id="274" r:id="rId37"/>
    <p:sldId id="275" r:id="rId38"/>
    <p:sldId id="276" r:id="rId39"/>
    <p:sldId id="277" r:id="rId40"/>
    <p:sldId id="261" r:id="rId41"/>
    <p:sldId id="280" r:id="rId42"/>
    <p:sldId id="975" r:id="rId43"/>
    <p:sldId id="281" r:id="rId44"/>
    <p:sldId id="1079" r:id="rId45"/>
    <p:sldId id="912" r:id="rId46"/>
    <p:sldId id="282" r:id="rId47"/>
    <p:sldId id="283" r:id="rId48"/>
    <p:sldId id="1080" r:id="rId49"/>
    <p:sldId id="284" r:id="rId50"/>
    <p:sldId id="913" r:id="rId51"/>
    <p:sldId id="285" r:id="rId52"/>
    <p:sldId id="286" r:id="rId53"/>
    <p:sldId id="263" r:id="rId54"/>
    <p:sldId id="287" r:id="rId55"/>
    <p:sldId id="292" r:id="rId56"/>
    <p:sldId id="288" r:id="rId57"/>
    <p:sldId id="289" r:id="rId58"/>
    <p:sldId id="291" r:id="rId59"/>
    <p:sldId id="295" r:id="rId60"/>
    <p:sldId id="915" r:id="rId61"/>
    <p:sldId id="1068" r:id="rId62"/>
    <p:sldId id="1071" r:id="rId63"/>
    <p:sldId id="299" r:id="rId64"/>
    <p:sldId id="300" r:id="rId65"/>
    <p:sldId id="1082" r:id="rId66"/>
    <p:sldId id="298" r:id="rId67"/>
    <p:sldId id="984" r:id="rId68"/>
    <p:sldId id="1052" r:id="rId69"/>
    <p:sldId id="985" r:id="rId70"/>
    <p:sldId id="1069" r:id="rId71"/>
    <p:sldId id="1043" r:id="rId72"/>
    <p:sldId id="1045" r:id="rId73"/>
    <p:sldId id="278" r:id="rId74"/>
    <p:sldId id="1081" r:id="rId75"/>
    <p:sldId id="1051" r:id="rId76"/>
    <p:sldId id="1026" r:id="rId77"/>
    <p:sldId id="381"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4" autoAdjust="0"/>
    <p:restoredTop sz="91658" autoAdjust="0"/>
  </p:normalViewPr>
  <p:slideViewPr>
    <p:cSldViewPr snapToGrid="0">
      <p:cViewPr>
        <p:scale>
          <a:sx n="110" d="100"/>
          <a:sy n="110" d="100"/>
        </p:scale>
        <p:origin x="96"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image" Target="../media/image142.emf"/><Relationship Id="rId4" Type="http://schemas.openxmlformats.org/officeDocument/2006/relationships/image" Target="../media/image1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25A8F-BA84-4F50-A406-1212EC014854}" type="datetimeFigureOut">
              <a:rPr lang="zh-CN" altLang="en-US" smtClean="0"/>
              <a:t>2024/11/11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E99A7-0FA7-4144-9733-FE5AB66F579A}" type="slidenum">
              <a:rPr lang="zh-CN" altLang="en-US" smtClean="0"/>
              <a:t>‹#›</a:t>
            </a:fld>
            <a:endParaRPr lang="zh-CN" altLang="en-US"/>
          </a:p>
        </p:txBody>
      </p:sp>
    </p:spTree>
    <p:extLst>
      <p:ext uri="{BB962C8B-B14F-4D97-AF65-F5344CB8AC3E}">
        <p14:creationId xmlns:p14="http://schemas.microsoft.com/office/powerpoint/2010/main" val="2332972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2</a:t>
            </a:fld>
            <a:endParaRPr lang="zh-CN" altLang="en-US"/>
          </a:p>
        </p:txBody>
      </p:sp>
    </p:spTree>
    <p:extLst>
      <p:ext uri="{BB962C8B-B14F-4D97-AF65-F5344CB8AC3E}">
        <p14:creationId xmlns:p14="http://schemas.microsoft.com/office/powerpoint/2010/main" val="3521326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17</a:t>
            </a:fld>
            <a:endParaRPr lang="zh-CN" altLang="en-US"/>
          </a:p>
        </p:txBody>
      </p:sp>
    </p:spTree>
    <p:extLst>
      <p:ext uri="{BB962C8B-B14F-4D97-AF65-F5344CB8AC3E}">
        <p14:creationId xmlns:p14="http://schemas.microsoft.com/office/powerpoint/2010/main" val="3463538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ALLR, average log-likelihood ratio; ED, </a:t>
            </a:r>
            <a:r>
              <a:rPr lang="en-US" altLang="zh-CN" sz="1200" b="0" i="0" kern="1200" dirty="0" err="1">
                <a:solidFill>
                  <a:schemeClr val="tx1"/>
                </a:solidFill>
                <a:effectLst/>
                <a:latin typeface="+mn-lt"/>
                <a:ea typeface="+mn-ea"/>
                <a:cs typeface="+mn-cs"/>
              </a:rPr>
              <a:t>euclidean</a:t>
            </a:r>
            <a:r>
              <a:rPr lang="en-US" altLang="zh-CN" sz="1200" b="0" i="0" kern="1200" dirty="0">
                <a:solidFill>
                  <a:schemeClr val="tx1"/>
                </a:solidFill>
                <a:effectLst/>
                <a:latin typeface="+mn-lt"/>
                <a:ea typeface="+mn-ea"/>
                <a:cs typeface="+mn-cs"/>
              </a:rPr>
              <a:t> distance; FIET, Fisher-Irwin exact test; KLD, </a:t>
            </a:r>
            <a:r>
              <a:rPr lang="en-US" altLang="zh-CN" sz="1200" b="0" i="0" kern="1200" dirty="0" err="1">
                <a:solidFill>
                  <a:schemeClr val="tx1"/>
                </a:solidFill>
                <a:effectLst/>
                <a:latin typeface="+mn-lt"/>
                <a:ea typeface="+mn-ea"/>
                <a:cs typeface="+mn-cs"/>
              </a:rPr>
              <a:t>Kullback-Leibler</a:t>
            </a:r>
            <a:r>
              <a:rPr lang="en-US" altLang="zh-CN" sz="1200" b="0" i="0" kern="1200" dirty="0">
                <a:solidFill>
                  <a:schemeClr val="tx1"/>
                </a:solidFill>
                <a:effectLst/>
                <a:latin typeface="+mn-lt"/>
                <a:ea typeface="+mn-ea"/>
                <a:cs typeface="+mn-cs"/>
              </a:rPr>
              <a:t> divergence; PCC, Pearson correlation coefficient; PCST, Pearson </a:t>
            </a:r>
            <a:r>
              <a:rPr lang="el-GR" altLang="zh-CN" sz="1200" b="0" i="1" kern="1200" dirty="0">
                <a:solidFill>
                  <a:schemeClr val="tx1"/>
                </a:solidFill>
                <a:effectLst/>
                <a:latin typeface="+mn-lt"/>
                <a:ea typeface="+mn-ea"/>
                <a:cs typeface="+mn-cs"/>
              </a:rPr>
              <a:t>χ</a:t>
            </a:r>
            <a:r>
              <a:rPr lang="el-GR" altLang="zh-CN" sz="1200" b="0" i="0" kern="1200" dirty="0">
                <a:solidFill>
                  <a:schemeClr val="tx1"/>
                </a:solidFill>
                <a:effectLst/>
                <a:latin typeface="+mn-lt"/>
                <a:ea typeface="+mn-ea"/>
                <a:cs typeface="+mn-cs"/>
              </a:rPr>
              <a:t> </a:t>
            </a:r>
            <a:r>
              <a:rPr lang="el-GR" altLang="zh-CN" sz="1200" b="0" i="0" kern="1200" baseline="30000" dirty="0">
                <a:solidFill>
                  <a:schemeClr val="tx1"/>
                </a:solidFill>
                <a:effectLst/>
                <a:latin typeface="+mn-lt"/>
                <a:ea typeface="+mn-ea"/>
                <a:cs typeface="+mn-cs"/>
              </a:rPr>
              <a:t>2</a:t>
            </a:r>
            <a:r>
              <a:rPr lang="el-GR" altLang="zh-CN"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test; SW, </a:t>
            </a:r>
            <a:r>
              <a:rPr lang="en-US" altLang="zh-CN" sz="1200" b="0" i="0" kern="1200" dirty="0" err="1">
                <a:solidFill>
                  <a:schemeClr val="tx1"/>
                </a:solidFill>
                <a:effectLst/>
                <a:latin typeface="+mn-lt"/>
                <a:ea typeface="+mn-ea"/>
                <a:cs typeface="+mn-cs"/>
              </a:rPr>
              <a:t>Sandelin</a:t>
            </a:r>
            <a:r>
              <a:rPr lang="en-US" altLang="zh-CN" sz="1200" b="0" i="0" kern="1200" dirty="0">
                <a:solidFill>
                  <a:schemeClr val="tx1"/>
                </a:solidFill>
                <a:effectLst/>
                <a:latin typeface="+mn-lt"/>
                <a:ea typeface="+mn-ea"/>
                <a:cs typeface="+mn-cs"/>
              </a:rPr>
              <a:t>-Wasserman function.</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18</a:t>
            </a:fld>
            <a:endParaRPr lang="zh-CN" altLang="en-US"/>
          </a:p>
        </p:txBody>
      </p:sp>
    </p:spTree>
    <p:extLst>
      <p:ext uri="{BB962C8B-B14F-4D97-AF65-F5344CB8AC3E}">
        <p14:creationId xmlns:p14="http://schemas.microsoft.com/office/powerpoint/2010/main" val="3065113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计算生物学研究所，计算健康系，德国慕尼黑亥姆霍兹。</a:t>
            </a:r>
          </a:p>
        </p:txBody>
      </p:sp>
      <p:sp>
        <p:nvSpPr>
          <p:cNvPr id="4" name="灯片编号占位符 3"/>
          <p:cNvSpPr>
            <a:spLocks noGrp="1"/>
          </p:cNvSpPr>
          <p:nvPr>
            <p:ph type="sldNum" sz="quarter" idx="5"/>
          </p:nvPr>
        </p:nvSpPr>
        <p:spPr/>
        <p:txBody>
          <a:bodyPr/>
          <a:lstStyle/>
          <a:p>
            <a:fld id="{B62E1F84-6777-4421-B47C-B42FB76BC979}" type="slidenum">
              <a:rPr lang="zh-CN" altLang="en-US" smtClean="0"/>
              <a:t>22</a:t>
            </a:fld>
            <a:endParaRPr lang="zh-CN" altLang="en-US"/>
          </a:p>
        </p:txBody>
      </p:sp>
    </p:spTree>
    <p:extLst>
      <p:ext uri="{BB962C8B-B14F-4D97-AF65-F5344CB8AC3E}">
        <p14:creationId xmlns:p14="http://schemas.microsoft.com/office/powerpoint/2010/main" val="3650172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microfluidic droplets</a:t>
            </a:r>
            <a:r>
              <a:rPr lang="zh-CN" altLang="en-US" dirty="0"/>
              <a:t>微流体液滴</a:t>
            </a:r>
          </a:p>
        </p:txBody>
      </p:sp>
      <p:sp>
        <p:nvSpPr>
          <p:cNvPr id="4" name="灯片编号占位符 3"/>
          <p:cNvSpPr>
            <a:spLocks noGrp="1"/>
          </p:cNvSpPr>
          <p:nvPr>
            <p:ph type="sldNum" sz="quarter" idx="5"/>
          </p:nvPr>
        </p:nvSpPr>
        <p:spPr/>
        <p:txBody>
          <a:bodyPr/>
          <a:lstStyle/>
          <a:p>
            <a:fld id="{B62E1F84-6777-4421-B47C-B42FB76BC979}" type="slidenum">
              <a:rPr lang="zh-CN" altLang="en-US" smtClean="0"/>
              <a:t>24</a:t>
            </a:fld>
            <a:endParaRPr lang="zh-CN" altLang="en-US"/>
          </a:p>
        </p:txBody>
      </p:sp>
    </p:spTree>
    <p:extLst>
      <p:ext uri="{BB962C8B-B14F-4D97-AF65-F5344CB8AC3E}">
        <p14:creationId xmlns:p14="http://schemas.microsoft.com/office/powerpoint/2010/main" val="335771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Cells with a relatively high fraction of mitochondrial counts might for example be involved in respiratory processes and should not be filtered out. Whereas, cells with low or high counts might correspond to quiescent cell populations or cells larger in size</a:t>
            </a:r>
          </a:p>
        </p:txBody>
      </p:sp>
      <p:sp>
        <p:nvSpPr>
          <p:cNvPr id="4" name="灯片编号占位符 3"/>
          <p:cNvSpPr>
            <a:spLocks noGrp="1"/>
          </p:cNvSpPr>
          <p:nvPr>
            <p:ph type="sldNum" sz="quarter" idx="5"/>
          </p:nvPr>
        </p:nvSpPr>
        <p:spPr/>
        <p:txBody>
          <a:bodyPr/>
          <a:lstStyle/>
          <a:p>
            <a:fld id="{B62E1F84-6777-4421-B47C-B42FB76BC979}" type="slidenum">
              <a:rPr lang="zh-CN" altLang="en-US" smtClean="0"/>
              <a:t>25</a:t>
            </a:fld>
            <a:endParaRPr lang="zh-CN" altLang="en-US"/>
          </a:p>
        </p:txBody>
      </p:sp>
    </p:spTree>
    <p:extLst>
      <p:ext uri="{BB962C8B-B14F-4D97-AF65-F5344CB8AC3E}">
        <p14:creationId xmlns:p14="http://schemas.microsoft.com/office/powerpoint/2010/main" val="1032260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26</a:t>
            </a:fld>
            <a:endParaRPr lang="zh-CN" altLang="en-US"/>
          </a:p>
        </p:txBody>
      </p:sp>
    </p:spTree>
    <p:extLst>
      <p:ext uri="{BB962C8B-B14F-4D97-AF65-F5344CB8AC3E}">
        <p14:creationId xmlns:p14="http://schemas.microsoft.com/office/powerpoint/2010/main" val="409163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27</a:t>
            </a:fld>
            <a:endParaRPr lang="zh-CN" altLang="en-US"/>
          </a:p>
        </p:txBody>
      </p:sp>
    </p:spTree>
    <p:extLst>
      <p:ext uri="{BB962C8B-B14F-4D97-AF65-F5344CB8AC3E}">
        <p14:creationId xmlns:p14="http://schemas.microsoft.com/office/powerpoint/2010/main" val="1931758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28</a:t>
            </a:fld>
            <a:endParaRPr lang="zh-CN" altLang="en-US"/>
          </a:p>
        </p:txBody>
      </p:sp>
    </p:spTree>
    <p:extLst>
      <p:ext uri="{BB962C8B-B14F-4D97-AF65-F5344CB8AC3E}">
        <p14:creationId xmlns:p14="http://schemas.microsoft.com/office/powerpoint/2010/main" val="2738128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29</a:t>
            </a:fld>
            <a:endParaRPr lang="zh-CN" altLang="en-US"/>
          </a:p>
        </p:txBody>
      </p:sp>
    </p:spTree>
    <p:extLst>
      <p:ext uri="{BB962C8B-B14F-4D97-AF65-F5344CB8AC3E}">
        <p14:creationId xmlns:p14="http://schemas.microsoft.com/office/powerpoint/2010/main" val="2550600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pple-system"/>
              </a:rPr>
              <a:t>transcription rate α, splicing rate β, and degradation rate γ of spliced RNA</a:t>
            </a:r>
          </a:p>
          <a:p>
            <a:endParaRPr lang="en-US" altLang="zh-CN" b="0" i="0" dirty="0">
              <a:solidFill>
                <a:srgbClr val="333333"/>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30</a:t>
            </a:fld>
            <a:endParaRPr lang="zh-CN" altLang="en-US"/>
          </a:p>
        </p:txBody>
      </p:sp>
    </p:spTree>
    <p:extLst>
      <p:ext uri="{BB962C8B-B14F-4D97-AF65-F5344CB8AC3E}">
        <p14:creationId xmlns:p14="http://schemas.microsoft.com/office/powerpoint/2010/main" val="3470715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4</a:t>
            </a:fld>
            <a:endParaRPr lang="zh-CN" altLang="en-US"/>
          </a:p>
        </p:txBody>
      </p:sp>
    </p:spTree>
    <p:extLst>
      <p:ext uri="{BB962C8B-B14F-4D97-AF65-F5344CB8AC3E}">
        <p14:creationId xmlns:p14="http://schemas.microsoft.com/office/powerpoint/2010/main" val="3342241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31</a:t>
            </a:fld>
            <a:endParaRPr lang="zh-CN" altLang="en-US"/>
          </a:p>
        </p:txBody>
      </p:sp>
    </p:spTree>
    <p:extLst>
      <p:ext uri="{BB962C8B-B14F-4D97-AF65-F5344CB8AC3E}">
        <p14:creationId xmlns:p14="http://schemas.microsoft.com/office/powerpoint/2010/main" val="2519070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https://zhuanlan.zhihu.com/p/668637347</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32</a:t>
            </a:fld>
            <a:endParaRPr lang="zh-CN" altLang="en-US"/>
          </a:p>
        </p:txBody>
      </p:sp>
    </p:spTree>
    <p:extLst>
      <p:ext uri="{BB962C8B-B14F-4D97-AF65-F5344CB8AC3E}">
        <p14:creationId xmlns:p14="http://schemas.microsoft.com/office/powerpoint/2010/main" val="3469615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36</a:t>
            </a:fld>
            <a:endParaRPr lang="zh-CN" altLang="en-US"/>
          </a:p>
        </p:txBody>
      </p:sp>
    </p:spTree>
    <p:extLst>
      <p:ext uri="{BB962C8B-B14F-4D97-AF65-F5344CB8AC3E}">
        <p14:creationId xmlns:p14="http://schemas.microsoft.com/office/powerpoint/2010/main" val="2191665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https://www.nature.com/articles/s41587-023-02003-3</a:t>
            </a:r>
          </a:p>
          <a:p>
            <a:r>
              <a:rPr lang="en-US" altLang="zh-CN" dirty="0"/>
              <a:t>Perturb-Seq</a:t>
            </a:r>
          </a:p>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38</a:t>
            </a:fld>
            <a:endParaRPr lang="zh-CN" altLang="en-US"/>
          </a:p>
        </p:txBody>
      </p:sp>
    </p:spTree>
    <p:extLst>
      <p:ext uri="{BB962C8B-B14F-4D97-AF65-F5344CB8AC3E}">
        <p14:creationId xmlns:p14="http://schemas.microsoft.com/office/powerpoint/2010/main" val="561646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39</a:t>
            </a:fld>
            <a:endParaRPr lang="zh-CN" altLang="en-US"/>
          </a:p>
        </p:txBody>
      </p:sp>
    </p:spTree>
    <p:extLst>
      <p:ext uri="{BB962C8B-B14F-4D97-AF65-F5344CB8AC3E}">
        <p14:creationId xmlns:p14="http://schemas.microsoft.com/office/powerpoint/2010/main" val="1588744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Cut-tag</a:t>
            </a:r>
          </a:p>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40</a:t>
            </a:fld>
            <a:endParaRPr lang="zh-CN" altLang="en-US"/>
          </a:p>
        </p:txBody>
      </p:sp>
    </p:spTree>
    <p:extLst>
      <p:ext uri="{BB962C8B-B14F-4D97-AF65-F5344CB8AC3E}">
        <p14:creationId xmlns:p14="http://schemas.microsoft.com/office/powerpoint/2010/main" val="2658282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https://www.nature.com/articles/s41576-022-00509-1</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42</a:t>
            </a:fld>
            <a:endParaRPr lang="zh-CN" altLang="en-US"/>
          </a:p>
        </p:txBody>
      </p:sp>
    </p:spTree>
    <p:extLst>
      <p:ext uri="{BB962C8B-B14F-4D97-AF65-F5344CB8AC3E}">
        <p14:creationId xmlns:p14="http://schemas.microsoft.com/office/powerpoint/2010/main" val="1964180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46</a:t>
            </a:fld>
            <a:endParaRPr lang="zh-CN" altLang="en-US"/>
          </a:p>
        </p:txBody>
      </p:sp>
    </p:spTree>
    <p:extLst>
      <p:ext uri="{BB962C8B-B14F-4D97-AF65-F5344CB8AC3E}">
        <p14:creationId xmlns:p14="http://schemas.microsoft.com/office/powerpoint/2010/main" val="3920871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AbBs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"Antibody Barcoding" </a:t>
            </a:r>
            <a:r>
              <a:rPr lang="zh-CN" altLang="en-US" sz="1200" b="0" i="0" kern="1200" dirty="0">
                <a:solidFill>
                  <a:schemeClr val="tx1"/>
                </a:solidFill>
                <a:effectLst/>
                <a:latin typeface="+mn-lt"/>
                <a:ea typeface="+mn-ea"/>
                <a:cs typeface="+mn-cs"/>
              </a:rPr>
              <a:t>的缩写</a:t>
            </a:r>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50</a:t>
            </a:fld>
            <a:endParaRPr lang="zh-CN" altLang="en-US"/>
          </a:p>
        </p:txBody>
      </p:sp>
    </p:spTree>
    <p:extLst>
      <p:ext uri="{BB962C8B-B14F-4D97-AF65-F5344CB8AC3E}">
        <p14:creationId xmlns:p14="http://schemas.microsoft.com/office/powerpoint/2010/main" val="2283350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https://academic.oup.com/bioinformatics/article/36/14/4137/5827474</a:t>
            </a:r>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52</a:t>
            </a:fld>
            <a:endParaRPr lang="zh-CN" altLang="en-US"/>
          </a:p>
        </p:txBody>
      </p:sp>
    </p:spTree>
    <p:extLst>
      <p:ext uri="{BB962C8B-B14F-4D97-AF65-F5344CB8AC3E}">
        <p14:creationId xmlns:p14="http://schemas.microsoft.com/office/powerpoint/2010/main" val="1134211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5</a:t>
            </a:fld>
            <a:endParaRPr lang="zh-CN" altLang="en-US"/>
          </a:p>
        </p:txBody>
      </p:sp>
    </p:spTree>
    <p:extLst>
      <p:ext uri="{BB962C8B-B14F-4D97-AF65-F5344CB8AC3E}">
        <p14:creationId xmlns:p14="http://schemas.microsoft.com/office/powerpoint/2010/main" val="1726465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53</a:t>
            </a:fld>
            <a:endParaRPr lang="zh-CN" altLang="en-US"/>
          </a:p>
        </p:txBody>
      </p:sp>
    </p:spTree>
    <p:extLst>
      <p:ext uri="{BB962C8B-B14F-4D97-AF65-F5344CB8AC3E}">
        <p14:creationId xmlns:p14="http://schemas.microsoft.com/office/powerpoint/2010/main" val="2512912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2E1F84-6777-4421-B47C-B42FB76BC979}" type="slidenum">
              <a:rPr lang="zh-CN" altLang="en-US" smtClean="0"/>
              <a:t>54</a:t>
            </a:fld>
            <a:endParaRPr lang="zh-CN" altLang="en-US"/>
          </a:p>
        </p:txBody>
      </p:sp>
    </p:spTree>
    <p:extLst>
      <p:ext uri="{BB962C8B-B14F-4D97-AF65-F5344CB8AC3E}">
        <p14:creationId xmlns:p14="http://schemas.microsoft.com/office/powerpoint/2010/main" val="2972773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https://www.sc-best-practices.org/spatial/deconvolution.html</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61</a:t>
            </a:fld>
            <a:endParaRPr lang="zh-CN" altLang="en-US"/>
          </a:p>
        </p:txBody>
      </p:sp>
    </p:spTree>
    <p:extLst>
      <p:ext uri="{BB962C8B-B14F-4D97-AF65-F5344CB8AC3E}">
        <p14:creationId xmlns:p14="http://schemas.microsoft.com/office/powerpoint/2010/main" val="2560697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https://www.sc-best-practices.org/spatial/imputation.html</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63</a:t>
            </a:fld>
            <a:endParaRPr lang="zh-CN" altLang="en-US"/>
          </a:p>
        </p:txBody>
      </p:sp>
    </p:spTree>
    <p:extLst>
      <p:ext uri="{BB962C8B-B14F-4D97-AF65-F5344CB8AC3E}">
        <p14:creationId xmlns:p14="http://schemas.microsoft.com/office/powerpoint/2010/main" val="754864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err="1">
                <a:latin typeface="微软雅黑" panose="020B0503020204020204" pitchFamily="34" charset="-122"/>
                <a:ea typeface="微软雅黑" panose="020B0503020204020204" pitchFamily="34" charset="-122"/>
              </a:rPr>
              <a:t>Assortativity</a:t>
            </a:r>
            <a:r>
              <a:rPr lang="zh-CN" altLang="en-US" i="1" dirty="0">
                <a:latin typeface="微软雅黑" panose="020B0503020204020204" pitchFamily="34" charset="-122"/>
                <a:ea typeface="微软雅黑" panose="020B0503020204020204" pitchFamily="34" charset="-122"/>
              </a:rPr>
              <a:t>同配性</a:t>
            </a:r>
            <a:endParaRPr lang="en-US" altLang="zh-CN" i="1" dirty="0">
              <a:latin typeface="微软雅黑" panose="020B0503020204020204" pitchFamily="34" charset="-122"/>
              <a:ea typeface="微软雅黑" panose="020B0503020204020204" pitchFamily="34" charset="-122"/>
            </a:endParaRPr>
          </a:p>
          <a:p>
            <a:endParaRPr lang="en-US" altLang="zh-CN" i="1"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68</a:t>
            </a:fld>
            <a:endParaRPr lang="zh-CN" altLang="en-US"/>
          </a:p>
        </p:txBody>
      </p:sp>
    </p:spTree>
    <p:extLst>
      <p:ext uri="{BB962C8B-B14F-4D97-AF65-F5344CB8AC3E}">
        <p14:creationId xmlns:p14="http://schemas.microsoft.com/office/powerpoint/2010/main" val="424825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69</a:t>
            </a:fld>
            <a:endParaRPr lang="zh-CN" altLang="en-US"/>
          </a:p>
        </p:txBody>
      </p:sp>
    </p:spTree>
    <p:extLst>
      <p:ext uri="{BB962C8B-B14F-4D97-AF65-F5344CB8AC3E}">
        <p14:creationId xmlns:p14="http://schemas.microsoft.com/office/powerpoint/2010/main" val="139087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70</a:t>
            </a:fld>
            <a:endParaRPr lang="zh-CN" altLang="en-US"/>
          </a:p>
        </p:txBody>
      </p:sp>
    </p:spTree>
    <p:extLst>
      <p:ext uri="{BB962C8B-B14F-4D97-AF65-F5344CB8AC3E}">
        <p14:creationId xmlns:p14="http://schemas.microsoft.com/office/powerpoint/2010/main" val="3725493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71</a:t>
            </a:fld>
            <a:endParaRPr lang="zh-CN" altLang="en-US"/>
          </a:p>
        </p:txBody>
      </p:sp>
    </p:spTree>
    <p:extLst>
      <p:ext uri="{BB962C8B-B14F-4D97-AF65-F5344CB8AC3E}">
        <p14:creationId xmlns:p14="http://schemas.microsoft.com/office/powerpoint/2010/main" val="1500429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https://hbctraining.github.io/DGE_workshop/lessons/01_DGE_setup_and_overview.html#rna-seq-count-distribution</a:t>
            </a:r>
          </a:p>
          <a:p>
            <a:r>
              <a:rPr lang="en-US" altLang="zh-CN" dirty="0"/>
              <a:t>https://hbctraining.github.io/DGE_workshop/lessons/02_DGE_count_normalization.html</a:t>
            </a:r>
          </a:p>
          <a:p>
            <a:r>
              <a:rPr lang="en-US" altLang="zh-CN" dirty="0"/>
              <a:t>https://hbctraining.github.io/DGE_workshop/lessons/03_DGE_QC_analysis.html</a:t>
            </a:r>
          </a:p>
          <a:p>
            <a:r>
              <a:rPr lang="en-US" altLang="zh-CN" dirty="0"/>
              <a:t>https://hbctraining.github.io/DGE_workshop/lessons/04_DGE_DESeq2_analysis.html</a:t>
            </a:r>
          </a:p>
          <a:p>
            <a:r>
              <a:rPr lang="en-US" altLang="zh-CN" dirty="0"/>
              <a:t>https://hbctraining.github.io/DGE_workshop/lessons/05_DGE_DESeq2_analysis2.html</a:t>
            </a:r>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76</a:t>
            </a:fld>
            <a:endParaRPr lang="zh-CN" altLang="en-US"/>
          </a:p>
        </p:txBody>
      </p:sp>
    </p:spTree>
    <p:extLst>
      <p:ext uri="{BB962C8B-B14F-4D97-AF65-F5344CB8AC3E}">
        <p14:creationId xmlns:p14="http://schemas.microsoft.com/office/powerpoint/2010/main" val="1388363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EF8781-4512-43CD-9FA0-A605CF7FA744}" type="slidenum">
              <a:rPr lang="zh-CN" altLang="en-US" smtClean="0"/>
              <a:t>77</a:t>
            </a:fld>
            <a:endParaRPr lang="zh-CN" altLang="en-US"/>
          </a:p>
        </p:txBody>
      </p:sp>
    </p:spTree>
    <p:extLst>
      <p:ext uri="{BB962C8B-B14F-4D97-AF65-F5344CB8AC3E}">
        <p14:creationId xmlns:p14="http://schemas.microsoft.com/office/powerpoint/2010/main" val="378788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9</a:t>
            </a:fld>
            <a:endParaRPr lang="zh-CN" altLang="en-US"/>
          </a:p>
        </p:txBody>
      </p:sp>
    </p:spTree>
    <p:extLst>
      <p:ext uri="{BB962C8B-B14F-4D97-AF65-F5344CB8AC3E}">
        <p14:creationId xmlns:p14="http://schemas.microsoft.com/office/powerpoint/2010/main" val="3974664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10</a:t>
            </a:fld>
            <a:endParaRPr lang="zh-CN" altLang="en-US"/>
          </a:p>
        </p:txBody>
      </p:sp>
    </p:spTree>
    <p:extLst>
      <p:ext uri="{BB962C8B-B14F-4D97-AF65-F5344CB8AC3E}">
        <p14:creationId xmlns:p14="http://schemas.microsoft.com/office/powerpoint/2010/main" val="947564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11</a:t>
            </a:fld>
            <a:endParaRPr lang="zh-CN" altLang="en-US"/>
          </a:p>
        </p:txBody>
      </p:sp>
    </p:spTree>
    <p:extLst>
      <p:ext uri="{BB962C8B-B14F-4D97-AF65-F5344CB8AC3E}">
        <p14:creationId xmlns:p14="http://schemas.microsoft.com/office/powerpoint/2010/main" val="38379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5A2D017-0818-42FB-9DC6-86369170B84D}" type="slidenum">
              <a:rPr lang="zh-CN" altLang="en-US" smtClean="0"/>
              <a:t>13</a:t>
            </a:fld>
            <a:endParaRPr lang="zh-CN" altLang="en-US"/>
          </a:p>
        </p:txBody>
      </p:sp>
    </p:spTree>
    <p:extLst>
      <p:ext uri="{BB962C8B-B14F-4D97-AF65-F5344CB8AC3E}">
        <p14:creationId xmlns:p14="http://schemas.microsoft.com/office/powerpoint/2010/main" val="21104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14</a:t>
            </a:fld>
            <a:endParaRPr lang="zh-CN" altLang="en-US"/>
          </a:p>
        </p:txBody>
      </p:sp>
    </p:spTree>
    <p:extLst>
      <p:ext uri="{BB962C8B-B14F-4D97-AF65-F5344CB8AC3E}">
        <p14:creationId xmlns:p14="http://schemas.microsoft.com/office/powerpoint/2010/main" val="4235499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E99A7-0FA7-4144-9733-FE5AB66F579A}" type="slidenum">
              <a:rPr lang="zh-CN" altLang="en-US" smtClean="0"/>
              <a:t>15</a:t>
            </a:fld>
            <a:endParaRPr lang="zh-CN" altLang="en-US"/>
          </a:p>
        </p:txBody>
      </p:sp>
    </p:spTree>
    <p:extLst>
      <p:ext uri="{BB962C8B-B14F-4D97-AF65-F5344CB8AC3E}">
        <p14:creationId xmlns:p14="http://schemas.microsoft.com/office/powerpoint/2010/main" val="329961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E33DF-6C7E-F327-A0B1-29D3D8340CA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F49AC6-129D-0636-82FF-CE854FD1CD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079A9A-68F1-884C-8578-D678EF36304E}"/>
              </a:ext>
            </a:extLst>
          </p:cNvPr>
          <p:cNvSpPr>
            <a:spLocks noGrp="1"/>
          </p:cNvSpPr>
          <p:nvPr>
            <p:ph type="dt" sz="half" idx="10"/>
          </p:nvPr>
        </p:nvSpPr>
        <p:spPr/>
        <p:txBody>
          <a:bodyPr/>
          <a:lstStyle/>
          <a:p>
            <a:fld id="{EBD93570-5DB2-4029-BD59-8CB4CE9244C8}"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E6C541CC-94A6-05FC-D8C5-75D8D61B43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45FD27-444E-C7FB-75A5-9D14DDF34A2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128057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0C030-125C-8587-B16D-677F98DA559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FB5564-2AA9-74D0-5AB8-0BF8A370A0B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2D6585-C5F4-F4F0-57FF-E31611F3FA5F}"/>
              </a:ext>
            </a:extLst>
          </p:cNvPr>
          <p:cNvSpPr>
            <a:spLocks noGrp="1"/>
          </p:cNvSpPr>
          <p:nvPr>
            <p:ph type="dt" sz="half" idx="10"/>
          </p:nvPr>
        </p:nvSpPr>
        <p:spPr/>
        <p:txBody>
          <a:bodyPr/>
          <a:lstStyle/>
          <a:p>
            <a:fld id="{7F85E245-56E0-4738-ABFB-3E3F1C425327}"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E0487719-E835-B66D-7D27-5982DDAAC6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0E1014-5886-7504-F260-8E0C6516217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8852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02B6A1-8CA8-16AA-3C73-A13727D39E1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5A6F2D0-0E1E-5D18-E82B-236DB5A044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F91AD6-3BE1-7300-6188-649E51B701F0}"/>
              </a:ext>
            </a:extLst>
          </p:cNvPr>
          <p:cNvSpPr>
            <a:spLocks noGrp="1"/>
          </p:cNvSpPr>
          <p:nvPr>
            <p:ph type="dt" sz="half" idx="10"/>
          </p:nvPr>
        </p:nvSpPr>
        <p:spPr/>
        <p:txBody>
          <a:bodyPr/>
          <a:lstStyle/>
          <a:p>
            <a:fld id="{7854B28C-DDBD-4D55-8DA3-3CF65DB7641F}"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F0D01E58-067B-C510-092C-8842604E68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FD658A-0874-04B0-EBBD-36E86E37925D}"/>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1773526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5439" t="7328" r="-1" b="10621"/>
          <a:stretch/>
        </p:blipFill>
        <p:spPr>
          <a:xfrm>
            <a:off x="0" y="3907785"/>
            <a:ext cx="12192000" cy="2950217"/>
          </a:xfrm>
          <a:prstGeom prst="rect">
            <a:avLst/>
          </a:prstGeom>
        </p:spPr>
      </p:pic>
      <p:cxnSp>
        <p:nvCxnSpPr>
          <p:cNvPr id="4" name="直接连接符 3"/>
          <p:cNvCxnSpPr/>
          <p:nvPr userDrawn="1"/>
        </p:nvCxnSpPr>
        <p:spPr>
          <a:xfrm>
            <a:off x="11144993" y="6309639"/>
            <a:ext cx="403761"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1079677" y="5199296"/>
            <a:ext cx="403761"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9" descr="http://ch.shmu.edu.cn/sing/logo1.jpg">
            <a:extLst>
              <a:ext uri="{FF2B5EF4-FFF2-40B4-BE49-F238E27FC236}">
                <a16:creationId xmlns:a16="http://schemas.microsoft.com/office/drawing/2014/main" id="{435DDFA0-8D88-467D-9572-0C03E66341DB}"/>
              </a:ext>
            </a:extLst>
          </p:cNvPr>
          <p:cNvPicPr>
            <a:picLocks noChangeAspect="1" noChangeArrowheads="1"/>
          </p:cNvPicPr>
          <p:nvPr userDrawn="1"/>
        </p:nvPicPr>
        <p:blipFill>
          <a:blip r:embed="rId3" cstate="print"/>
          <a:srcRect l="6000" t="3111" r="3999" b="3526"/>
          <a:stretch>
            <a:fillRect/>
          </a:stretch>
        </p:blipFill>
        <p:spPr bwMode="auto">
          <a:xfrm>
            <a:off x="11098098" y="0"/>
            <a:ext cx="1077913" cy="1079500"/>
          </a:xfrm>
          <a:prstGeom prst="rect">
            <a:avLst/>
          </a:prstGeom>
          <a:noFill/>
          <a:ln w="9525">
            <a:noFill/>
            <a:miter lim="800000"/>
            <a:headEnd/>
            <a:tailEnd/>
          </a:ln>
        </p:spPr>
      </p:pic>
      <p:pic>
        <p:nvPicPr>
          <p:cNvPr id="13" name="图片 7" descr="fudan_logo.JPG">
            <a:extLst>
              <a:ext uri="{FF2B5EF4-FFF2-40B4-BE49-F238E27FC236}">
                <a16:creationId xmlns:a16="http://schemas.microsoft.com/office/drawing/2014/main" id="{47268BD9-DEB3-42B3-8C60-C5E1B69D8C08}"/>
              </a:ext>
            </a:extLst>
          </p:cNvPr>
          <p:cNvPicPr>
            <a:picLocks noChangeAspect="1"/>
          </p:cNvPicPr>
          <p:nvPr userDrawn="1"/>
        </p:nvPicPr>
        <p:blipFill>
          <a:blip r:embed="rId4" cstate="print"/>
          <a:srcRect/>
          <a:stretch>
            <a:fillRect/>
          </a:stretch>
        </p:blipFill>
        <p:spPr bwMode="auto">
          <a:xfrm>
            <a:off x="0" y="0"/>
            <a:ext cx="1123950" cy="1125538"/>
          </a:xfrm>
          <a:prstGeom prst="rect">
            <a:avLst/>
          </a:prstGeom>
          <a:noFill/>
          <a:ln w="9525">
            <a:noFill/>
            <a:miter lim="800000"/>
            <a:headEnd/>
            <a:tailEnd/>
          </a:ln>
        </p:spPr>
      </p:pic>
      <p:grpSp>
        <p:nvGrpSpPr>
          <p:cNvPr id="8" name="组合 7"/>
          <p:cNvGrpSpPr/>
          <p:nvPr userDrawn="1"/>
        </p:nvGrpSpPr>
        <p:grpSpPr>
          <a:xfrm>
            <a:off x="1" y="0"/>
            <a:ext cx="12191999" cy="6593382"/>
            <a:chOff x="-1" y="-1"/>
            <a:chExt cx="12192000" cy="6620766"/>
          </a:xfrm>
        </p:grpSpPr>
        <p:grpSp>
          <p:nvGrpSpPr>
            <p:cNvPr id="14" name="组合 13"/>
            <p:cNvGrpSpPr/>
            <p:nvPr/>
          </p:nvGrpSpPr>
          <p:grpSpPr>
            <a:xfrm>
              <a:off x="908783" y="6057558"/>
              <a:ext cx="1719265" cy="563207"/>
              <a:chOff x="3388893" y="2753160"/>
              <a:chExt cx="1719265" cy="563207"/>
            </a:xfrm>
          </p:grpSpPr>
          <p:sp>
            <p:nvSpPr>
              <p:cNvPr id="16" name="椭圆 15"/>
              <p:cNvSpPr/>
              <p:nvPr/>
            </p:nvSpPr>
            <p:spPr>
              <a:xfrm>
                <a:off x="3388893" y="3232548"/>
                <a:ext cx="1664673" cy="45719"/>
              </a:xfrm>
              <a:prstGeom prst="ellipse">
                <a:avLst/>
              </a:prstGeom>
              <a:solidFill>
                <a:schemeClr val="bg2">
                  <a:lumMod val="1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图片 16"/>
              <p:cNvPicPr>
                <a:picLocks noChangeAspect="1"/>
              </p:cNvPicPr>
              <p:nvPr/>
            </p:nvPicPr>
            <p:blipFill rotWithShape="1">
              <a:blip r:embed="rId5">
                <a:extLst>
                  <a:ext uri="{BEBA8EAE-BF5A-486C-A8C5-ECC9F3942E4B}">
                    <a14:imgProps xmlns:a14="http://schemas.microsoft.com/office/drawing/2010/main">
                      <a14:imgLayer r:embed="rId6">
                        <a14:imgEffect>
                          <a14:backgroundRemoval t="56716" b="100000" l="68603" r="97554">
                            <a14:foregroundMark x1="73700" y1="73134" x2="73700" y2="80100"/>
                            <a14:foregroundMark x1="76860" y1="73632" x2="77370" y2="83085"/>
                            <a14:foregroundMark x1="79511" y1="74627" x2="80224" y2="85572"/>
                            <a14:foregroundMark x1="82671" y1="72637" x2="83384" y2="85572"/>
                            <a14:foregroundMark x1="86239" y1="73134" x2="86239" y2="87065"/>
                            <a14:foregroundMark x1="89501" y1="73632" x2="89399" y2="82090"/>
                          </a14:backgroundRemoval>
                        </a14:imgEffect>
                      </a14:imgLayer>
                    </a14:imgProps>
                  </a:ext>
                  <a:ext uri="{28A0092B-C50C-407E-A947-70E740481C1C}">
                    <a14:useLocalDpi xmlns:a14="http://schemas.microsoft.com/office/drawing/2010/main" val="0"/>
                  </a:ext>
                </a:extLst>
              </a:blip>
              <a:srcRect l="70750" t="59908" r="7500" b="5318"/>
              <a:stretch/>
            </p:blipFill>
            <p:spPr>
              <a:xfrm flipH="1">
                <a:off x="3388893" y="2753160"/>
                <a:ext cx="1719265" cy="563207"/>
              </a:xfrm>
              <a:prstGeom prst="rect">
                <a:avLst/>
              </a:prstGeom>
              <a:ln>
                <a:noFill/>
              </a:ln>
              <a:effectLst>
                <a:outerShdw blurRad="292100" dist="139700" dir="2700000" algn="tl" rotWithShape="0">
                  <a:srgbClr val="333333">
                    <a:alpha val="65000"/>
                  </a:srgbClr>
                </a:outerShdw>
              </a:effectLst>
            </p:spPr>
          </p:pic>
        </p:grpSp>
        <p:sp>
          <p:nvSpPr>
            <p:cNvPr id="15" name="矩形 14"/>
            <p:cNvSpPr/>
            <p:nvPr/>
          </p:nvSpPr>
          <p:spPr>
            <a:xfrm flipV="1">
              <a:off x="-1" y="-1"/>
              <a:ext cx="12192000" cy="6240483"/>
            </a:xfrm>
            <a:prstGeom prst="rect">
              <a:avLst/>
            </a:prstGeom>
            <a:gradFill>
              <a:gsLst>
                <a:gs pos="0">
                  <a:schemeClr val="accent1">
                    <a:lumMod val="5000"/>
                    <a:lumOff val="95000"/>
                    <a:alpha val="1000"/>
                  </a:schemeClr>
                </a:gs>
                <a:gs pos="100000">
                  <a:schemeClr val="accent1">
                    <a:lumMod val="75000"/>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endParaRPr>
            </a:p>
          </p:txBody>
        </p:sp>
      </p:grpSp>
    </p:spTree>
    <p:extLst>
      <p:ext uri="{BB962C8B-B14F-4D97-AF65-F5344CB8AC3E}">
        <p14:creationId xmlns:p14="http://schemas.microsoft.com/office/powerpoint/2010/main" val="2843224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66B7E-CA87-7F53-5F1C-F2F7C4B7DD97}"/>
              </a:ext>
            </a:extLst>
          </p:cNvPr>
          <p:cNvSpPr>
            <a:spLocks noGrp="1"/>
          </p:cNvSpPr>
          <p:nvPr>
            <p:ph type="title"/>
          </p:nvPr>
        </p:nvSpPr>
        <p:spPr>
          <a:xfrm>
            <a:off x="199836" y="18255"/>
            <a:ext cx="11992164" cy="1325563"/>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C1A7EC1-C048-19DC-522B-DEB43C5C007C}"/>
              </a:ext>
            </a:extLst>
          </p:cNvPr>
          <p:cNvSpPr>
            <a:spLocks noGrp="1"/>
          </p:cNvSpPr>
          <p:nvPr>
            <p:ph idx="1"/>
          </p:nvPr>
        </p:nvSpPr>
        <p:spPr>
          <a:xfrm>
            <a:off x="199836" y="1459407"/>
            <a:ext cx="11992164" cy="4717556"/>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D6ABAD02-3288-DEE5-5682-DA6C683E2A42}"/>
              </a:ext>
            </a:extLst>
          </p:cNvPr>
          <p:cNvSpPr>
            <a:spLocks noGrp="1"/>
          </p:cNvSpPr>
          <p:nvPr>
            <p:ph type="dt" sz="half" idx="10"/>
          </p:nvPr>
        </p:nvSpPr>
        <p:spPr/>
        <p:txBody>
          <a:bodyPr/>
          <a:lstStyle/>
          <a:p>
            <a:fld id="{41FB42F1-097A-4224-9593-E401F57FF102}"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899C96E7-731A-3AC5-3E73-9D05FAFB42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A824EA-9BFE-C253-6899-6B1611567EEA}"/>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a:t>
            </a:fld>
            <a:endParaRPr lang="zh-CN" altLang="en-US"/>
          </a:p>
        </p:txBody>
      </p:sp>
      <p:sp>
        <p:nvSpPr>
          <p:cNvPr id="7" name="矩形 6">
            <a:extLst>
              <a:ext uri="{FF2B5EF4-FFF2-40B4-BE49-F238E27FC236}">
                <a16:creationId xmlns:a16="http://schemas.microsoft.com/office/drawing/2014/main" id="{D9F1FD65-B46D-1358-5F54-F6620F3BEF70}"/>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7998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51195-AA2D-CA5E-F136-E57FC8E9466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8BF34A-9590-E831-4486-F3D1496CE2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EB4F189-8163-E44A-74CB-9D3A08472629}"/>
              </a:ext>
            </a:extLst>
          </p:cNvPr>
          <p:cNvSpPr>
            <a:spLocks noGrp="1"/>
          </p:cNvSpPr>
          <p:nvPr>
            <p:ph type="dt" sz="half" idx="10"/>
          </p:nvPr>
        </p:nvSpPr>
        <p:spPr/>
        <p:txBody>
          <a:bodyPr/>
          <a:lstStyle/>
          <a:p>
            <a:fld id="{38E11AE4-8627-4A29-A15B-946BCEDE045E}"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AE86012B-1723-DAA1-C030-78E5C1C4C4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282DE4-9F91-631B-CAC4-B86F17CF9D6A}"/>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1164300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7FFE5-4885-C79E-1394-8324B23732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835685-049E-52CE-2351-8D269B455C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ADEF08B-AAEC-7DAA-7D43-1A2DDCD2AA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B1E6A95-4190-846C-E945-DF2FB733C091}"/>
              </a:ext>
            </a:extLst>
          </p:cNvPr>
          <p:cNvSpPr>
            <a:spLocks noGrp="1"/>
          </p:cNvSpPr>
          <p:nvPr>
            <p:ph type="dt" sz="half" idx="10"/>
          </p:nvPr>
        </p:nvSpPr>
        <p:spPr/>
        <p:txBody>
          <a:bodyPr/>
          <a:lstStyle/>
          <a:p>
            <a:fld id="{55BEE5A9-BF97-45C0-8ECB-71C603BE168A}"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7BF2E45A-CF7C-486A-3844-5DC7EEB410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166D98-85AA-B71C-0433-9D1F1728D09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8" name="矩形 7">
            <a:extLst>
              <a:ext uri="{FF2B5EF4-FFF2-40B4-BE49-F238E27FC236}">
                <a16:creationId xmlns:a16="http://schemas.microsoft.com/office/drawing/2014/main" id="{C9AC2936-E678-809D-9B6A-A5D29D32C634}"/>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904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DB819-8F99-AD32-09FC-923C8B12CDF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6D4C529-909A-4B20-CBEA-E5CB823B98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E612F3-8A50-82C0-C7C7-E90A9FEC6D0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D2E1508-EFC6-B0CC-9929-C06D382724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00A25A5-DD7F-7987-0B0E-CFFEDD9B75F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8AA22F4-9E8A-5AFA-F730-611151DE9A5C}"/>
              </a:ext>
            </a:extLst>
          </p:cNvPr>
          <p:cNvSpPr>
            <a:spLocks noGrp="1"/>
          </p:cNvSpPr>
          <p:nvPr>
            <p:ph type="dt" sz="half" idx="10"/>
          </p:nvPr>
        </p:nvSpPr>
        <p:spPr/>
        <p:txBody>
          <a:bodyPr/>
          <a:lstStyle/>
          <a:p>
            <a:fld id="{19698D4D-24CE-4110-B0B6-F26CBE85A96D}" type="datetime1">
              <a:rPr lang="zh-CN" altLang="en-US" smtClean="0"/>
              <a:t>2024/11/11</a:t>
            </a:fld>
            <a:endParaRPr lang="zh-CN" altLang="en-US"/>
          </a:p>
        </p:txBody>
      </p:sp>
      <p:sp>
        <p:nvSpPr>
          <p:cNvPr id="8" name="页脚占位符 7">
            <a:extLst>
              <a:ext uri="{FF2B5EF4-FFF2-40B4-BE49-F238E27FC236}">
                <a16:creationId xmlns:a16="http://schemas.microsoft.com/office/drawing/2014/main" id="{83E22F8B-75FA-3D1B-6746-50A6CEF43F9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D4C0843-F17A-C4DD-8A8C-E82290FA6923}"/>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10" name="矩形 9">
            <a:extLst>
              <a:ext uri="{FF2B5EF4-FFF2-40B4-BE49-F238E27FC236}">
                <a16:creationId xmlns:a16="http://schemas.microsoft.com/office/drawing/2014/main" id="{FA1B41F4-6BF1-9430-09AF-8C9F47A27EB4}"/>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242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ABA1B-C252-AA97-D3EE-FB714FEE49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03029DF-C530-2A15-1101-7584E22BB156}"/>
              </a:ext>
            </a:extLst>
          </p:cNvPr>
          <p:cNvSpPr>
            <a:spLocks noGrp="1"/>
          </p:cNvSpPr>
          <p:nvPr>
            <p:ph type="dt" sz="half" idx="10"/>
          </p:nvPr>
        </p:nvSpPr>
        <p:spPr/>
        <p:txBody>
          <a:bodyPr/>
          <a:lstStyle/>
          <a:p>
            <a:fld id="{A27158CE-A822-4EF8-A877-056DD83C3A04}" type="datetime1">
              <a:rPr lang="zh-CN" altLang="en-US" smtClean="0"/>
              <a:t>2024/11/11</a:t>
            </a:fld>
            <a:endParaRPr lang="zh-CN" altLang="en-US"/>
          </a:p>
        </p:txBody>
      </p:sp>
      <p:sp>
        <p:nvSpPr>
          <p:cNvPr id="4" name="页脚占位符 3">
            <a:extLst>
              <a:ext uri="{FF2B5EF4-FFF2-40B4-BE49-F238E27FC236}">
                <a16:creationId xmlns:a16="http://schemas.microsoft.com/office/drawing/2014/main" id="{45B987B6-7D06-65B3-2D8F-CA965E12F19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E3FAD5-1286-31E6-CC5C-E0DC4570FBB9}"/>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6" name="矩形 5">
            <a:extLst>
              <a:ext uri="{FF2B5EF4-FFF2-40B4-BE49-F238E27FC236}">
                <a16:creationId xmlns:a16="http://schemas.microsoft.com/office/drawing/2014/main" id="{03B1AD0F-6B4A-A394-8BA9-B089CB3D4C4C}"/>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612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A7D5AC-E088-FDB1-84C2-F560783F94E5}"/>
              </a:ext>
            </a:extLst>
          </p:cNvPr>
          <p:cNvSpPr>
            <a:spLocks noGrp="1"/>
          </p:cNvSpPr>
          <p:nvPr>
            <p:ph type="dt" sz="half" idx="10"/>
          </p:nvPr>
        </p:nvSpPr>
        <p:spPr/>
        <p:txBody>
          <a:bodyPr/>
          <a:lstStyle/>
          <a:p>
            <a:fld id="{0B51BE98-03AB-4E6E-9A05-77EB984E0BFD}" type="datetime1">
              <a:rPr lang="zh-CN" altLang="en-US" smtClean="0"/>
              <a:t>2024/11/11</a:t>
            </a:fld>
            <a:endParaRPr lang="zh-CN" altLang="en-US"/>
          </a:p>
        </p:txBody>
      </p:sp>
      <p:sp>
        <p:nvSpPr>
          <p:cNvPr id="3" name="页脚占位符 2">
            <a:extLst>
              <a:ext uri="{FF2B5EF4-FFF2-40B4-BE49-F238E27FC236}">
                <a16:creationId xmlns:a16="http://schemas.microsoft.com/office/drawing/2014/main" id="{70DE023C-69F1-432D-4526-BA11AB7E8C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B7E4BE-D5A2-314C-4EC8-C0A6A6F4B506}"/>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5" name="矩形 4">
            <a:extLst>
              <a:ext uri="{FF2B5EF4-FFF2-40B4-BE49-F238E27FC236}">
                <a16:creationId xmlns:a16="http://schemas.microsoft.com/office/drawing/2014/main" id="{A9232D81-039B-0DD9-545B-A71E58607454}"/>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7638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5939C-0121-A010-4765-36894158319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793146-EFB2-B3A2-3AAA-530A334F7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0456676-D678-5371-ED91-9313456CC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6639EED-B781-E0D6-FB66-3A57CC7A8685}"/>
              </a:ext>
            </a:extLst>
          </p:cNvPr>
          <p:cNvSpPr>
            <a:spLocks noGrp="1"/>
          </p:cNvSpPr>
          <p:nvPr>
            <p:ph type="dt" sz="half" idx="10"/>
          </p:nvPr>
        </p:nvSpPr>
        <p:spPr/>
        <p:txBody>
          <a:bodyPr/>
          <a:lstStyle/>
          <a:p>
            <a:fld id="{34226CCE-1C17-4382-87BE-A4D82CD3EF0C}"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6A896686-4B37-AB33-E80B-73D11E3542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17541F-768E-E3D4-D557-A2835AF8577C}"/>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
        <p:nvSpPr>
          <p:cNvPr id="8" name="矩形 7">
            <a:extLst>
              <a:ext uri="{FF2B5EF4-FFF2-40B4-BE49-F238E27FC236}">
                <a16:creationId xmlns:a16="http://schemas.microsoft.com/office/drawing/2014/main" id="{108A7E3A-DCC2-E66A-596B-B48F0E1B9F7C}"/>
              </a:ext>
            </a:extLst>
          </p:cNvPr>
          <p:cNvSpPr/>
          <p:nvPr userDrawn="1"/>
        </p:nvSpPr>
        <p:spPr>
          <a:xfrm>
            <a:off x="0" y="0"/>
            <a:ext cx="199836"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071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2EF73-CB8F-3154-1FD8-923098B9E2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00D9FF0-4157-47C1-1836-CDB2350F3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26B1C4-381E-E03A-315F-AACB8CFBB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5C934F-A906-11F1-1293-3A3A60DAF1A2}"/>
              </a:ext>
            </a:extLst>
          </p:cNvPr>
          <p:cNvSpPr>
            <a:spLocks noGrp="1"/>
          </p:cNvSpPr>
          <p:nvPr>
            <p:ph type="dt" sz="half" idx="10"/>
          </p:nvPr>
        </p:nvSpPr>
        <p:spPr/>
        <p:txBody>
          <a:bodyPr/>
          <a:lstStyle/>
          <a:p>
            <a:fld id="{34E6C02C-B607-49DC-AFEC-086AE6A3A552}"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CAD80BB8-1809-F0AD-A6A5-8CB370CEB0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B361EE-D93D-ABE4-34DF-D9B7E7C3CF98}"/>
              </a:ext>
            </a:extLst>
          </p:cNvPr>
          <p:cNvSpPr>
            <a:spLocks noGrp="1"/>
          </p:cNvSpPr>
          <p:nvPr>
            <p:ph type="sldNum" sz="quarter" idx="12"/>
          </p:nvPr>
        </p:nvSpPr>
        <p:spPr/>
        <p:txBody>
          <a:bodyPr/>
          <a:lstStyle/>
          <a:p>
            <a:fld id="{DF849393-7876-44FF-8BC7-6C3A91957E85}" type="slidenum">
              <a:rPr lang="zh-CN" altLang="en-US" smtClean="0"/>
              <a:t>‹#›</a:t>
            </a:fld>
            <a:endParaRPr lang="zh-CN" altLang="en-US"/>
          </a:p>
        </p:txBody>
      </p:sp>
    </p:spTree>
    <p:extLst>
      <p:ext uri="{BB962C8B-B14F-4D97-AF65-F5344CB8AC3E}">
        <p14:creationId xmlns:p14="http://schemas.microsoft.com/office/powerpoint/2010/main" val="3654831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6AE2E3-A22B-2B0F-850D-F5F0F592F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F899501-BFA5-C72C-6ED6-44421BF62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750D65-12F8-86B7-3034-EB712CB83A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D5DFEF2C-99B7-42A4-A8C9-5674EE2BBB92}"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713879E4-57CE-4EE5-191B-AB799EFB8A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95679D44-173D-BED6-80E4-7B62EFE691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F849393-7876-44FF-8BC7-6C3A91957E85}" type="slidenum">
              <a:rPr lang="zh-CN" altLang="en-US" smtClean="0"/>
              <a:pPr/>
              <a:t>‹#›</a:t>
            </a:fld>
            <a:endParaRPr lang="zh-CN" altLang="en-US"/>
          </a:p>
        </p:txBody>
      </p:sp>
    </p:spTree>
    <p:extLst>
      <p:ext uri="{BB962C8B-B14F-4D97-AF65-F5344CB8AC3E}">
        <p14:creationId xmlns:p14="http://schemas.microsoft.com/office/powerpoint/2010/main" val="19549525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macs3-project.github.io/MACS/" TargetMode="External"/><Relationship Id="rId3" Type="http://schemas.openxmlformats.org/officeDocument/2006/relationships/hyperlink" Target="https://www.bioconductor.org/packages/release/bioc/vignettes/DESeq2/inst/doc/DESeq2.html" TargetMode="External"/><Relationship Id="rId7" Type="http://schemas.openxmlformats.org/officeDocument/2006/relationships/hyperlink" Target="https://satijalab.org/seurat/" TargetMode="External"/><Relationship Id="rId2" Type="http://schemas.openxmlformats.org/officeDocument/2006/relationships/image" Target="../media/image5.tmp"/><Relationship Id="rId1" Type="http://schemas.openxmlformats.org/officeDocument/2006/relationships/slideLayout" Target="../slideLayouts/slideLayout2.xml"/><Relationship Id="rId6" Type="http://schemas.openxmlformats.org/officeDocument/2006/relationships/hyperlink" Target="https://scanpy.readthedocs.io/en/stable/" TargetMode="External"/><Relationship Id="rId5" Type="http://schemas.openxmlformats.org/officeDocument/2006/relationships/hyperlink" Target="https://www.sc-best-practices.org/preamble.html" TargetMode="External"/><Relationship Id="rId4" Type="http://schemas.openxmlformats.org/officeDocument/2006/relationships/hyperlink" Target="https://bioconductor.org/packages/release/bioc/html/edgeR.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tm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tmp"/></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tmp"/><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tmp"/><Relationship Id="rId4" Type="http://schemas.openxmlformats.org/officeDocument/2006/relationships/image" Target="../media/image21.tmp"/></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0.tmp"/><Relationship Id="rId4" Type="http://schemas.openxmlformats.org/officeDocument/2006/relationships/image" Target="../media/image29.tmp"/></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4.tm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tmp"/><Relationship Id="rId5" Type="http://schemas.openxmlformats.org/officeDocument/2006/relationships/image" Target="../media/image32.tmp"/><Relationship Id="rId4" Type="http://schemas.openxmlformats.org/officeDocument/2006/relationships/image" Target="../media/image28.tmp"/></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91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tmp"/><Relationship Id="rId4" Type="http://schemas.openxmlformats.org/officeDocument/2006/relationships/image" Target="../media/image53.jpeg"/><Relationship Id="rId9"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tmp"/><Relationship Id="rId4" Type="http://schemas.openxmlformats.org/officeDocument/2006/relationships/image" Target="../media/image62.tmp"/></Relationships>
</file>

<file path=ppt/slides/_rels/slide31.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7.tmp"/><Relationship Id="rId5" Type="http://schemas.openxmlformats.org/officeDocument/2006/relationships/image" Target="../media/image66.tmp"/><Relationship Id="rId4" Type="http://schemas.openxmlformats.org/officeDocument/2006/relationships/image" Target="../media/image65.tmp"/></Relationships>
</file>

<file path=ppt/slides/_rels/slide3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8.tmp"/></Relationships>
</file>

<file path=ppt/slides/_rels/slide33.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3.tmp"/></Relationships>
</file>

<file path=ppt/slides/_rels/slide37.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6.tmp"/></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9.tmp"/><Relationship Id="rId5" Type="http://schemas.openxmlformats.org/officeDocument/2006/relationships/image" Target="../media/image78.tmp"/><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tmp"/><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5.tmp"/><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8.tmp"/><Relationship Id="rId4" Type="http://schemas.openxmlformats.org/officeDocument/2006/relationships/image" Target="../media/image97.tmp"/></Relationships>
</file>

<file path=ppt/slides/_rels/slide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3.tmp"/></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9.jpe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1.tmp"/><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image" Target="../media/image117.tmp"/><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tmp"/><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1093/nar/gkab04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138.tmp"/><Relationship Id="rId2" Type="http://schemas.openxmlformats.org/officeDocument/2006/relationships/image" Target="../media/image137.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44.emf"/><Relationship Id="rId3" Type="http://schemas.openxmlformats.org/officeDocument/2006/relationships/notesSlide" Target="../notesSlides/notesSlide34.xml"/><Relationship Id="rId7" Type="http://schemas.openxmlformats.org/officeDocument/2006/relationships/image" Target="../media/image149.tmp"/><Relationship Id="rId12"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8.emf"/><Relationship Id="rId11" Type="http://schemas.openxmlformats.org/officeDocument/2006/relationships/image" Target="../media/image143.emf"/><Relationship Id="rId5" Type="http://schemas.openxmlformats.org/officeDocument/2006/relationships/image" Target="../media/image147.emf"/><Relationship Id="rId15" Type="http://schemas.openxmlformats.org/officeDocument/2006/relationships/image" Target="../media/image145.emf"/><Relationship Id="rId10" Type="http://schemas.openxmlformats.org/officeDocument/2006/relationships/oleObject" Target="../embeddings/oleObject2.bin"/><Relationship Id="rId4" Type="http://schemas.openxmlformats.org/officeDocument/2006/relationships/image" Target="../media/image146.png"/><Relationship Id="rId9" Type="http://schemas.openxmlformats.org/officeDocument/2006/relationships/image" Target="../media/image142.emf"/><Relationship Id="rId14" Type="http://schemas.openxmlformats.org/officeDocument/2006/relationships/oleObject" Target="../embeddings/oleObject4.bin"/></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52.tmp"/><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3.tmp"/></Relationships>
</file>

<file path=ppt/slides/_rels/slide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7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D5A87-893B-A4EA-454C-DE9F30DED31C}"/>
              </a:ext>
            </a:extLst>
          </p:cNvPr>
          <p:cNvSpPr>
            <a:spLocks noGrp="1"/>
          </p:cNvSpPr>
          <p:nvPr>
            <p:ph type="title"/>
          </p:nvPr>
        </p:nvSpPr>
        <p:spPr>
          <a:xfrm>
            <a:off x="199836" y="18256"/>
            <a:ext cx="11992164" cy="920640"/>
          </a:xfrm>
        </p:spPr>
        <p:txBody>
          <a:bodyPr/>
          <a:lstStyle/>
          <a:p>
            <a:r>
              <a:rPr lang="zh-CN" altLang="en-US" b="1" dirty="0"/>
              <a:t>课程大纲</a:t>
            </a:r>
          </a:p>
        </p:txBody>
      </p:sp>
      <p:sp>
        <p:nvSpPr>
          <p:cNvPr id="3" name="内容占位符 2">
            <a:extLst>
              <a:ext uri="{FF2B5EF4-FFF2-40B4-BE49-F238E27FC236}">
                <a16:creationId xmlns:a16="http://schemas.microsoft.com/office/drawing/2014/main" id="{A8EE93BD-16C0-D0B9-8177-4C618F35D0ED}"/>
              </a:ext>
            </a:extLst>
          </p:cNvPr>
          <p:cNvSpPr>
            <a:spLocks noGrp="1"/>
          </p:cNvSpPr>
          <p:nvPr>
            <p:ph idx="1"/>
          </p:nvPr>
        </p:nvSpPr>
        <p:spPr>
          <a:xfrm>
            <a:off x="199836" y="958035"/>
            <a:ext cx="6485578" cy="5533599"/>
          </a:xfrm>
        </p:spPr>
        <p:txBody>
          <a:bodyPr>
            <a:normAutofit fontScale="62500" lnSpcReduction="20000"/>
          </a:bodyPr>
          <a:lstStyle/>
          <a:p>
            <a:pPr>
              <a:lnSpc>
                <a:spcPct val="120000"/>
              </a:lnSpc>
              <a:spcBef>
                <a:spcPts val="600"/>
              </a:spcBef>
            </a:pPr>
            <a:r>
              <a:rPr lang="zh-CN" altLang="en-US" b="1" dirty="0"/>
              <a:t>第一周：基因转录调控的基本概念原理和多组学技术</a:t>
            </a:r>
            <a:endParaRPr lang="en-US" altLang="zh-CN" b="1" dirty="0"/>
          </a:p>
          <a:p>
            <a:pPr lvl="1">
              <a:lnSpc>
                <a:spcPct val="120000"/>
              </a:lnSpc>
              <a:spcBef>
                <a:spcPts val="600"/>
              </a:spcBef>
            </a:pPr>
            <a:r>
              <a:rPr lang="zh-CN" altLang="en-US" dirty="0"/>
              <a:t>第一节：基因转录调控的基本概念原理</a:t>
            </a:r>
            <a:endParaRPr lang="en-US" altLang="zh-CN" dirty="0"/>
          </a:p>
          <a:p>
            <a:pPr lvl="1">
              <a:lnSpc>
                <a:spcPct val="120000"/>
              </a:lnSpc>
              <a:spcBef>
                <a:spcPts val="600"/>
              </a:spcBef>
            </a:pPr>
            <a:r>
              <a:rPr lang="zh-CN" altLang="en-US" dirty="0"/>
              <a:t>第二节：基因转录调控的多组学技术原理</a:t>
            </a:r>
            <a:endParaRPr lang="en-US" altLang="zh-CN" dirty="0"/>
          </a:p>
          <a:p>
            <a:pPr lvl="1">
              <a:lnSpc>
                <a:spcPct val="120000"/>
              </a:lnSpc>
              <a:spcBef>
                <a:spcPts val="600"/>
              </a:spcBef>
            </a:pPr>
            <a:r>
              <a:rPr lang="zh-CN" altLang="en-US" dirty="0"/>
              <a:t>第三节：转录组学数据分析原理和软件介绍</a:t>
            </a:r>
            <a:endParaRPr lang="en-US" altLang="zh-CN" dirty="0"/>
          </a:p>
          <a:p>
            <a:pPr lvl="1">
              <a:lnSpc>
                <a:spcPct val="120000"/>
              </a:lnSpc>
              <a:spcBef>
                <a:spcPts val="600"/>
              </a:spcBef>
            </a:pPr>
            <a:r>
              <a:rPr lang="zh-CN" altLang="en-US" dirty="0"/>
              <a:t>课后作业：本地安装</a:t>
            </a:r>
            <a:r>
              <a:rPr lang="en-US" altLang="zh-CN" dirty="0"/>
              <a:t>R</a:t>
            </a:r>
            <a:r>
              <a:rPr lang="zh-CN" altLang="en-US" dirty="0"/>
              <a:t>并学习</a:t>
            </a:r>
            <a:r>
              <a:rPr lang="en-US" altLang="zh-CN" dirty="0"/>
              <a:t>R</a:t>
            </a:r>
            <a:r>
              <a:rPr lang="zh-CN" altLang="en-US" dirty="0"/>
              <a:t>的基本操作</a:t>
            </a:r>
            <a:endParaRPr lang="en-US" altLang="zh-CN" dirty="0"/>
          </a:p>
          <a:p>
            <a:pPr>
              <a:lnSpc>
                <a:spcPct val="120000"/>
              </a:lnSpc>
              <a:spcBef>
                <a:spcPts val="600"/>
              </a:spcBef>
            </a:pPr>
            <a:r>
              <a:rPr lang="zh-CN" altLang="en-US" b="1" dirty="0"/>
              <a:t>第二周：基因转录调控的数据分析原理和应用软件</a:t>
            </a:r>
            <a:endParaRPr lang="en-US" altLang="zh-CN" b="1" dirty="0"/>
          </a:p>
          <a:p>
            <a:pPr lvl="1">
              <a:lnSpc>
                <a:spcPct val="120000"/>
              </a:lnSpc>
              <a:spcBef>
                <a:spcPts val="600"/>
              </a:spcBef>
            </a:pPr>
            <a:r>
              <a:rPr lang="zh-CN" altLang="en-US" dirty="0"/>
              <a:t>第一节：表观组学数据分析原理和软件介绍</a:t>
            </a:r>
            <a:endParaRPr lang="en-US" altLang="zh-CN" dirty="0"/>
          </a:p>
          <a:p>
            <a:pPr lvl="1">
              <a:lnSpc>
                <a:spcPct val="120000"/>
              </a:lnSpc>
              <a:spcBef>
                <a:spcPts val="600"/>
              </a:spcBef>
            </a:pPr>
            <a:r>
              <a:rPr lang="zh-CN" altLang="en-US" dirty="0"/>
              <a:t>第二、三节：单细胞数据分析原理和软件介绍</a:t>
            </a:r>
            <a:endParaRPr lang="en-US" altLang="zh-CN" dirty="0"/>
          </a:p>
          <a:p>
            <a:pPr lvl="1">
              <a:lnSpc>
                <a:spcPct val="120000"/>
              </a:lnSpc>
              <a:spcBef>
                <a:spcPts val="600"/>
              </a:spcBef>
            </a:pPr>
            <a:r>
              <a:rPr lang="zh-CN" altLang="en-US" dirty="0"/>
              <a:t>课后作业：本地安装</a:t>
            </a:r>
            <a:r>
              <a:rPr lang="en-US" altLang="zh-CN" dirty="0"/>
              <a:t>R</a:t>
            </a:r>
            <a:r>
              <a:rPr lang="zh-CN" altLang="en-US" dirty="0"/>
              <a:t>包</a:t>
            </a:r>
            <a:r>
              <a:rPr lang="en-US" altLang="zh-CN" dirty="0"/>
              <a:t>(Deseq2/Seurat)</a:t>
            </a:r>
          </a:p>
          <a:p>
            <a:pPr>
              <a:lnSpc>
                <a:spcPct val="120000"/>
              </a:lnSpc>
              <a:spcBef>
                <a:spcPts val="600"/>
              </a:spcBef>
            </a:pPr>
            <a:r>
              <a:rPr lang="zh-CN" altLang="en-US" b="1" dirty="0"/>
              <a:t>第三周：基因转录调控的分析案例和公共数据库资源</a:t>
            </a:r>
            <a:endParaRPr lang="en-US" altLang="zh-CN" b="1" dirty="0"/>
          </a:p>
          <a:p>
            <a:pPr lvl="1">
              <a:lnSpc>
                <a:spcPct val="120000"/>
              </a:lnSpc>
              <a:spcBef>
                <a:spcPts val="600"/>
              </a:spcBef>
            </a:pPr>
            <a:r>
              <a:rPr lang="zh-CN" altLang="en-US" sz="2400" dirty="0"/>
              <a:t>第一节：转录组学分析案例和公共数据库资源</a:t>
            </a:r>
            <a:endParaRPr lang="en-US" altLang="zh-CN" sz="2400" dirty="0"/>
          </a:p>
          <a:p>
            <a:pPr lvl="1">
              <a:lnSpc>
                <a:spcPct val="120000"/>
              </a:lnSpc>
              <a:spcBef>
                <a:spcPts val="600"/>
              </a:spcBef>
            </a:pPr>
            <a:r>
              <a:rPr lang="zh-CN" altLang="en-US" sz="2400" dirty="0"/>
              <a:t>第二节：表观组学分析案例和公共数据库资源</a:t>
            </a:r>
            <a:endParaRPr lang="en-US" altLang="zh-CN" sz="2400" dirty="0"/>
          </a:p>
          <a:p>
            <a:pPr lvl="1">
              <a:lnSpc>
                <a:spcPct val="120000"/>
              </a:lnSpc>
              <a:spcBef>
                <a:spcPts val="600"/>
              </a:spcBef>
            </a:pPr>
            <a:r>
              <a:rPr lang="zh-CN" altLang="en-US" sz="2400" dirty="0"/>
              <a:t>第三节：单细胞多组学分析案例和公共数据库资源</a:t>
            </a:r>
            <a:endParaRPr lang="en-US" altLang="zh-CN" sz="2400" dirty="0"/>
          </a:p>
          <a:p>
            <a:pPr lvl="1">
              <a:lnSpc>
                <a:spcPct val="120000"/>
              </a:lnSpc>
              <a:spcBef>
                <a:spcPts val="600"/>
              </a:spcBef>
            </a:pPr>
            <a:r>
              <a:rPr lang="zh-CN" altLang="en-US" sz="2400" dirty="0"/>
              <a:t>课后作业</a:t>
            </a:r>
            <a:r>
              <a:rPr lang="zh-CN" altLang="en-US" dirty="0"/>
              <a:t>：本地实践</a:t>
            </a:r>
            <a:r>
              <a:rPr lang="en-US" altLang="zh-CN" dirty="0"/>
              <a:t>R</a:t>
            </a:r>
            <a:r>
              <a:rPr lang="zh-CN" altLang="en-US" dirty="0"/>
              <a:t>包</a:t>
            </a:r>
            <a:r>
              <a:rPr lang="en-US" altLang="zh-CN" dirty="0"/>
              <a:t>demo</a:t>
            </a:r>
            <a:r>
              <a:rPr lang="zh-CN" altLang="en-US" dirty="0"/>
              <a:t>流程</a:t>
            </a:r>
            <a:endParaRPr lang="en-US" altLang="zh-CN" dirty="0"/>
          </a:p>
          <a:p>
            <a:pPr>
              <a:lnSpc>
                <a:spcPct val="120000"/>
              </a:lnSpc>
              <a:spcBef>
                <a:spcPts val="600"/>
              </a:spcBef>
            </a:pPr>
            <a:r>
              <a:rPr lang="zh-CN" altLang="en-US" b="1" dirty="0"/>
              <a:t>基因转录调控的实践操作和课程作业</a:t>
            </a:r>
            <a:endParaRPr lang="en-US" altLang="zh-CN" b="1" dirty="0"/>
          </a:p>
          <a:p>
            <a:pPr lvl="1">
              <a:lnSpc>
                <a:spcPct val="120000"/>
              </a:lnSpc>
              <a:spcBef>
                <a:spcPts val="600"/>
              </a:spcBef>
            </a:pPr>
            <a:r>
              <a:rPr lang="zh-CN" altLang="en-US" dirty="0"/>
              <a:t>案例一：</a:t>
            </a:r>
            <a:r>
              <a:rPr lang="en-US" altLang="zh-CN" dirty="0"/>
              <a:t>RNASeq</a:t>
            </a:r>
            <a:r>
              <a:rPr lang="zh-CN" altLang="en-US" dirty="0"/>
              <a:t>分析</a:t>
            </a:r>
            <a:endParaRPr lang="en-US" altLang="zh-CN" dirty="0"/>
          </a:p>
          <a:p>
            <a:pPr lvl="1">
              <a:lnSpc>
                <a:spcPct val="120000"/>
              </a:lnSpc>
              <a:spcBef>
                <a:spcPts val="600"/>
              </a:spcBef>
            </a:pPr>
            <a:r>
              <a:rPr lang="zh-CN" altLang="en-US" dirty="0"/>
              <a:t>案例二：单细胞</a:t>
            </a:r>
            <a:r>
              <a:rPr lang="en-US" altLang="zh-CN" dirty="0"/>
              <a:t>RNASeq</a:t>
            </a:r>
            <a:r>
              <a:rPr lang="zh-CN" altLang="en-US" dirty="0"/>
              <a:t>分析</a:t>
            </a:r>
            <a:endParaRPr lang="en-US" altLang="zh-CN" dirty="0"/>
          </a:p>
          <a:p>
            <a:pPr lvl="1">
              <a:lnSpc>
                <a:spcPct val="120000"/>
              </a:lnSpc>
              <a:spcBef>
                <a:spcPts val="600"/>
              </a:spcBef>
            </a:pPr>
            <a:endParaRPr lang="en-US" altLang="zh-CN" dirty="0"/>
          </a:p>
        </p:txBody>
      </p:sp>
      <p:sp>
        <p:nvSpPr>
          <p:cNvPr id="5" name="灯片编号占位符 4">
            <a:extLst>
              <a:ext uri="{FF2B5EF4-FFF2-40B4-BE49-F238E27FC236}">
                <a16:creationId xmlns:a16="http://schemas.microsoft.com/office/drawing/2014/main" id="{6B7B2F89-CFFA-6E68-AAB9-2E5B2BE3BC53}"/>
              </a:ext>
            </a:extLst>
          </p:cNvPr>
          <p:cNvSpPr>
            <a:spLocks noGrp="1"/>
          </p:cNvSpPr>
          <p:nvPr>
            <p:ph type="sldNum" sz="quarter" idx="12"/>
          </p:nvPr>
        </p:nvSpPr>
        <p:spPr/>
        <p:txBody>
          <a:bodyPr/>
          <a:lstStyle/>
          <a:p>
            <a:fld id="{DF849393-7876-44FF-8BC7-6C3A91957E85}" type="slidenum">
              <a:rPr lang="zh-CN" altLang="en-US" smtClean="0"/>
              <a:t>1</a:t>
            </a:fld>
            <a:endParaRPr lang="zh-CN" altLang="en-US"/>
          </a:p>
        </p:txBody>
      </p:sp>
      <p:cxnSp>
        <p:nvCxnSpPr>
          <p:cNvPr id="9" name="直接连接符 8">
            <a:extLst>
              <a:ext uri="{FF2B5EF4-FFF2-40B4-BE49-F238E27FC236}">
                <a16:creationId xmlns:a16="http://schemas.microsoft.com/office/drawing/2014/main" id="{6D48A2D4-AD53-FD00-6C0B-4021CDFC2EA4}"/>
              </a:ext>
            </a:extLst>
          </p:cNvPr>
          <p:cNvCxnSpPr/>
          <p:nvPr/>
        </p:nvCxnSpPr>
        <p:spPr>
          <a:xfrm>
            <a:off x="6213072" y="563174"/>
            <a:ext cx="0" cy="5982961"/>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789BF3E5-B2D3-1838-9103-7915AAACB19F}"/>
              </a:ext>
            </a:extLst>
          </p:cNvPr>
          <p:cNvSpPr txBox="1"/>
          <p:nvPr/>
        </p:nvSpPr>
        <p:spPr>
          <a:xfrm>
            <a:off x="6438659" y="540197"/>
            <a:ext cx="3242276"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参考书籍和网络资源</a:t>
            </a:r>
          </a:p>
        </p:txBody>
      </p:sp>
      <p:pic>
        <p:nvPicPr>
          <p:cNvPr id="7" name="图片 6">
            <a:extLst>
              <a:ext uri="{FF2B5EF4-FFF2-40B4-BE49-F238E27FC236}">
                <a16:creationId xmlns:a16="http://schemas.microsoft.com/office/drawing/2014/main" id="{8DEB80A1-5A8C-40A1-8C89-0ABEFB5DA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4728" y="3937898"/>
            <a:ext cx="1643867" cy="2355875"/>
          </a:xfrm>
          <a:prstGeom prst="rect">
            <a:avLst/>
          </a:prstGeom>
        </p:spPr>
      </p:pic>
      <p:sp>
        <p:nvSpPr>
          <p:cNvPr id="8" name="矩形 7">
            <a:extLst>
              <a:ext uri="{FF2B5EF4-FFF2-40B4-BE49-F238E27FC236}">
                <a16:creationId xmlns:a16="http://schemas.microsoft.com/office/drawing/2014/main" id="{679D81EA-87E9-4D84-BDD4-90926082C185}"/>
              </a:ext>
            </a:extLst>
          </p:cNvPr>
          <p:cNvSpPr/>
          <p:nvPr/>
        </p:nvSpPr>
        <p:spPr>
          <a:xfrm>
            <a:off x="6438658" y="1199227"/>
            <a:ext cx="5324251" cy="4616648"/>
          </a:xfrm>
          <a:prstGeom prst="rect">
            <a:avLst/>
          </a:prstGeom>
        </p:spPr>
        <p:txBody>
          <a:bodyPr wrap="square">
            <a:spAutoFit/>
          </a:bodyPr>
          <a:lstStyle/>
          <a:p>
            <a:r>
              <a:rPr lang="en-US" altLang="zh-CN" sz="1400" b="1" dirty="0"/>
              <a:t>RNASeq</a:t>
            </a:r>
          </a:p>
          <a:p>
            <a:pPr marL="285750" indent="-285750">
              <a:buFont typeface="Arial" panose="020B0604020202020204" pitchFamily="34" charset="0"/>
              <a:buChar char="•"/>
            </a:pPr>
            <a:r>
              <a:rPr lang="en-US" altLang="zh-CN" sz="1400" dirty="0"/>
              <a:t>[PDF] Introduction to differential gene expression analysis using RNA-seq</a:t>
            </a:r>
          </a:p>
          <a:p>
            <a:pPr marL="285750" indent="-285750">
              <a:buFont typeface="Arial" panose="020B0604020202020204" pitchFamily="34" charset="0"/>
              <a:buChar char="•"/>
            </a:pPr>
            <a:r>
              <a:rPr lang="en-US" altLang="zh-CN" sz="1400" dirty="0"/>
              <a:t>Deseq2</a:t>
            </a:r>
          </a:p>
          <a:p>
            <a:r>
              <a:rPr lang="en-US" altLang="zh-CN" sz="1400" dirty="0">
                <a:hlinkClick r:id="rId3"/>
              </a:rPr>
              <a:t>https://www.bioconductor.org/packages/release/bioc/vignettes/DESeq2/inst/doc/DESeq2.html</a:t>
            </a:r>
            <a:endParaRPr lang="en-US" altLang="zh-CN" sz="1400" dirty="0"/>
          </a:p>
          <a:p>
            <a:pPr marL="285750" indent="-285750">
              <a:buFont typeface="Arial" panose="020B0604020202020204" pitchFamily="34" charset="0"/>
              <a:buChar char="•"/>
            </a:pPr>
            <a:r>
              <a:rPr lang="en-US" altLang="zh-CN" sz="1400" dirty="0" err="1"/>
              <a:t>EdgeR</a:t>
            </a:r>
            <a:endParaRPr lang="en-US" altLang="zh-CN" sz="1400" dirty="0"/>
          </a:p>
          <a:p>
            <a:r>
              <a:rPr lang="en-US" altLang="zh-CN" sz="1400" dirty="0">
                <a:hlinkClick r:id="rId4"/>
              </a:rPr>
              <a:t>https://bioconductor.org/packages/release/bioc/html/edgeR.html</a:t>
            </a:r>
            <a:r>
              <a:rPr lang="en-US" altLang="zh-CN" sz="1400" dirty="0"/>
              <a:t> </a:t>
            </a:r>
          </a:p>
          <a:p>
            <a:endParaRPr lang="en-US" altLang="zh-CN" sz="1400" dirty="0"/>
          </a:p>
          <a:p>
            <a:r>
              <a:rPr lang="en-US" altLang="zh-CN" sz="1400" b="1" dirty="0"/>
              <a:t>Single Cell RNASeq</a:t>
            </a:r>
          </a:p>
          <a:p>
            <a:pPr marL="285750" indent="-285750">
              <a:buFont typeface="Arial" panose="020B0604020202020204" pitchFamily="34" charset="0"/>
              <a:buChar char="•"/>
            </a:pPr>
            <a:r>
              <a:rPr lang="en-US" altLang="zh-CN" sz="1400" dirty="0"/>
              <a:t>Single-cell best practices</a:t>
            </a:r>
          </a:p>
          <a:p>
            <a:r>
              <a:rPr lang="zh-CN" altLang="en-US" sz="1400" dirty="0">
                <a:hlinkClick r:id="rId5"/>
              </a:rPr>
              <a:t>https://www.sc-best-practices.org/preamble.html</a:t>
            </a:r>
            <a:endParaRPr lang="en-US" altLang="zh-CN" sz="1400" dirty="0"/>
          </a:p>
          <a:p>
            <a:pPr marL="285750" indent="-285750">
              <a:buFont typeface="Arial" panose="020B0604020202020204" pitchFamily="34" charset="0"/>
              <a:buChar char="•"/>
            </a:pPr>
            <a:r>
              <a:rPr lang="en-US" altLang="zh-CN" sz="1400" dirty="0" err="1"/>
              <a:t>Scanpy</a:t>
            </a:r>
            <a:r>
              <a:rPr lang="en-US" altLang="zh-CN" sz="1400" dirty="0"/>
              <a:t> – Single-Cell Analysis in Python</a:t>
            </a:r>
          </a:p>
          <a:p>
            <a:r>
              <a:rPr lang="zh-CN" altLang="en-US" sz="1400" dirty="0">
                <a:hlinkClick r:id="rId6"/>
              </a:rPr>
              <a:t>https://scanpy.readthedocs.io/en/stable/</a:t>
            </a:r>
            <a:endParaRPr lang="en-US" altLang="zh-CN" sz="1400" dirty="0"/>
          </a:p>
          <a:p>
            <a:pPr marL="285750" indent="-285750">
              <a:buFont typeface="Arial" panose="020B0604020202020204" pitchFamily="34" charset="0"/>
              <a:buChar char="•"/>
            </a:pPr>
            <a:r>
              <a:rPr lang="en-US" altLang="zh-CN" sz="1400" dirty="0"/>
              <a:t>Seurat</a:t>
            </a:r>
          </a:p>
          <a:p>
            <a:r>
              <a:rPr lang="en-US" altLang="zh-CN" sz="1400" dirty="0">
                <a:hlinkClick r:id="rId7"/>
              </a:rPr>
              <a:t>https://satijalab.org/seurat/</a:t>
            </a:r>
            <a:r>
              <a:rPr lang="en-US" altLang="zh-CN" sz="1400" dirty="0"/>
              <a:t> </a:t>
            </a:r>
          </a:p>
          <a:p>
            <a:endParaRPr lang="en-US" altLang="zh-CN" sz="1400" dirty="0"/>
          </a:p>
          <a:p>
            <a:r>
              <a:rPr lang="en-US" altLang="zh-CN" sz="1400" b="1" dirty="0" err="1"/>
              <a:t>ChIP</a:t>
            </a:r>
            <a:r>
              <a:rPr lang="en-US" altLang="zh-CN" sz="1400" b="1" dirty="0"/>
              <a:t>-Seq/ATAC-Seq</a:t>
            </a:r>
          </a:p>
          <a:p>
            <a:pPr marL="285750" indent="-285750">
              <a:buFont typeface="Arial" panose="020B0604020202020204" pitchFamily="34" charset="0"/>
              <a:buChar char="•"/>
            </a:pPr>
            <a:r>
              <a:rPr lang="en-US" altLang="zh-CN" sz="1400" dirty="0"/>
              <a:t>MACS: Model-based Analysis for </a:t>
            </a:r>
            <a:r>
              <a:rPr lang="en-US" altLang="zh-CN" sz="1400" dirty="0" err="1"/>
              <a:t>ChIP</a:t>
            </a:r>
            <a:r>
              <a:rPr lang="en-US" altLang="zh-CN" sz="1400" dirty="0"/>
              <a:t>-Seq</a:t>
            </a:r>
          </a:p>
          <a:p>
            <a:r>
              <a:rPr lang="en-US" altLang="zh-CN" sz="1400" dirty="0">
                <a:hlinkClick r:id="rId8"/>
              </a:rPr>
              <a:t>https://macs3-project.github.io/MACS/</a:t>
            </a:r>
            <a:r>
              <a:rPr lang="en-US" altLang="zh-CN" sz="1400" dirty="0"/>
              <a:t> </a:t>
            </a:r>
          </a:p>
          <a:p>
            <a:endParaRPr lang="en-US" altLang="zh-CN" sz="1400" dirty="0"/>
          </a:p>
        </p:txBody>
      </p:sp>
    </p:spTree>
    <p:extLst>
      <p:ext uri="{BB962C8B-B14F-4D97-AF65-F5344CB8AC3E}">
        <p14:creationId xmlns:p14="http://schemas.microsoft.com/office/powerpoint/2010/main" val="720525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AF5D7B5-D290-41DC-B65E-C12F8B1195BF}"/>
              </a:ext>
            </a:extLst>
          </p:cNvPr>
          <p:cNvSpPr txBox="1">
            <a:spLocks/>
          </p:cNvSpPr>
          <p:nvPr/>
        </p:nvSpPr>
        <p:spPr>
          <a:xfrm>
            <a:off x="199836" y="357052"/>
            <a:ext cx="11051638" cy="6240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表观组学数据分析中的数据格式</a:t>
            </a:r>
            <a:r>
              <a:rPr lang="en-US" altLang="zh-CN" sz="4000" dirty="0"/>
              <a:t>1</a:t>
            </a:r>
            <a:endParaRPr lang="zh-CN" altLang="en-US" sz="4000" dirty="0"/>
          </a:p>
        </p:txBody>
      </p:sp>
      <p:sp>
        <p:nvSpPr>
          <p:cNvPr id="6" name="矩形 5">
            <a:extLst>
              <a:ext uri="{FF2B5EF4-FFF2-40B4-BE49-F238E27FC236}">
                <a16:creationId xmlns:a16="http://schemas.microsoft.com/office/drawing/2014/main" id="{99263BDB-1D7E-4000-9848-EF8AD2DBA157}"/>
              </a:ext>
            </a:extLst>
          </p:cNvPr>
          <p:cNvSpPr/>
          <p:nvPr/>
        </p:nvSpPr>
        <p:spPr>
          <a:xfrm>
            <a:off x="623384" y="1668070"/>
            <a:ext cx="10025501"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CN" sz="2000" dirty="0">
                <a:latin typeface="微软雅黑"/>
                <a:ea typeface="微软雅黑"/>
                <a:cs typeface="微软雅黑"/>
              </a:rPr>
              <a:t>Wiggle</a:t>
            </a:r>
            <a:r>
              <a:rPr lang="zh-CN" altLang="zh-CN" sz="2000" dirty="0">
                <a:latin typeface="微软雅黑"/>
                <a:ea typeface="微软雅黑"/>
                <a:cs typeface="微软雅黑"/>
              </a:rPr>
              <a:t>：</a:t>
            </a:r>
            <a:r>
              <a:rPr lang="zh-CN" altLang="en-US" sz="2000" dirty="0">
                <a:latin typeface="微软雅黑"/>
                <a:ea typeface="微软雅黑"/>
                <a:cs typeface="微软雅黑"/>
              </a:rPr>
              <a:t>用来显示大小相同的密集连续分布数据 </a:t>
            </a:r>
            <a:r>
              <a:rPr lang="en-US" altLang="zh-CN" sz="2000" dirty="0">
                <a:latin typeface="微软雅黑"/>
                <a:ea typeface="微软雅黑"/>
                <a:cs typeface="微软雅黑"/>
                <a:sym typeface="Wingdings" panose="05000000000000000000" pitchFamily="2" charset="2"/>
              </a:rPr>
              <a:t> </a:t>
            </a:r>
            <a:r>
              <a:rPr lang="zh-CN" altLang="en-US" sz="2000" dirty="0">
                <a:latin typeface="微软雅黑"/>
                <a:ea typeface="微软雅黑"/>
                <a:cs typeface="微软雅黑"/>
              </a:rPr>
              <a:t>描述</a:t>
            </a:r>
            <a:r>
              <a:rPr kumimoji="1" lang="zh-CN" altLang="en-US" sz="2000" dirty="0">
                <a:latin typeface="微软雅黑"/>
                <a:ea typeface="微软雅黑"/>
                <a:cs typeface="微软雅黑"/>
              </a:rPr>
              <a:t>染色体上</a:t>
            </a:r>
            <a:r>
              <a:rPr kumimoji="1" lang="en-US" altLang="zh-CN" sz="2000" dirty="0" err="1">
                <a:latin typeface="微软雅黑"/>
                <a:ea typeface="微软雅黑"/>
                <a:cs typeface="微软雅黑"/>
              </a:rPr>
              <a:t>ChIP</a:t>
            </a:r>
            <a:r>
              <a:rPr kumimoji="1" lang="zh-CN" altLang="en-US" sz="2000" dirty="0">
                <a:latin typeface="微软雅黑"/>
                <a:ea typeface="微软雅黑"/>
                <a:cs typeface="微软雅黑"/>
              </a:rPr>
              <a:t>的</a:t>
            </a:r>
            <a:r>
              <a:rPr kumimoji="1" lang="zh-CN" altLang="en-US" sz="2000" dirty="0">
                <a:solidFill>
                  <a:srgbClr val="FF0000"/>
                </a:solidFill>
                <a:latin typeface="微软雅黑"/>
                <a:ea typeface="微软雅黑"/>
                <a:cs typeface="微软雅黑"/>
              </a:rPr>
              <a:t>连续</a:t>
            </a:r>
            <a:r>
              <a:rPr kumimoji="1" lang="zh-CN" altLang="en-US" sz="2000" dirty="0">
                <a:latin typeface="微软雅黑"/>
                <a:ea typeface="微软雅黑"/>
                <a:cs typeface="微软雅黑"/>
              </a:rPr>
              <a:t>信号值</a:t>
            </a:r>
          </a:p>
        </p:txBody>
      </p:sp>
      <p:sp>
        <p:nvSpPr>
          <p:cNvPr id="7" name="矩形 6">
            <a:extLst>
              <a:ext uri="{FF2B5EF4-FFF2-40B4-BE49-F238E27FC236}">
                <a16:creationId xmlns:a16="http://schemas.microsoft.com/office/drawing/2014/main" id="{D69B56EC-F8C4-4874-8431-2435B73CB04E}"/>
              </a:ext>
            </a:extLst>
          </p:cNvPr>
          <p:cNvSpPr/>
          <p:nvPr/>
        </p:nvSpPr>
        <p:spPr>
          <a:xfrm>
            <a:off x="8223839" y="1229968"/>
            <a:ext cx="3667992" cy="369332"/>
          </a:xfrm>
          <a:prstGeom prst="rect">
            <a:avLst/>
          </a:prstGeom>
        </p:spPr>
        <p:txBody>
          <a:bodyPr wrap="none">
            <a:spAutoFit/>
          </a:bodyPr>
          <a:lstStyle/>
          <a:p>
            <a:pPr marL="0" lvl="1"/>
            <a:r>
              <a:rPr lang="en-US" altLang="zh-CN" dirty="0" err="1">
                <a:latin typeface="微软雅黑"/>
                <a:ea typeface="微软雅黑"/>
                <a:cs typeface="微软雅黑"/>
              </a:rPr>
              <a:t>Bigwiggle</a:t>
            </a:r>
            <a:r>
              <a:rPr lang="zh-CN" altLang="en-US" dirty="0">
                <a:latin typeface="微软雅黑"/>
                <a:ea typeface="微软雅黑"/>
                <a:cs typeface="微软雅黑"/>
              </a:rPr>
              <a:t>：</a:t>
            </a:r>
            <a:r>
              <a:rPr lang="en-US" altLang="zh-CN" dirty="0">
                <a:latin typeface="微软雅黑"/>
                <a:ea typeface="微软雅黑"/>
                <a:cs typeface="微软雅黑"/>
              </a:rPr>
              <a:t>Wiggle</a:t>
            </a:r>
            <a:r>
              <a:rPr lang="zh-CN" altLang="en-US" dirty="0">
                <a:latin typeface="微软雅黑"/>
                <a:ea typeface="微软雅黑"/>
                <a:cs typeface="微软雅黑"/>
              </a:rPr>
              <a:t>的二进制文件</a:t>
            </a:r>
            <a:endParaRPr lang="en-US" altLang="zh-CN" dirty="0">
              <a:latin typeface="微软雅黑"/>
              <a:ea typeface="微软雅黑"/>
              <a:cs typeface="微软雅黑"/>
            </a:endParaRPr>
          </a:p>
        </p:txBody>
      </p:sp>
      <p:sp>
        <p:nvSpPr>
          <p:cNvPr id="8" name="矩形 7">
            <a:extLst>
              <a:ext uri="{FF2B5EF4-FFF2-40B4-BE49-F238E27FC236}">
                <a16:creationId xmlns:a16="http://schemas.microsoft.com/office/drawing/2014/main" id="{36FD8ECB-F5E0-42CA-937E-D0DBFBAAB28C}"/>
              </a:ext>
            </a:extLst>
          </p:cNvPr>
          <p:cNvSpPr/>
          <p:nvPr/>
        </p:nvSpPr>
        <p:spPr>
          <a:xfrm>
            <a:off x="4735159" y="6334780"/>
            <a:ext cx="6977359" cy="523220"/>
          </a:xfrm>
          <a:prstGeom prst="rect">
            <a:avLst/>
          </a:prstGeom>
        </p:spPr>
        <p:txBody>
          <a:bodyPr wrap="none">
            <a:spAutoFit/>
          </a:bodyPr>
          <a:lstStyle/>
          <a:p>
            <a:r>
              <a:rPr lang="en-US" altLang="zh-CN" sz="1400" dirty="0">
                <a:latin typeface="-apple-system"/>
              </a:rPr>
              <a:t>https://hbctraining.github.io/Intro-to-ChIPseq-flipped/lessons/08_creating_bigwig_files.html</a:t>
            </a:r>
          </a:p>
          <a:p>
            <a:r>
              <a:rPr lang="en-US" altLang="zh-CN" sz="1400" dirty="0">
                <a:latin typeface="-apple-system"/>
              </a:rPr>
              <a:t>https://useast.ensembl.org/info/website/upload/wig.html</a:t>
            </a:r>
            <a:endParaRPr lang="zh-CN" altLang="en-US" sz="1400" dirty="0">
              <a:latin typeface="-apple-system"/>
            </a:endParaRPr>
          </a:p>
        </p:txBody>
      </p:sp>
      <p:sp>
        <p:nvSpPr>
          <p:cNvPr id="9" name="灯片编号占位符 3">
            <a:extLst>
              <a:ext uri="{FF2B5EF4-FFF2-40B4-BE49-F238E27FC236}">
                <a16:creationId xmlns:a16="http://schemas.microsoft.com/office/drawing/2014/main" id="{C9C37D61-7B7C-4612-8878-CAC8C05BA63F}"/>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10</a:t>
            </a:fld>
            <a:endParaRPr lang="zh-CN" altLang="en-US" dirty="0"/>
          </a:p>
        </p:txBody>
      </p:sp>
      <p:sp>
        <p:nvSpPr>
          <p:cNvPr id="10" name="矩形 9">
            <a:extLst>
              <a:ext uri="{FF2B5EF4-FFF2-40B4-BE49-F238E27FC236}">
                <a16:creationId xmlns:a16="http://schemas.microsoft.com/office/drawing/2014/main" id="{728814ED-A2E4-4C55-82DE-93FEEE813DB8}"/>
              </a:ext>
            </a:extLst>
          </p:cNvPr>
          <p:cNvSpPr/>
          <p:nvPr/>
        </p:nvSpPr>
        <p:spPr>
          <a:xfrm>
            <a:off x="737685" y="1101807"/>
            <a:ext cx="3502882" cy="369332"/>
          </a:xfrm>
          <a:prstGeom prst="rect">
            <a:avLst/>
          </a:prstGeom>
        </p:spPr>
        <p:txBody>
          <a:bodyPr wrap="none">
            <a:spAutoFit/>
          </a:bodyPr>
          <a:lstStyle/>
          <a:p>
            <a:r>
              <a:rPr lang="en-US" altLang="zh-CN" b="1" dirty="0">
                <a:solidFill>
                  <a:schemeClr val="accent1"/>
                </a:solidFill>
                <a:latin typeface="微软雅黑"/>
                <a:ea typeface="微软雅黑"/>
                <a:cs typeface="微软雅黑"/>
              </a:rPr>
              <a:t>.wig (Wiggle)/ .</a:t>
            </a:r>
            <a:r>
              <a:rPr lang="en-US" altLang="zh-CN" b="1" dirty="0" err="1">
                <a:solidFill>
                  <a:schemeClr val="accent1"/>
                </a:solidFill>
                <a:latin typeface="微软雅黑"/>
                <a:ea typeface="微软雅黑"/>
                <a:cs typeface="微软雅黑"/>
              </a:rPr>
              <a:t>bw</a:t>
            </a:r>
            <a:r>
              <a:rPr lang="en-US" altLang="zh-CN" b="1" dirty="0">
                <a:solidFill>
                  <a:schemeClr val="accent1"/>
                </a:solidFill>
                <a:latin typeface="微软雅黑"/>
                <a:ea typeface="微软雅黑"/>
                <a:cs typeface="微软雅黑"/>
              </a:rPr>
              <a:t> (BIGWIG)</a:t>
            </a:r>
          </a:p>
        </p:txBody>
      </p:sp>
      <p:sp>
        <p:nvSpPr>
          <p:cNvPr id="12" name="矩形 11">
            <a:extLst>
              <a:ext uri="{FF2B5EF4-FFF2-40B4-BE49-F238E27FC236}">
                <a16:creationId xmlns:a16="http://schemas.microsoft.com/office/drawing/2014/main" id="{A05517F9-7082-4E00-A836-42D03E2724BC}"/>
              </a:ext>
            </a:extLst>
          </p:cNvPr>
          <p:cNvSpPr/>
          <p:nvPr/>
        </p:nvSpPr>
        <p:spPr>
          <a:xfrm>
            <a:off x="2142308" y="2180348"/>
            <a:ext cx="7412799" cy="1631216"/>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两种声明的格式 </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variableStep</a:t>
            </a:r>
            <a:r>
              <a:rPr lang="en-US" altLang="zh-CN" sz="2000" dirty="0">
                <a:latin typeface="微软雅黑" panose="020B0503020204020204" pitchFamily="34" charset="-122"/>
                <a:ea typeface="微软雅黑" panose="020B0503020204020204" pitchFamily="34" charset="-122"/>
              </a:rPr>
              <a:t> – </a:t>
            </a:r>
            <a:r>
              <a:rPr lang="zh-CN" altLang="en-US" sz="2000" dirty="0">
                <a:latin typeface="微软雅黑" panose="020B0503020204020204" pitchFamily="34" charset="-122"/>
                <a:ea typeface="微软雅黑" panose="020B0503020204020204" pitchFamily="34" charset="-122"/>
              </a:rPr>
              <a:t>数据点间隔不规律</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chrom</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染色体</a:t>
            </a:r>
            <a:r>
              <a:rPr lang="en-US" altLang="zh-CN" sz="2000" dirty="0">
                <a:latin typeface="微软雅黑" panose="020B0503020204020204" pitchFamily="34" charset="-122"/>
                <a:ea typeface="微软雅黑" panose="020B0503020204020204" pitchFamily="34" charset="-122"/>
              </a:rPr>
              <a:t>) + span (</a:t>
            </a:r>
            <a:r>
              <a:rPr lang="zh-CN" altLang="en-US" sz="2000" dirty="0">
                <a:latin typeface="微软雅黑" panose="020B0503020204020204" pitchFamily="34" charset="-122"/>
                <a:ea typeface="微软雅黑" panose="020B0503020204020204" pitchFamily="34" charset="-122"/>
              </a:rPr>
              <a:t>数据覆盖长度</a:t>
            </a:r>
            <a:r>
              <a:rPr lang="en-US" altLang="zh-CN" sz="2000" dirty="0">
                <a:latin typeface="微软雅黑" panose="020B0503020204020204" pitchFamily="34" charset="-122"/>
                <a:ea typeface="微软雅黑" panose="020B0503020204020204" pitchFamily="34" charset="-122"/>
              </a:rPr>
              <a:t>,optional)</a:t>
            </a:r>
          </a:p>
          <a:p>
            <a:pPr marL="285750" indent="-285750">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fixedStep</a:t>
            </a:r>
            <a:r>
              <a:rPr lang="en-US" altLang="zh-CN" sz="2000" dirty="0">
                <a:latin typeface="微软雅黑" panose="020B0503020204020204" pitchFamily="34" charset="-122"/>
                <a:ea typeface="微软雅黑" panose="020B0503020204020204" pitchFamily="34" charset="-122"/>
              </a:rPr>
              <a:t> – </a:t>
            </a:r>
            <a:r>
              <a:rPr lang="zh-CN" altLang="en-US" sz="2000" dirty="0">
                <a:latin typeface="微软雅黑" panose="020B0503020204020204" pitchFamily="34" charset="-122"/>
                <a:ea typeface="微软雅黑" panose="020B0503020204020204" pitchFamily="34" charset="-122"/>
              </a:rPr>
              <a:t>数据点间隔规律</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chrom</a:t>
            </a:r>
            <a:r>
              <a:rPr lang="en-US" altLang="zh-CN" sz="2000" dirty="0">
                <a:latin typeface="微软雅黑" panose="020B0503020204020204" pitchFamily="34" charset="-122"/>
                <a:ea typeface="微软雅黑" panose="020B0503020204020204" pitchFamily="34" charset="-122"/>
              </a:rPr>
              <a:t> / start / step (</a:t>
            </a:r>
            <a:r>
              <a:rPr lang="zh-CN" altLang="en-US" sz="2000" dirty="0">
                <a:latin typeface="微软雅黑" panose="020B0503020204020204" pitchFamily="34" charset="-122"/>
                <a:ea typeface="微软雅黑" panose="020B0503020204020204" pitchFamily="34" charset="-122"/>
              </a:rPr>
              <a:t>数据间隔长度</a:t>
            </a:r>
            <a:r>
              <a:rPr lang="en-US" altLang="zh-CN" sz="2000" dirty="0">
                <a:latin typeface="微软雅黑" panose="020B0503020204020204" pitchFamily="34" charset="-122"/>
                <a:ea typeface="微软雅黑" panose="020B0503020204020204" pitchFamily="34" charset="-122"/>
              </a:rPr>
              <a:t>) / span -- optional</a:t>
            </a:r>
            <a:endParaRPr lang="zh-CN" altLang="en-US" sz="20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3F16D367-1065-4F6F-82A6-05FE1A212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871" y="3754907"/>
            <a:ext cx="7412800" cy="2458628"/>
          </a:xfrm>
          <a:prstGeom prst="rect">
            <a:avLst/>
          </a:prstGeom>
        </p:spPr>
      </p:pic>
    </p:spTree>
    <p:extLst>
      <p:ext uri="{BB962C8B-B14F-4D97-AF65-F5344CB8AC3E}">
        <p14:creationId xmlns:p14="http://schemas.microsoft.com/office/powerpoint/2010/main" val="426444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AF5D7B5-D290-41DC-B65E-C12F8B1195BF}"/>
              </a:ext>
            </a:extLst>
          </p:cNvPr>
          <p:cNvSpPr txBox="1">
            <a:spLocks/>
          </p:cNvSpPr>
          <p:nvPr/>
        </p:nvSpPr>
        <p:spPr>
          <a:xfrm>
            <a:off x="199836" y="357051"/>
            <a:ext cx="11051638" cy="731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表观组学数据分析中的数据格式</a:t>
            </a:r>
            <a:r>
              <a:rPr lang="en-US" altLang="zh-CN" sz="4000" dirty="0"/>
              <a:t>2</a:t>
            </a:r>
            <a:endParaRPr lang="zh-CN" altLang="en-US" sz="4000" dirty="0"/>
          </a:p>
        </p:txBody>
      </p:sp>
      <p:sp>
        <p:nvSpPr>
          <p:cNvPr id="28" name="幻灯片编号占位符 1">
            <a:extLst>
              <a:ext uri="{FF2B5EF4-FFF2-40B4-BE49-F238E27FC236}">
                <a16:creationId xmlns:a16="http://schemas.microsoft.com/office/drawing/2014/main" id="{9D02E7FC-77B2-4E9F-9351-1E27A04AB098}"/>
              </a:ext>
            </a:extLst>
          </p:cNvPr>
          <p:cNvSpPr>
            <a:spLocks noGrp="1"/>
          </p:cNvSpPr>
          <p:nvPr>
            <p:ph type="sldNum" sz="quarter" idx="12"/>
          </p:nvPr>
        </p:nvSpPr>
        <p:spPr>
          <a:xfrm>
            <a:off x="8121162" y="9475461"/>
            <a:ext cx="2133600" cy="365125"/>
          </a:xfrm>
        </p:spPr>
        <p:txBody>
          <a:bodyPr/>
          <a:lstStyle/>
          <a:p>
            <a:fld id="{9605BC84-A627-4C52-BA33-F85D86E0497E}" type="slidenum">
              <a:rPr lang="zh-CN" altLang="en-US" smtClean="0"/>
              <a:t>11</a:t>
            </a:fld>
            <a:endParaRPr lang="zh-CN" altLang="en-US"/>
          </a:p>
        </p:txBody>
      </p:sp>
      <p:sp>
        <p:nvSpPr>
          <p:cNvPr id="44" name="灯片编号占位符 3">
            <a:extLst>
              <a:ext uri="{FF2B5EF4-FFF2-40B4-BE49-F238E27FC236}">
                <a16:creationId xmlns:a16="http://schemas.microsoft.com/office/drawing/2014/main" id="{D26D0609-5236-4753-B83A-E15FB223AF55}"/>
              </a:ext>
            </a:extLst>
          </p:cNvPr>
          <p:cNvSpPr txBox="1">
            <a:spLocks/>
          </p:cNvSpPr>
          <p:nvPr/>
        </p:nvSpPr>
        <p:spPr>
          <a:xfrm>
            <a:off x="94341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849393-7876-44FF-8BC7-6C3A91957E85}" type="slidenum">
              <a:rPr lang="zh-CN" altLang="en-US" smtClean="0"/>
              <a:pPr/>
              <a:t>11</a:t>
            </a:fld>
            <a:endParaRPr lang="zh-CN" altLang="en-US" dirty="0"/>
          </a:p>
        </p:txBody>
      </p:sp>
      <p:sp>
        <p:nvSpPr>
          <p:cNvPr id="45" name="矩形 44">
            <a:extLst>
              <a:ext uri="{FF2B5EF4-FFF2-40B4-BE49-F238E27FC236}">
                <a16:creationId xmlns:a16="http://schemas.microsoft.com/office/drawing/2014/main" id="{C771F851-E7FC-44A0-AD51-D50EFCF18F21}"/>
              </a:ext>
            </a:extLst>
          </p:cNvPr>
          <p:cNvSpPr/>
          <p:nvPr/>
        </p:nvSpPr>
        <p:spPr>
          <a:xfrm>
            <a:off x="412602" y="1089046"/>
            <a:ext cx="3156633" cy="369332"/>
          </a:xfrm>
          <a:prstGeom prst="rect">
            <a:avLst/>
          </a:prstGeom>
        </p:spPr>
        <p:txBody>
          <a:bodyPr wrap="none">
            <a:spAutoFit/>
          </a:bodyPr>
          <a:lstStyle/>
          <a:p>
            <a:r>
              <a:rPr lang="en-US" altLang="zh-CN" b="1" dirty="0">
                <a:solidFill>
                  <a:schemeClr val="accent1"/>
                </a:solidFill>
                <a:latin typeface="微软雅黑"/>
                <a:ea typeface="微软雅黑"/>
                <a:cs typeface="微软雅黑"/>
              </a:rPr>
              <a:t>BED / </a:t>
            </a:r>
            <a:r>
              <a:rPr lang="en-US" altLang="zh-CN" b="1" dirty="0" err="1">
                <a:solidFill>
                  <a:schemeClr val="accent1"/>
                </a:solidFill>
                <a:latin typeface="微软雅黑"/>
                <a:ea typeface="微软雅黑"/>
                <a:cs typeface="微软雅黑"/>
              </a:rPr>
              <a:t>BigBED</a:t>
            </a:r>
            <a:r>
              <a:rPr lang="en-US" altLang="zh-CN" b="1" dirty="0">
                <a:solidFill>
                  <a:schemeClr val="accent1"/>
                </a:solidFill>
                <a:latin typeface="微软雅黑"/>
                <a:ea typeface="微软雅黑"/>
                <a:cs typeface="微软雅黑"/>
              </a:rPr>
              <a:t> / </a:t>
            </a:r>
            <a:r>
              <a:rPr lang="en-US" altLang="zh-CN" b="1" dirty="0" err="1">
                <a:solidFill>
                  <a:schemeClr val="accent1"/>
                </a:solidFill>
                <a:latin typeface="微软雅黑"/>
                <a:ea typeface="微软雅黑"/>
                <a:cs typeface="微软雅黑"/>
              </a:rPr>
              <a:t>BedGraph</a:t>
            </a:r>
            <a:endParaRPr lang="en-US" altLang="zh-CN" b="1" dirty="0">
              <a:solidFill>
                <a:schemeClr val="accent1"/>
              </a:solidFill>
              <a:latin typeface="微软雅黑"/>
              <a:ea typeface="微软雅黑"/>
              <a:cs typeface="微软雅黑"/>
            </a:endParaRPr>
          </a:p>
        </p:txBody>
      </p:sp>
      <p:sp>
        <p:nvSpPr>
          <p:cNvPr id="47" name="矩形 46">
            <a:extLst>
              <a:ext uri="{FF2B5EF4-FFF2-40B4-BE49-F238E27FC236}">
                <a16:creationId xmlns:a16="http://schemas.microsoft.com/office/drawing/2014/main" id="{5BFF89B0-B9E7-4059-82D8-664E56FEC86B}"/>
              </a:ext>
            </a:extLst>
          </p:cNvPr>
          <p:cNvSpPr/>
          <p:nvPr/>
        </p:nvSpPr>
        <p:spPr>
          <a:xfrm>
            <a:off x="488865" y="1527734"/>
            <a:ext cx="5549262" cy="4801314"/>
          </a:xfrm>
          <a:prstGeom prst="rect">
            <a:avLst/>
          </a:prstGeom>
        </p:spPr>
        <p:txBody>
          <a:bodyPr wrap="square">
            <a:spAutoFit/>
          </a:bodyPr>
          <a:lstStyle/>
          <a:p>
            <a:pPr marL="342900" indent="-342900">
              <a:buFont typeface="+mj-lt"/>
              <a:buAutoNum type="arabicPeriod"/>
            </a:pPr>
            <a:r>
              <a:rPr lang="en-US" altLang="zh-CN" b="1" dirty="0" err="1">
                <a:solidFill>
                  <a:srgbClr val="C00000"/>
                </a:solidFill>
                <a:latin typeface="微软雅黑" panose="020B0503020204020204" pitchFamily="34" charset="-122"/>
                <a:ea typeface="微软雅黑" panose="020B0503020204020204" pitchFamily="34" charset="-122"/>
              </a:rPr>
              <a:t>chrom</a:t>
            </a:r>
            <a:r>
              <a:rPr lang="en-US" altLang="zh-CN" dirty="0">
                <a:solidFill>
                  <a:srgbClr val="C00000"/>
                </a:solidFill>
                <a:latin typeface="微软雅黑" panose="020B0503020204020204" pitchFamily="34" charset="-122"/>
                <a:ea typeface="微软雅黑" panose="020B0503020204020204" pitchFamily="34" charset="-122"/>
              </a:rPr>
              <a:t> - name of the chromosome or scaffold. </a:t>
            </a:r>
          </a:p>
          <a:p>
            <a:pPr marL="342900" indent="-342900">
              <a:buFont typeface="+mj-lt"/>
              <a:buAutoNum type="arabicPeriod"/>
            </a:pPr>
            <a:r>
              <a:rPr lang="en-US" altLang="zh-CN" b="1" dirty="0" err="1">
                <a:solidFill>
                  <a:srgbClr val="C00000"/>
                </a:solidFill>
                <a:latin typeface="微软雅黑" panose="020B0503020204020204" pitchFamily="34" charset="-122"/>
                <a:ea typeface="微软雅黑" panose="020B0503020204020204" pitchFamily="34" charset="-122"/>
              </a:rPr>
              <a:t>chromStart</a:t>
            </a:r>
            <a:r>
              <a:rPr lang="en-US" altLang="zh-CN" dirty="0">
                <a:solidFill>
                  <a:srgbClr val="C00000"/>
                </a:solidFill>
                <a:latin typeface="微软雅黑" panose="020B0503020204020204" pitchFamily="34" charset="-122"/>
                <a:ea typeface="微软雅黑" panose="020B0503020204020204" pitchFamily="34" charset="-122"/>
              </a:rPr>
              <a:t> - Start position</a:t>
            </a:r>
          </a:p>
          <a:p>
            <a:pPr marL="342900" indent="-342900">
              <a:buFont typeface="+mj-lt"/>
              <a:buAutoNum type="arabicPeriod"/>
            </a:pPr>
            <a:r>
              <a:rPr lang="en-US" altLang="zh-CN" b="1" dirty="0" err="1">
                <a:solidFill>
                  <a:srgbClr val="C00000"/>
                </a:solidFill>
                <a:latin typeface="微软雅黑" panose="020B0503020204020204" pitchFamily="34" charset="-122"/>
                <a:ea typeface="微软雅黑" panose="020B0503020204020204" pitchFamily="34" charset="-122"/>
              </a:rPr>
              <a:t>chromEnd</a:t>
            </a:r>
            <a:r>
              <a:rPr lang="en-US" altLang="zh-CN" dirty="0">
                <a:solidFill>
                  <a:srgbClr val="C00000"/>
                </a:solidFill>
                <a:latin typeface="微软雅黑" panose="020B0503020204020204" pitchFamily="34" charset="-122"/>
                <a:ea typeface="微软雅黑" panose="020B0503020204020204" pitchFamily="34" charset="-122"/>
              </a:rPr>
              <a:t> - End position</a:t>
            </a:r>
          </a:p>
          <a:p>
            <a:pPr marL="342900" indent="-342900">
              <a:buFont typeface="+mj-lt"/>
              <a:buAutoNum type="arabicPeriod"/>
            </a:pPr>
            <a:r>
              <a:rPr lang="en-US" altLang="zh-CN" b="1" dirty="0">
                <a:latin typeface="微软雅黑" panose="020B0503020204020204" pitchFamily="34" charset="-122"/>
                <a:ea typeface="微软雅黑" panose="020B0503020204020204" pitchFamily="34" charset="-122"/>
              </a:rPr>
              <a:t>name</a:t>
            </a:r>
            <a:r>
              <a:rPr lang="en-US" altLang="zh-CN" dirty="0">
                <a:latin typeface="微软雅黑" panose="020B0503020204020204" pitchFamily="34" charset="-122"/>
                <a:ea typeface="微软雅黑" panose="020B0503020204020204" pitchFamily="34" charset="-122"/>
              </a:rPr>
              <a:t> - Label to be displayed</a:t>
            </a:r>
          </a:p>
          <a:p>
            <a:pPr marL="342900" indent="-342900">
              <a:buFont typeface="+mj-lt"/>
              <a:buAutoNum type="arabicPeriod"/>
            </a:pPr>
            <a:r>
              <a:rPr lang="en-US" altLang="zh-CN" b="1" dirty="0">
                <a:latin typeface="微软雅黑" panose="020B0503020204020204" pitchFamily="34" charset="-122"/>
                <a:ea typeface="微软雅黑" panose="020B0503020204020204" pitchFamily="34" charset="-122"/>
              </a:rPr>
              <a:t>score</a:t>
            </a:r>
            <a:r>
              <a:rPr lang="en-US" altLang="zh-CN" dirty="0">
                <a:latin typeface="微软雅黑" panose="020B0503020204020204" pitchFamily="34" charset="-122"/>
                <a:ea typeface="微软雅黑" panose="020B0503020204020204" pitchFamily="34" charset="-122"/>
              </a:rPr>
              <a:t> - A score between 0 and 1000.</a:t>
            </a:r>
          </a:p>
          <a:p>
            <a:pPr marL="342900" indent="-342900">
              <a:buFont typeface="+mj-lt"/>
              <a:buAutoNum type="arabicPeriod"/>
            </a:pPr>
            <a:r>
              <a:rPr lang="en-US" altLang="zh-CN" b="1" dirty="0">
                <a:latin typeface="微软雅黑" panose="020B0503020204020204" pitchFamily="34" charset="-122"/>
                <a:ea typeface="微软雅黑" panose="020B0503020204020204" pitchFamily="34" charset="-122"/>
              </a:rPr>
              <a:t>strand</a:t>
            </a:r>
            <a:r>
              <a:rPr lang="en-US" altLang="zh-CN" dirty="0">
                <a:latin typeface="微软雅黑" panose="020B0503020204020204" pitchFamily="34" charset="-122"/>
                <a:ea typeface="微软雅黑" panose="020B0503020204020204" pitchFamily="34" charset="-122"/>
              </a:rPr>
              <a:t> - defined as + (forward) or - (reverse).</a:t>
            </a:r>
          </a:p>
          <a:p>
            <a:pPr marL="342900" indent="-342900">
              <a:buFont typeface="+mj-lt"/>
              <a:buAutoNum type="arabicPeriod"/>
            </a:pPr>
            <a:r>
              <a:rPr lang="en-US" altLang="zh-CN" b="1" dirty="0" err="1">
                <a:latin typeface="微软雅黑" panose="020B0503020204020204" pitchFamily="34" charset="-122"/>
                <a:ea typeface="微软雅黑" panose="020B0503020204020204" pitchFamily="34" charset="-122"/>
              </a:rPr>
              <a:t>thickStart</a:t>
            </a:r>
            <a:r>
              <a:rPr lang="en-US" altLang="zh-CN" dirty="0">
                <a:latin typeface="微软雅黑" panose="020B0503020204020204" pitchFamily="34" charset="-122"/>
                <a:ea typeface="微软雅黑" panose="020B0503020204020204" pitchFamily="34" charset="-122"/>
              </a:rPr>
              <a:t> - coordinate at which to start drawing the feature as a solid rectangle</a:t>
            </a:r>
          </a:p>
          <a:p>
            <a:pPr marL="342900" indent="-342900">
              <a:buFont typeface="+mj-lt"/>
              <a:buAutoNum type="arabicPeriod"/>
            </a:pPr>
            <a:r>
              <a:rPr lang="en-US" altLang="zh-CN" b="1" dirty="0" err="1">
                <a:latin typeface="微软雅黑" panose="020B0503020204020204" pitchFamily="34" charset="-122"/>
                <a:ea typeface="微软雅黑" panose="020B0503020204020204" pitchFamily="34" charset="-122"/>
              </a:rPr>
              <a:t>thickEnd</a:t>
            </a:r>
            <a:r>
              <a:rPr lang="en-US" altLang="zh-CN" dirty="0">
                <a:latin typeface="微软雅黑" panose="020B0503020204020204" pitchFamily="34" charset="-122"/>
                <a:ea typeface="微软雅黑" panose="020B0503020204020204" pitchFamily="34" charset="-122"/>
              </a:rPr>
              <a:t> - coordinate at which to stop drawing the feature as a solid rectangle</a:t>
            </a:r>
          </a:p>
          <a:p>
            <a:pPr marL="342900" indent="-342900">
              <a:buFont typeface="+mj-lt"/>
              <a:buAutoNum type="arabicPeriod"/>
            </a:pPr>
            <a:r>
              <a:rPr lang="en-US" altLang="zh-CN" b="1" dirty="0" err="1">
                <a:latin typeface="微软雅黑" panose="020B0503020204020204" pitchFamily="34" charset="-122"/>
                <a:ea typeface="微软雅黑" panose="020B0503020204020204" pitchFamily="34" charset="-122"/>
              </a:rPr>
              <a:t>itemRgb</a:t>
            </a:r>
            <a:r>
              <a:rPr lang="en-US" altLang="zh-CN" dirty="0">
                <a:latin typeface="微软雅黑" panose="020B0503020204020204" pitchFamily="34" charset="-122"/>
                <a:ea typeface="微软雅黑" panose="020B0503020204020204" pitchFamily="34" charset="-122"/>
              </a:rPr>
              <a:t> - an RGB </a:t>
            </a:r>
            <a:r>
              <a:rPr lang="en-US" altLang="zh-CN" dirty="0" err="1">
                <a:latin typeface="微软雅黑" panose="020B0503020204020204" pitchFamily="34" charset="-122"/>
                <a:ea typeface="微软雅黑" panose="020B0503020204020204" pitchFamily="34" charset="-122"/>
              </a:rPr>
              <a:t>colour</a:t>
            </a:r>
            <a:r>
              <a:rPr lang="en-US" altLang="zh-CN" dirty="0">
                <a:latin typeface="微软雅黑" panose="020B0503020204020204" pitchFamily="34" charset="-122"/>
                <a:ea typeface="微软雅黑" panose="020B0503020204020204" pitchFamily="34" charset="-122"/>
              </a:rPr>
              <a:t> value (e.g. 0,0,255). </a:t>
            </a:r>
          </a:p>
          <a:p>
            <a:pPr marL="342900" indent="-342900">
              <a:buFont typeface="+mj-lt"/>
              <a:buAutoNum type="arabicPeriod"/>
            </a:pPr>
            <a:r>
              <a:rPr lang="en-US" altLang="zh-CN" b="1" dirty="0" err="1">
                <a:latin typeface="微软雅黑" panose="020B0503020204020204" pitchFamily="34" charset="-122"/>
                <a:ea typeface="微软雅黑" panose="020B0503020204020204" pitchFamily="34" charset="-122"/>
              </a:rPr>
              <a:t>blockCount</a:t>
            </a:r>
            <a:r>
              <a:rPr lang="en-US" altLang="zh-CN" dirty="0">
                <a:latin typeface="微软雅黑" panose="020B0503020204020204" pitchFamily="34" charset="-122"/>
                <a:ea typeface="微软雅黑" panose="020B0503020204020204" pitchFamily="34" charset="-122"/>
              </a:rPr>
              <a:t> - the number of sub-elements (e.g. exons) within the feature</a:t>
            </a:r>
          </a:p>
          <a:p>
            <a:pPr marL="342900" indent="-342900">
              <a:buFont typeface="+mj-lt"/>
              <a:buAutoNum type="arabicPeriod"/>
            </a:pPr>
            <a:r>
              <a:rPr lang="en-US" altLang="zh-CN" b="1" dirty="0" err="1">
                <a:latin typeface="微软雅黑" panose="020B0503020204020204" pitchFamily="34" charset="-122"/>
                <a:ea typeface="微软雅黑" panose="020B0503020204020204" pitchFamily="34" charset="-122"/>
              </a:rPr>
              <a:t>blockSizes</a:t>
            </a:r>
            <a:r>
              <a:rPr lang="en-US" altLang="zh-CN" dirty="0">
                <a:latin typeface="微软雅黑" panose="020B0503020204020204" pitchFamily="34" charset="-122"/>
                <a:ea typeface="微软雅黑" panose="020B0503020204020204" pitchFamily="34" charset="-122"/>
              </a:rPr>
              <a:t> - the size of these sub-elements</a:t>
            </a:r>
          </a:p>
          <a:p>
            <a:pPr marL="342900" indent="-342900">
              <a:buFont typeface="+mj-lt"/>
              <a:buAutoNum type="arabicPeriod"/>
            </a:pPr>
            <a:r>
              <a:rPr lang="en-US" altLang="zh-CN" b="1" dirty="0" err="1">
                <a:latin typeface="微软雅黑" panose="020B0503020204020204" pitchFamily="34" charset="-122"/>
                <a:ea typeface="微软雅黑" panose="020B0503020204020204" pitchFamily="34" charset="-122"/>
              </a:rPr>
              <a:t>blockStarts</a:t>
            </a:r>
            <a:r>
              <a:rPr lang="en-US" altLang="zh-CN" dirty="0">
                <a:latin typeface="微软雅黑" panose="020B0503020204020204" pitchFamily="34" charset="-122"/>
                <a:ea typeface="微软雅黑" panose="020B0503020204020204" pitchFamily="34" charset="-122"/>
              </a:rPr>
              <a:t> - the start coordinate of each sub-element</a:t>
            </a:r>
          </a:p>
        </p:txBody>
      </p:sp>
      <p:pic>
        <p:nvPicPr>
          <p:cNvPr id="6" name="图片 5">
            <a:extLst>
              <a:ext uri="{FF2B5EF4-FFF2-40B4-BE49-F238E27FC236}">
                <a16:creationId xmlns:a16="http://schemas.microsoft.com/office/drawing/2014/main" id="{CB4BEA63-FB8A-4211-A431-70204E68F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1374"/>
            <a:ext cx="5549262" cy="1629329"/>
          </a:xfrm>
          <a:prstGeom prst="rect">
            <a:avLst/>
          </a:prstGeom>
        </p:spPr>
      </p:pic>
      <p:sp>
        <p:nvSpPr>
          <p:cNvPr id="48" name="矩形 47">
            <a:extLst>
              <a:ext uri="{FF2B5EF4-FFF2-40B4-BE49-F238E27FC236}">
                <a16:creationId xmlns:a16="http://schemas.microsoft.com/office/drawing/2014/main" id="{F7539A8F-6A6D-41EC-B9D3-21B815757C6F}"/>
              </a:ext>
            </a:extLst>
          </p:cNvPr>
          <p:cNvSpPr/>
          <p:nvPr/>
        </p:nvSpPr>
        <p:spPr>
          <a:xfrm>
            <a:off x="6083474" y="3920170"/>
            <a:ext cx="5766322"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CN" sz="2000" dirty="0" err="1">
                <a:latin typeface="微软雅黑"/>
                <a:ea typeface="微软雅黑"/>
                <a:cs typeface="微软雅黑"/>
              </a:rPr>
              <a:t>BedGraph</a:t>
            </a:r>
            <a:r>
              <a:rPr lang="zh-CN" altLang="zh-CN" sz="2000" dirty="0">
                <a:latin typeface="微软雅黑"/>
                <a:ea typeface="微软雅黑"/>
                <a:cs typeface="微软雅黑"/>
              </a:rPr>
              <a:t>：</a:t>
            </a:r>
            <a:r>
              <a:rPr lang="zh-CN" altLang="en-US" sz="2000" dirty="0">
                <a:latin typeface="微软雅黑"/>
                <a:ea typeface="微软雅黑"/>
                <a:cs typeface="微软雅黑"/>
              </a:rPr>
              <a:t>连续分布数据是稀疏或者大小有差异</a:t>
            </a:r>
            <a:endParaRPr kumimoji="1" lang="zh-CN" altLang="en-US" sz="2000" dirty="0">
              <a:latin typeface="微软雅黑"/>
              <a:ea typeface="微软雅黑"/>
              <a:cs typeface="微软雅黑"/>
            </a:endParaRPr>
          </a:p>
        </p:txBody>
      </p:sp>
      <p:sp>
        <p:nvSpPr>
          <p:cNvPr id="49" name="矩形 48">
            <a:extLst>
              <a:ext uri="{FF2B5EF4-FFF2-40B4-BE49-F238E27FC236}">
                <a16:creationId xmlns:a16="http://schemas.microsoft.com/office/drawing/2014/main" id="{3A7914E9-3E7E-4ED2-B78A-797BA5E83197}"/>
              </a:ext>
            </a:extLst>
          </p:cNvPr>
          <p:cNvSpPr/>
          <p:nvPr/>
        </p:nvSpPr>
        <p:spPr>
          <a:xfrm>
            <a:off x="6610464" y="4560942"/>
            <a:ext cx="419531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四列，类似于</a:t>
            </a:r>
            <a:r>
              <a:rPr lang="en-US" altLang="zh-CN" dirty="0">
                <a:latin typeface="微软雅黑" panose="020B0503020204020204" pitchFamily="34" charset="-122"/>
                <a:ea typeface="微软雅黑" panose="020B0503020204020204" pitchFamily="34" charset="-122"/>
              </a:rPr>
              <a:t>Bed</a:t>
            </a:r>
            <a:r>
              <a:rPr lang="zh-CN" altLang="en-US" dirty="0">
                <a:latin typeface="微软雅黑" panose="020B0503020204020204" pitchFamily="34" charset="-122"/>
                <a:ea typeface="微软雅黑" panose="020B0503020204020204" pitchFamily="34" charset="-122"/>
              </a:rPr>
              <a:t>格式，</a:t>
            </a:r>
            <a:r>
              <a:rPr lang="en-US" altLang="zh-CN" i="1" dirty="0">
                <a:latin typeface="微软雅黑" panose="020B0503020204020204" pitchFamily="34" charset="-122"/>
                <a:ea typeface="微软雅黑" panose="020B0503020204020204" pitchFamily="34" charset="-122"/>
              </a:rPr>
              <a:t>score</a:t>
            </a:r>
            <a:r>
              <a:rPr lang="zh-CN" altLang="en-US" i="1" dirty="0">
                <a:latin typeface="微软雅黑" panose="020B0503020204020204" pitchFamily="34" charset="-122"/>
                <a:ea typeface="微软雅黑" panose="020B0503020204020204" pitchFamily="34" charset="-122"/>
              </a:rPr>
              <a:t>在第四列</a:t>
            </a:r>
          </a:p>
        </p:txBody>
      </p:sp>
      <p:pic>
        <p:nvPicPr>
          <p:cNvPr id="9" name="图片 8">
            <a:extLst>
              <a:ext uri="{FF2B5EF4-FFF2-40B4-BE49-F238E27FC236}">
                <a16:creationId xmlns:a16="http://schemas.microsoft.com/office/drawing/2014/main" id="{A538E26F-0AD1-484C-BA7C-B3057C6CC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942618"/>
            <a:ext cx="5741271" cy="1133297"/>
          </a:xfrm>
          <a:prstGeom prst="rect">
            <a:avLst/>
          </a:prstGeom>
        </p:spPr>
      </p:pic>
      <p:sp>
        <p:nvSpPr>
          <p:cNvPr id="10" name="矩形 9">
            <a:extLst>
              <a:ext uri="{FF2B5EF4-FFF2-40B4-BE49-F238E27FC236}">
                <a16:creationId xmlns:a16="http://schemas.microsoft.com/office/drawing/2014/main" id="{B35793AA-4853-4AE8-A500-60218591D75D}"/>
              </a:ext>
            </a:extLst>
          </p:cNvPr>
          <p:cNvSpPr/>
          <p:nvPr/>
        </p:nvSpPr>
        <p:spPr>
          <a:xfrm>
            <a:off x="803597" y="6364908"/>
            <a:ext cx="1817036" cy="369332"/>
          </a:xfrm>
          <a:prstGeom prst="rect">
            <a:avLst/>
          </a:prstGeom>
        </p:spPr>
        <p:txBody>
          <a:bodyPr wrap="none">
            <a:spAutoFit/>
          </a:bodyPr>
          <a:lstStyle/>
          <a:p>
            <a:r>
              <a:rPr lang="en-US" altLang="zh-CN" b="1" dirty="0">
                <a:solidFill>
                  <a:srgbClr val="C00000"/>
                </a:solidFill>
                <a:latin typeface="微软雅黑" panose="020B0503020204020204" pitchFamily="34" charset="-122"/>
                <a:ea typeface="微软雅黑" panose="020B0503020204020204" pitchFamily="34" charset="-122"/>
              </a:rPr>
              <a:t>BED</a:t>
            </a:r>
            <a:r>
              <a:rPr lang="zh-CN" altLang="en-US" b="1" dirty="0">
                <a:solidFill>
                  <a:srgbClr val="C00000"/>
                </a:solidFill>
                <a:latin typeface="微软雅黑" panose="020B0503020204020204" pitchFamily="34" charset="-122"/>
                <a:ea typeface="微软雅黑" panose="020B0503020204020204" pitchFamily="34" charset="-122"/>
              </a:rPr>
              <a:t>是</a:t>
            </a:r>
            <a:r>
              <a:rPr lang="en-US" altLang="zh-CN" b="1" dirty="0">
                <a:solidFill>
                  <a:srgbClr val="C00000"/>
                </a:solidFill>
                <a:latin typeface="微软雅黑" panose="020B0503020204020204" pitchFamily="34" charset="-122"/>
                <a:ea typeface="微软雅黑" panose="020B0503020204020204" pitchFamily="34" charset="-122"/>
              </a:rPr>
              <a:t>0-based</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731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A9752B1-6DE2-4001-A3C3-6B4BC158AEFD}"/>
              </a:ext>
            </a:extLst>
          </p:cNvPr>
          <p:cNvSpPr txBox="1">
            <a:spLocks/>
          </p:cNvSpPr>
          <p:nvPr/>
        </p:nvSpPr>
        <p:spPr>
          <a:xfrm>
            <a:off x="199836" y="357051"/>
            <a:ext cx="11051638" cy="731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表观组学数据分析中的重要概念 </a:t>
            </a:r>
            <a:r>
              <a:rPr lang="en-US" altLang="zh-CN" sz="4000" dirty="0"/>
              <a:t>– Peak</a:t>
            </a:r>
            <a:endParaRPr lang="zh-CN" altLang="en-US" sz="4000" dirty="0"/>
          </a:p>
        </p:txBody>
      </p:sp>
      <p:sp>
        <p:nvSpPr>
          <p:cNvPr id="4" name="矩形 3">
            <a:extLst>
              <a:ext uri="{FF2B5EF4-FFF2-40B4-BE49-F238E27FC236}">
                <a16:creationId xmlns:a16="http://schemas.microsoft.com/office/drawing/2014/main" id="{1784A0FD-63B4-42AE-B2D4-1B9B8C539CF7}"/>
              </a:ext>
            </a:extLst>
          </p:cNvPr>
          <p:cNvSpPr/>
          <p:nvPr/>
        </p:nvSpPr>
        <p:spPr>
          <a:xfrm>
            <a:off x="351347" y="6239339"/>
            <a:ext cx="10900127" cy="523220"/>
          </a:xfrm>
          <a:prstGeom prst="rect">
            <a:avLst/>
          </a:prstGeom>
        </p:spPr>
        <p:txBody>
          <a:bodyPr wrap="square">
            <a:spAutoFit/>
          </a:bodyPr>
          <a:lstStyle/>
          <a:p>
            <a:r>
              <a:rPr lang="zh-CN" altLang="en-US" sz="1400" dirty="0">
                <a:latin typeface="-apple-system"/>
              </a:rPr>
              <a:t>https://hbctraining.github.io/Intro-to-ChIPseq-flipped/lessons/06_peak_calling_macs.html</a:t>
            </a:r>
            <a:endParaRPr lang="en-US" altLang="zh-CN" sz="1400" dirty="0">
              <a:latin typeface="-apple-system"/>
            </a:endParaRPr>
          </a:p>
          <a:p>
            <a:r>
              <a:rPr lang="en-US" altLang="zh-CN" sz="1400" dirty="0">
                <a:latin typeface="-apple-system"/>
              </a:rPr>
              <a:t>Wilbanks, Elizabeth G., and Marc T. </a:t>
            </a:r>
            <a:r>
              <a:rPr lang="en-US" altLang="zh-CN" sz="1400" dirty="0" err="1">
                <a:latin typeface="-apple-system"/>
              </a:rPr>
              <a:t>Facciotti</a:t>
            </a:r>
            <a:r>
              <a:rPr lang="en-US" altLang="zh-CN" sz="1400" dirty="0">
                <a:latin typeface="-apple-system"/>
              </a:rPr>
              <a:t>. "Evaluation of algorithm performance in </a:t>
            </a:r>
            <a:r>
              <a:rPr lang="en-US" altLang="zh-CN" sz="1400" dirty="0" err="1">
                <a:latin typeface="-apple-system"/>
              </a:rPr>
              <a:t>ChIP</a:t>
            </a:r>
            <a:r>
              <a:rPr lang="en-US" altLang="zh-CN" sz="1400" dirty="0">
                <a:latin typeface="-apple-system"/>
              </a:rPr>
              <a:t>-seq peak detection." </a:t>
            </a:r>
            <a:r>
              <a:rPr lang="en-US" altLang="zh-CN" sz="1400" dirty="0" err="1">
                <a:latin typeface="-apple-system"/>
              </a:rPr>
              <a:t>PloS</a:t>
            </a:r>
            <a:r>
              <a:rPr lang="en-US" altLang="zh-CN" sz="1400" dirty="0">
                <a:latin typeface="-apple-system"/>
              </a:rPr>
              <a:t> one 5.7 (2010): e11471.</a:t>
            </a:r>
          </a:p>
        </p:txBody>
      </p:sp>
      <p:sp>
        <p:nvSpPr>
          <p:cNvPr id="5" name="灯片编号占位符 3">
            <a:extLst>
              <a:ext uri="{FF2B5EF4-FFF2-40B4-BE49-F238E27FC236}">
                <a16:creationId xmlns:a16="http://schemas.microsoft.com/office/drawing/2014/main" id="{1E21C901-BA0B-47CE-B2E3-3CB0938F6E31}"/>
              </a:ext>
            </a:extLst>
          </p:cNvPr>
          <p:cNvSpPr txBox="1">
            <a:spLocks/>
          </p:cNvSpPr>
          <p:nvPr/>
        </p:nvSpPr>
        <p:spPr>
          <a:xfrm>
            <a:off x="94341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849393-7876-44FF-8BC7-6C3A91957E85}" type="slidenum">
              <a:rPr lang="zh-CN" altLang="en-US" smtClean="0"/>
              <a:pPr/>
              <a:t>12</a:t>
            </a:fld>
            <a:endParaRPr lang="zh-CN" altLang="en-US" dirty="0"/>
          </a:p>
        </p:txBody>
      </p:sp>
      <p:sp>
        <p:nvSpPr>
          <p:cNvPr id="8" name="矩形 7">
            <a:extLst>
              <a:ext uri="{FF2B5EF4-FFF2-40B4-BE49-F238E27FC236}">
                <a16:creationId xmlns:a16="http://schemas.microsoft.com/office/drawing/2014/main" id="{822FCD5D-E319-4DB0-B0C8-A6C5F6B35A36}"/>
              </a:ext>
            </a:extLst>
          </p:cNvPr>
          <p:cNvSpPr/>
          <p:nvPr/>
        </p:nvSpPr>
        <p:spPr>
          <a:xfrm>
            <a:off x="1101299" y="1336800"/>
            <a:ext cx="3655168" cy="461665"/>
          </a:xfrm>
          <a:prstGeom prst="rect">
            <a:avLst/>
          </a:prstGeom>
        </p:spPr>
        <p:txBody>
          <a:bodyPr wrap="none">
            <a:spAutoFit/>
          </a:bodyPr>
          <a:lstStyle/>
          <a:p>
            <a:r>
              <a:rPr kumimoji="1" lang="zh-CN" altLang="en-US" sz="2400" dirty="0">
                <a:latin typeface="微软雅黑"/>
                <a:ea typeface="微软雅黑"/>
                <a:cs typeface="微软雅黑"/>
              </a:rPr>
              <a:t>蛋白质和</a:t>
            </a:r>
            <a:r>
              <a:rPr kumimoji="1" lang="en-US" altLang="zh-CN" sz="2400" dirty="0">
                <a:latin typeface="微软雅黑"/>
                <a:ea typeface="微软雅黑"/>
                <a:cs typeface="微软雅黑"/>
              </a:rPr>
              <a:t>DNA</a:t>
            </a:r>
            <a:r>
              <a:rPr kumimoji="1" lang="zh-CN" altLang="en-US" sz="2400" dirty="0">
                <a:latin typeface="微软雅黑"/>
                <a:ea typeface="微软雅黑"/>
                <a:cs typeface="微软雅黑"/>
              </a:rPr>
              <a:t>的结合位置</a:t>
            </a:r>
            <a:endParaRPr lang="zh-CN" altLang="en-US" sz="2400" dirty="0"/>
          </a:p>
        </p:txBody>
      </p:sp>
      <p:pic>
        <p:nvPicPr>
          <p:cNvPr id="9" name="Picture 5">
            <a:extLst>
              <a:ext uri="{FF2B5EF4-FFF2-40B4-BE49-F238E27FC236}">
                <a16:creationId xmlns:a16="http://schemas.microsoft.com/office/drawing/2014/main" id="{D09EE26F-DFC4-4E18-A025-59D3A7A99A55}"/>
              </a:ext>
            </a:extLst>
          </p:cNvPr>
          <p:cNvPicPr>
            <a:picLocks noChangeAspect="1"/>
          </p:cNvPicPr>
          <p:nvPr/>
        </p:nvPicPr>
        <p:blipFill>
          <a:blip r:embed="rId2"/>
          <a:stretch>
            <a:fillRect/>
          </a:stretch>
        </p:blipFill>
        <p:spPr>
          <a:xfrm>
            <a:off x="1633483" y="1958370"/>
            <a:ext cx="2590800" cy="2146300"/>
          </a:xfrm>
          <a:prstGeom prst="rect">
            <a:avLst/>
          </a:prstGeom>
        </p:spPr>
      </p:pic>
      <p:pic>
        <p:nvPicPr>
          <p:cNvPr id="10" name="图片 9">
            <a:extLst>
              <a:ext uri="{FF2B5EF4-FFF2-40B4-BE49-F238E27FC236}">
                <a16:creationId xmlns:a16="http://schemas.microsoft.com/office/drawing/2014/main" id="{A5029930-0ED3-41F7-90A6-06AB9CA8F4E6}"/>
              </a:ext>
            </a:extLst>
          </p:cNvPr>
          <p:cNvPicPr>
            <a:picLocks noChangeAspect="1"/>
          </p:cNvPicPr>
          <p:nvPr/>
        </p:nvPicPr>
        <p:blipFill>
          <a:blip r:embed="rId3"/>
          <a:stretch>
            <a:fillRect/>
          </a:stretch>
        </p:blipFill>
        <p:spPr>
          <a:xfrm>
            <a:off x="490262" y="4349521"/>
            <a:ext cx="4877242" cy="1129137"/>
          </a:xfrm>
          <a:prstGeom prst="rect">
            <a:avLst/>
          </a:prstGeom>
        </p:spPr>
      </p:pic>
      <p:sp>
        <p:nvSpPr>
          <p:cNvPr id="11" name="文本框 10">
            <a:extLst>
              <a:ext uri="{FF2B5EF4-FFF2-40B4-BE49-F238E27FC236}">
                <a16:creationId xmlns:a16="http://schemas.microsoft.com/office/drawing/2014/main" id="{A3D7767B-96EF-4FE5-B3ED-3B73EC2EE214}"/>
              </a:ext>
            </a:extLst>
          </p:cNvPr>
          <p:cNvSpPr txBox="1"/>
          <p:nvPr/>
        </p:nvSpPr>
        <p:spPr>
          <a:xfrm>
            <a:off x="446551" y="5622574"/>
            <a:ext cx="4964664"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kumimoji="1" lang="en-US" altLang="zh-CN" sz="2000" dirty="0" err="1">
                <a:latin typeface="微软雅黑"/>
                <a:ea typeface="微软雅黑"/>
                <a:cs typeface="微软雅黑"/>
              </a:rPr>
              <a:t>ChIP-seq</a:t>
            </a:r>
            <a:r>
              <a:rPr kumimoji="1" lang="zh-CN" altLang="en-US" sz="2000" dirty="0">
                <a:latin typeface="微软雅黑"/>
                <a:ea typeface="微软雅黑"/>
                <a:cs typeface="微软雅黑"/>
              </a:rPr>
              <a:t>得到的蛋白质和</a:t>
            </a:r>
            <a:r>
              <a:rPr kumimoji="1" lang="en-US" altLang="zh-CN" sz="2000" dirty="0">
                <a:latin typeface="微软雅黑"/>
                <a:ea typeface="微软雅黑"/>
                <a:cs typeface="微软雅黑"/>
              </a:rPr>
              <a:t>DNA</a:t>
            </a:r>
            <a:r>
              <a:rPr kumimoji="1" lang="zh-CN" altLang="en-US" sz="2000" dirty="0">
                <a:latin typeface="微软雅黑"/>
                <a:ea typeface="微软雅黑"/>
                <a:cs typeface="微软雅黑"/>
              </a:rPr>
              <a:t>的结合位置</a:t>
            </a:r>
          </a:p>
        </p:txBody>
      </p:sp>
      <p:pic>
        <p:nvPicPr>
          <p:cNvPr id="15" name="图片 14">
            <a:extLst>
              <a:ext uri="{FF2B5EF4-FFF2-40B4-BE49-F238E27FC236}">
                <a16:creationId xmlns:a16="http://schemas.microsoft.com/office/drawing/2014/main" id="{AFCF0DC1-83A2-417C-A352-D0394FA88D92}"/>
              </a:ext>
            </a:extLst>
          </p:cNvPr>
          <p:cNvPicPr>
            <a:picLocks noChangeAspect="1"/>
          </p:cNvPicPr>
          <p:nvPr/>
        </p:nvPicPr>
        <p:blipFill rotWithShape="1">
          <a:blip r:embed="rId4">
            <a:extLst>
              <a:ext uri="{28A0092B-C50C-407E-A947-70E740481C1C}">
                <a14:useLocalDpi xmlns:a14="http://schemas.microsoft.com/office/drawing/2010/main" val="0"/>
              </a:ext>
            </a:extLst>
          </a:blip>
          <a:srcRect t="5207"/>
          <a:stretch/>
        </p:blipFill>
        <p:spPr>
          <a:xfrm>
            <a:off x="5466493" y="1354944"/>
            <a:ext cx="6522988" cy="4123714"/>
          </a:xfrm>
          <a:prstGeom prst="rect">
            <a:avLst/>
          </a:prstGeom>
        </p:spPr>
      </p:pic>
      <p:sp>
        <p:nvSpPr>
          <p:cNvPr id="16" name="文本占位符 2">
            <a:extLst>
              <a:ext uri="{FF2B5EF4-FFF2-40B4-BE49-F238E27FC236}">
                <a16:creationId xmlns:a16="http://schemas.microsoft.com/office/drawing/2014/main" id="{D33F6236-6CA2-4EF6-A6D2-9E32DB3C9955}"/>
              </a:ext>
            </a:extLst>
          </p:cNvPr>
          <p:cNvSpPr txBox="1">
            <a:spLocks/>
          </p:cNvSpPr>
          <p:nvPr/>
        </p:nvSpPr>
        <p:spPr>
          <a:xfrm>
            <a:off x="5448446" y="5656677"/>
            <a:ext cx="3522976" cy="4001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US" altLang="zh-CN" sz="2000">
                <a:cs typeface="微软雅黑"/>
              </a:rPr>
              <a:t>narrowPeak</a:t>
            </a:r>
            <a:endParaRPr lang="en-US" altLang="zh-CN" sz="2000" dirty="0">
              <a:cs typeface="微软雅黑"/>
            </a:endParaRPr>
          </a:p>
        </p:txBody>
      </p:sp>
      <p:sp>
        <p:nvSpPr>
          <p:cNvPr id="17" name="文本占位符 4">
            <a:extLst>
              <a:ext uri="{FF2B5EF4-FFF2-40B4-BE49-F238E27FC236}">
                <a16:creationId xmlns:a16="http://schemas.microsoft.com/office/drawing/2014/main" id="{939C67DF-0016-4D69-9847-45E7BD07DFF3}"/>
              </a:ext>
            </a:extLst>
          </p:cNvPr>
          <p:cNvSpPr txBox="1">
            <a:spLocks/>
          </p:cNvSpPr>
          <p:nvPr/>
        </p:nvSpPr>
        <p:spPr>
          <a:xfrm>
            <a:off x="9330369" y="5656677"/>
            <a:ext cx="2847011" cy="4001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US" altLang="zh-CN" sz="2000">
                <a:cs typeface="微软雅黑"/>
              </a:rPr>
              <a:t>broadPeak</a:t>
            </a:r>
            <a:endParaRPr lang="en-US" altLang="zh-CN" sz="2000" dirty="0">
              <a:cs typeface="微软雅黑"/>
            </a:endParaRPr>
          </a:p>
        </p:txBody>
      </p:sp>
    </p:spTree>
    <p:extLst>
      <p:ext uri="{BB962C8B-B14F-4D97-AF65-F5344CB8AC3E}">
        <p14:creationId xmlns:p14="http://schemas.microsoft.com/office/powerpoint/2010/main" val="40935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6796" y="155860"/>
            <a:ext cx="10515600" cy="641384"/>
          </a:xfrm>
        </p:spPr>
        <p:txBody>
          <a:bodyPr>
            <a:normAutofit/>
          </a:bodyPr>
          <a:lstStyle/>
          <a:p>
            <a:r>
              <a:rPr lang="en-US" altLang="zh-CN" sz="4000" dirty="0">
                <a:latin typeface="微软雅黑"/>
                <a:ea typeface="微软雅黑"/>
                <a:cs typeface="微软雅黑"/>
              </a:rPr>
              <a:t>Peak</a:t>
            </a:r>
            <a:r>
              <a:rPr lang="zh-CN" altLang="en-US" sz="4000" dirty="0">
                <a:latin typeface="微软雅黑"/>
                <a:ea typeface="微软雅黑"/>
                <a:cs typeface="微软雅黑"/>
              </a:rPr>
              <a:t>根据宽度不同可分为</a:t>
            </a:r>
            <a:endParaRPr kumimoji="1" lang="zh-CN" altLang="en-US" sz="4000" dirty="0"/>
          </a:p>
        </p:txBody>
      </p:sp>
      <p:sp>
        <p:nvSpPr>
          <p:cNvPr id="3" name="文本占位符 2"/>
          <p:cNvSpPr>
            <a:spLocks noGrp="1"/>
          </p:cNvSpPr>
          <p:nvPr>
            <p:ph type="body" idx="1"/>
          </p:nvPr>
        </p:nvSpPr>
        <p:spPr>
          <a:xfrm>
            <a:off x="2705246" y="610864"/>
            <a:ext cx="3522976" cy="823912"/>
          </a:xfrm>
        </p:spPr>
        <p:txBody>
          <a:bodyPr>
            <a:normAutofit/>
          </a:bodyPr>
          <a:lstStyle/>
          <a:p>
            <a:pPr marL="0" lvl="1" algn="ctr"/>
            <a:r>
              <a:rPr lang="en-US" altLang="zh-CN" b="0" dirty="0" err="1">
                <a:cs typeface="微软雅黑"/>
              </a:rPr>
              <a:t>narrowPeak</a:t>
            </a:r>
            <a:endParaRPr lang="en-US" altLang="zh-CN" b="0" dirty="0">
              <a:cs typeface="微软雅黑"/>
            </a:endParaRPr>
          </a:p>
        </p:txBody>
      </p:sp>
      <p:sp>
        <p:nvSpPr>
          <p:cNvPr id="5" name="文本占位符 4"/>
          <p:cNvSpPr>
            <a:spLocks noGrp="1"/>
          </p:cNvSpPr>
          <p:nvPr>
            <p:ph type="body" sz="quarter" idx="3"/>
          </p:nvPr>
        </p:nvSpPr>
        <p:spPr>
          <a:xfrm>
            <a:off x="6587169" y="610864"/>
            <a:ext cx="2847011" cy="823912"/>
          </a:xfrm>
        </p:spPr>
        <p:txBody>
          <a:bodyPr>
            <a:normAutofit/>
          </a:bodyPr>
          <a:lstStyle/>
          <a:p>
            <a:pPr marL="0" lvl="1" algn="ctr"/>
            <a:r>
              <a:rPr lang="en-US" altLang="zh-CN" b="0" dirty="0" err="1">
                <a:cs typeface="微软雅黑"/>
              </a:rPr>
              <a:t>broadPeak</a:t>
            </a:r>
            <a:endParaRPr lang="en-US" altLang="zh-CN" b="0" dirty="0">
              <a:cs typeface="微软雅黑"/>
            </a:endParaRPr>
          </a:p>
        </p:txBody>
      </p:sp>
      <p:grpSp>
        <p:nvGrpSpPr>
          <p:cNvPr id="8" name="组合 7">
            <a:extLst>
              <a:ext uri="{FF2B5EF4-FFF2-40B4-BE49-F238E27FC236}">
                <a16:creationId xmlns:a16="http://schemas.microsoft.com/office/drawing/2014/main" id="{0A0B7742-2F26-49B5-8AC4-E6EC596B9401}"/>
              </a:ext>
            </a:extLst>
          </p:cNvPr>
          <p:cNvGrpSpPr/>
          <p:nvPr/>
        </p:nvGrpSpPr>
        <p:grpSpPr>
          <a:xfrm>
            <a:off x="2776949" y="1424412"/>
            <a:ext cx="6870503" cy="2924762"/>
            <a:chOff x="2025847" y="1241265"/>
            <a:chExt cx="8502453" cy="3619481"/>
          </a:xfrm>
        </p:grpSpPr>
        <p:pic>
          <p:nvPicPr>
            <p:cNvPr id="16" name="图片 15" descr="1901524670455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54091"/>
              <a:ext cx="4432300" cy="3416300"/>
            </a:xfrm>
            <a:prstGeom prst="rect">
              <a:avLst/>
            </a:prstGeom>
          </p:spPr>
        </p:pic>
        <p:pic>
          <p:nvPicPr>
            <p:cNvPr id="17" name="图片 16" descr="1911524670520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847" y="1241265"/>
              <a:ext cx="3886200" cy="3416300"/>
            </a:xfrm>
            <a:prstGeom prst="rect">
              <a:avLst/>
            </a:prstGeom>
          </p:spPr>
        </p:pic>
        <p:sp>
          <p:nvSpPr>
            <p:cNvPr id="18" name="矩形 17"/>
            <p:cNvSpPr/>
            <p:nvPr/>
          </p:nvSpPr>
          <p:spPr>
            <a:xfrm>
              <a:off x="3770620" y="1435748"/>
              <a:ext cx="692776" cy="278360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latin typeface="微软雅黑" panose="020B0503020204020204" pitchFamily="34" charset="-122"/>
                <a:ea typeface="微软雅黑" panose="020B0503020204020204" pitchFamily="34" charset="-122"/>
              </a:endParaRPr>
            </a:p>
          </p:txBody>
        </p:sp>
        <p:sp>
          <p:nvSpPr>
            <p:cNvPr id="19" name="矩形 18"/>
            <p:cNvSpPr/>
            <p:nvPr/>
          </p:nvSpPr>
          <p:spPr>
            <a:xfrm>
              <a:off x="7130315" y="1357250"/>
              <a:ext cx="2657192" cy="2900589"/>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latin typeface="微软雅黑" panose="020B0503020204020204" pitchFamily="34" charset="-122"/>
                <a:ea typeface="微软雅黑" panose="020B0503020204020204" pitchFamily="34" charset="-122"/>
              </a:endParaRPr>
            </a:p>
          </p:txBody>
        </p:sp>
        <p:sp>
          <p:nvSpPr>
            <p:cNvPr id="20" name="矩形 19"/>
            <p:cNvSpPr/>
            <p:nvPr/>
          </p:nvSpPr>
          <p:spPr>
            <a:xfrm>
              <a:off x="3744962" y="4617014"/>
              <a:ext cx="756922" cy="21807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latin typeface="微软雅黑" panose="020B0503020204020204" pitchFamily="34" charset="-122"/>
                <a:ea typeface="微软雅黑" panose="020B0503020204020204" pitchFamily="34" charset="-122"/>
              </a:endParaRPr>
            </a:p>
          </p:txBody>
        </p:sp>
        <p:sp>
          <p:nvSpPr>
            <p:cNvPr id="21" name="矩形 20"/>
            <p:cNvSpPr/>
            <p:nvPr/>
          </p:nvSpPr>
          <p:spPr>
            <a:xfrm>
              <a:off x="7130314" y="4641140"/>
              <a:ext cx="2670022" cy="21960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latin typeface="微软雅黑" panose="020B0503020204020204" pitchFamily="34" charset="-122"/>
                <a:ea typeface="微软雅黑" panose="020B0503020204020204" pitchFamily="34" charset="-122"/>
              </a:endParaRPr>
            </a:p>
          </p:txBody>
        </p:sp>
      </p:grpSp>
      <p:sp>
        <p:nvSpPr>
          <p:cNvPr id="13" name="灯片编号占位符 3">
            <a:extLst>
              <a:ext uri="{FF2B5EF4-FFF2-40B4-BE49-F238E27FC236}">
                <a16:creationId xmlns:a16="http://schemas.microsoft.com/office/drawing/2014/main" id="{450E60F4-D404-4384-B2B8-5470CCD10330}"/>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13</a:t>
            </a:fld>
            <a:endParaRPr lang="zh-CN" altLang="en-US" dirty="0"/>
          </a:p>
        </p:txBody>
      </p:sp>
      <p:pic>
        <p:nvPicPr>
          <p:cNvPr id="6" name="图片 5">
            <a:extLst>
              <a:ext uri="{FF2B5EF4-FFF2-40B4-BE49-F238E27FC236}">
                <a16:creationId xmlns:a16="http://schemas.microsoft.com/office/drawing/2014/main" id="{FD278144-C039-453A-B522-0FCDBE10F2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6348" y="4494722"/>
            <a:ext cx="5720504" cy="2113765"/>
          </a:xfrm>
          <a:prstGeom prst="rect">
            <a:avLst/>
          </a:prstGeom>
        </p:spPr>
      </p:pic>
      <p:sp>
        <p:nvSpPr>
          <p:cNvPr id="11" name="矩形 10">
            <a:extLst>
              <a:ext uri="{FF2B5EF4-FFF2-40B4-BE49-F238E27FC236}">
                <a16:creationId xmlns:a16="http://schemas.microsoft.com/office/drawing/2014/main" id="{22DA4A88-E089-45AF-B2C2-400CBB7C9BDF}"/>
              </a:ext>
            </a:extLst>
          </p:cNvPr>
          <p:cNvSpPr/>
          <p:nvPr/>
        </p:nvSpPr>
        <p:spPr>
          <a:xfrm>
            <a:off x="4466734" y="6525913"/>
            <a:ext cx="7538229" cy="276999"/>
          </a:xfrm>
          <a:prstGeom prst="rect">
            <a:avLst/>
          </a:prstGeom>
        </p:spPr>
        <p:txBody>
          <a:bodyPr wrap="square">
            <a:spAutoFit/>
          </a:bodyPr>
          <a:lstStyle/>
          <a:p>
            <a:r>
              <a:rPr lang="zh-CN" altLang="en-US" sz="1200" dirty="0">
                <a:latin typeface="-apple-system"/>
                <a:ea typeface="微软雅黑" panose="020B0503020204020204" pitchFamily="34" charset="-122"/>
              </a:rPr>
              <a:t>https://hbctraining.github.io/Intro-to-ChIPseq-flipped/lessons/07_handling_peaks_bedtools.html</a:t>
            </a:r>
          </a:p>
        </p:txBody>
      </p:sp>
      <p:sp>
        <p:nvSpPr>
          <p:cNvPr id="12" name="矩形 11">
            <a:extLst>
              <a:ext uri="{FF2B5EF4-FFF2-40B4-BE49-F238E27FC236}">
                <a16:creationId xmlns:a16="http://schemas.microsoft.com/office/drawing/2014/main" id="{64B76143-27DE-4BBF-AF64-0E1A9EE16506}"/>
              </a:ext>
            </a:extLst>
          </p:cNvPr>
          <p:cNvSpPr/>
          <p:nvPr/>
        </p:nvSpPr>
        <p:spPr>
          <a:xfrm>
            <a:off x="686689" y="1957996"/>
            <a:ext cx="1857859" cy="1200329"/>
          </a:xfrm>
          <a:prstGeom prst="rect">
            <a:avLst/>
          </a:prstGeom>
        </p:spPr>
        <p:txBody>
          <a:bodyPr wrap="square">
            <a:spAutoFit/>
          </a:bodyPr>
          <a:lstStyle/>
          <a:p>
            <a:r>
              <a:rPr kumimoji="1" lang="en-US" altLang="zh-CN" dirty="0">
                <a:latin typeface="微软雅黑" panose="020B0503020204020204" pitchFamily="34" charset="-122"/>
                <a:ea typeface="微软雅黑" panose="020B0503020204020204" pitchFamily="34" charset="-122"/>
              </a:rPr>
              <a:t>100~200bp</a:t>
            </a:r>
          </a:p>
          <a:p>
            <a:r>
              <a:rPr kumimoji="1" lang="zh-CN" altLang="en-US" dirty="0">
                <a:latin typeface="微软雅黑" panose="020B0503020204020204" pitchFamily="34" charset="-122"/>
                <a:ea typeface="微软雅黑" panose="020B0503020204020204" pitchFamily="34" charset="-122"/>
              </a:rPr>
              <a:t>结合位点集中的蛋白质，比如转录因子</a:t>
            </a:r>
          </a:p>
        </p:txBody>
      </p:sp>
      <p:sp>
        <p:nvSpPr>
          <p:cNvPr id="26" name="矩形 25">
            <a:extLst>
              <a:ext uri="{FF2B5EF4-FFF2-40B4-BE49-F238E27FC236}">
                <a16:creationId xmlns:a16="http://schemas.microsoft.com/office/drawing/2014/main" id="{82E49CBF-9C4F-47C3-83F1-0F152BA35164}"/>
              </a:ext>
            </a:extLst>
          </p:cNvPr>
          <p:cNvSpPr/>
          <p:nvPr/>
        </p:nvSpPr>
        <p:spPr>
          <a:xfrm>
            <a:off x="9884636" y="1922894"/>
            <a:ext cx="2055570" cy="923330"/>
          </a:xfrm>
          <a:prstGeom prst="rect">
            <a:avLst/>
          </a:prstGeom>
        </p:spPr>
        <p:txBody>
          <a:bodyPr wrap="square">
            <a:spAutoFit/>
          </a:bodyPr>
          <a:lstStyle/>
          <a:p>
            <a:r>
              <a:rPr kumimoji="1" lang="en-US" altLang="zh-CN" dirty="0">
                <a:latin typeface="微软雅黑" panose="020B0503020204020204" pitchFamily="34" charset="-122"/>
                <a:ea typeface="微软雅黑" panose="020B0503020204020204" pitchFamily="34" charset="-122"/>
              </a:rPr>
              <a:t>&gt;200bp</a:t>
            </a:r>
          </a:p>
          <a:p>
            <a:r>
              <a:rPr kumimoji="1" lang="zh-CN" altLang="en-US" dirty="0">
                <a:latin typeface="微软雅黑" panose="020B0503020204020204" pitchFamily="34" charset="-122"/>
                <a:ea typeface="微软雅黑" panose="020B0503020204020204" pitchFamily="34" charset="-122"/>
              </a:rPr>
              <a:t>组蛋白修饰等广泛的染色质状态</a:t>
            </a:r>
          </a:p>
        </p:txBody>
      </p:sp>
    </p:spTree>
    <p:extLst>
      <p:ext uri="{BB962C8B-B14F-4D97-AF65-F5344CB8AC3E}">
        <p14:creationId xmlns:p14="http://schemas.microsoft.com/office/powerpoint/2010/main" val="122390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12"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9ECE4F6-7E8A-454B-9774-4719F06587AF}"/>
              </a:ext>
            </a:extLst>
          </p:cNvPr>
          <p:cNvSpPr txBox="1">
            <a:spLocks/>
          </p:cNvSpPr>
          <p:nvPr/>
        </p:nvSpPr>
        <p:spPr>
          <a:xfrm>
            <a:off x="199836" y="285750"/>
            <a:ext cx="11992164" cy="10580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4000" dirty="0"/>
              <a:t>MACS</a:t>
            </a:r>
            <a:r>
              <a:rPr lang="zh-CN" altLang="en-US" sz="4000" dirty="0"/>
              <a:t>原理简介 </a:t>
            </a:r>
            <a:r>
              <a:rPr lang="en-US" altLang="zh-CN" sz="4000" dirty="0"/>
              <a:t>– </a:t>
            </a:r>
            <a:r>
              <a:rPr lang="en-US" altLang="zh-CN" sz="4000" dirty="0" err="1"/>
              <a:t>PeakCalling</a:t>
            </a:r>
            <a:endParaRPr lang="zh-CN" altLang="en-US" sz="4000" dirty="0"/>
          </a:p>
        </p:txBody>
      </p:sp>
      <p:sp>
        <p:nvSpPr>
          <p:cNvPr id="9" name="灯片编号占位符 3">
            <a:extLst>
              <a:ext uri="{FF2B5EF4-FFF2-40B4-BE49-F238E27FC236}">
                <a16:creationId xmlns:a16="http://schemas.microsoft.com/office/drawing/2014/main" id="{9F22E08C-8867-4867-92A0-A580A41FAED0}"/>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14</a:t>
            </a:fld>
            <a:endParaRPr lang="zh-CN" altLang="en-US" dirty="0"/>
          </a:p>
        </p:txBody>
      </p:sp>
      <p:pic>
        <p:nvPicPr>
          <p:cNvPr id="28" name="图片 27">
            <a:extLst>
              <a:ext uri="{FF2B5EF4-FFF2-40B4-BE49-F238E27FC236}">
                <a16:creationId xmlns:a16="http://schemas.microsoft.com/office/drawing/2014/main" id="{E1C8E32B-CABA-4A15-B5B1-6822ABB44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37" y="984613"/>
            <a:ext cx="3907733" cy="5587637"/>
          </a:xfrm>
          <a:prstGeom prst="rect">
            <a:avLst/>
          </a:prstGeom>
        </p:spPr>
      </p:pic>
      <p:sp>
        <p:nvSpPr>
          <p:cNvPr id="2" name="矩形 1">
            <a:extLst>
              <a:ext uri="{FF2B5EF4-FFF2-40B4-BE49-F238E27FC236}">
                <a16:creationId xmlns:a16="http://schemas.microsoft.com/office/drawing/2014/main" id="{49F2AC39-F3BB-45E9-8CE4-E57AD59C5161}"/>
              </a:ext>
            </a:extLst>
          </p:cNvPr>
          <p:cNvSpPr/>
          <p:nvPr/>
        </p:nvSpPr>
        <p:spPr>
          <a:xfrm>
            <a:off x="4227087" y="6306261"/>
            <a:ext cx="4688314" cy="430887"/>
          </a:xfrm>
          <a:prstGeom prst="rect">
            <a:avLst/>
          </a:prstGeom>
        </p:spPr>
        <p:txBody>
          <a:bodyPr wrap="square">
            <a:spAutoFit/>
          </a:bodyPr>
          <a:lstStyle/>
          <a:p>
            <a:r>
              <a:rPr lang="en-US" altLang="zh-CN" sz="1100" dirty="0">
                <a:solidFill>
                  <a:srgbClr val="222222"/>
                </a:solidFill>
                <a:latin typeface="-apple-system"/>
              </a:rPr>
              <a:t>Feng, J., Liu, T., Qin, B. </a:t>
            </a:r>
            <a:r>
              <a:rPr lang="en-US" altLang="zh-CN" sz="1100" i="1" dirty="0">
                <a:solidFill>
                  <a:srgbClr val="222222"/>
                </a:solidFill>
                <a:latin typeface="-apple-system"/>
              </a:rPr>
              <a:t>et al.</a:t>
            </a:r>
            <a:r>
              <a:rPr lang="en-US" altLang="zh-CN" sz="1100" dirty="0">
                <a:solidFill>
                  <a:srgbClr val="222222"/>
                </a:solidFill>
                <a:latin typeface="-apple-system"/>
              </a:rPr>
              <a:t> Identifying </a:t>
            </a:r>
            <a:r>
              <a:rPr lang="en-US" altLang="zh-CN" sz="1100" dirty="0" err="1">
                <a:solidFill>
                  <a:srgbClr val="222222"/>
                </a:solidFill>
                <a:latin typeface="-apple-system"/>
              </a:rPr>
              <a:t>ChIP</a:t>
            </a:r>
            <a:r>
              <a:rPr lang="en-US" altLang="zh-CN" sz="1100" dirty="0">
                <a:solidFill>
                  <a:srgbClr val="222222"/>
                </a:solidFill>
                <a:latin typeface="-apple-system"/>
              </a:rPr>
              <a:t>-seq enrichment using MACS. </a:t>
            </a:r>
            <a:r>
              <a:rPr lang="en-US" altLang="zh-CN" sz="1100" i="1" dirty="0">
                <a:solidFill>
                  <a:srgbClr val="222222"/>
                </a:solidFill>
                <a:latin typeface="-apple-system"/>
              </a:rPr>
              <a:t>Nat </a:t>
            </a:r>
            <a:r>
              <a:rPr lang="en-US" altLang="zh-CN" sz="1100" i="1" dirty="0" err="1">
                <a:solidFill>
                  <a:srgbClr val="222222"/>
                </a:solidFill>
                <a:latin typeface="-apple-system"/>
              </a:rPr>
              <a:t>Protoc</a:t>
            </a:r>
            <a:r>
              <a:rPr lang="en-US" altLang="zh-CN" sz="1100" dirty="0">
                <a:solidFill>
                  <a:srgbClr val="222222"/>
                </a:solidFill>
                <a:latin typeface="-apple-system"/>
              </a:rPr>
              <a:t> </a:t>
            </a:r>
            <a:r>
              <a:rPr lang="en-US" altLang="zh-CN" sz="1100" b="1" dirty="0">
                <a:solidFill>
                  <a:srgbClr val="222222"/>
                </a:solidFill>
                <a:latin typeface="-apple-system"/>
              </a:rPr>
              <a:t>7</a:t>
            </a:r>
            <a:r>
              <a:rPr lang="en-US" altLang="zh-CN" sz="1100" dirty="0">
                <a:solidFill>
                  <a:srgbClr val="222222"/>
                </a:solidFill>
                <a:latin typeface="-apple-system"/>
              </a:rPr>
              <a:t>, 1728–1740 (2012). https://doi.org/10.1038/nprot.2012.101</a:t>
            </a:r>
            <a:endParaRPr lang="zh-CN" altLang="en-US" sz="1100" dirty="0"/>
          </a:p>
        </p:txBody>
      </p:sp>
      <p:sp>
        <p:nvSpPr>
          <p:cNvPr id="20" name="矩形 19">
            <a:extLst>
              <a:ext uri="{FF2B5EF4-FFF2-40B4-BE49-F238E27FC236}">
                <a16:creationId xmlns:a16="http://schemas.microsoft.com/office/drawing/2014/main" id="{A2AB1C35-FADA-443B-B216-41073E9A8249}"/>
              </a:ext>
            </a:extLst>
          </p:cNvPr>
          <p:cNvSpPr/>
          <p:nvPr/>
        </p:nvSpPr>
        <p:spPr>
          <a:xfrm>
            <a:off x="4688445" y="1090509"/>
            <a:ext cx="6560622" cy="892552"/>
          </a:xfrm>
          <a:prstGeom prst="rect">
            <a:avLst/>
          </a:prstGeom>
        </p:spPr>
        <p:txBody>
          <a:bodyPr wrap="square">
            <a:spAutoFit/>
          </a:bodyPr>
          <a:lstStyle/>
          <a:p>
            <a:pPr marL="342900" indent="-342900">
              <a:buFont typeface="+mj-lt"/>
              <a:buAutoNum type="arabicPeriod"/>
            </a:pPr>
            <a:r>
              <a:rPr kumimoji="1" lang="zh-CN" altLang="en-US" dirty="0">
                <a:latin typeface="微软雅黑" panose="020B0503020204020204" pitchFamily="34" charset="-122"/>
                <a:ea typeface="微软雅黑" panose="020B0503020204020204" pitchFamily="34" charset="-122"/>
              </a:rPr>
              <a:t>删除冗余</a:t>
            </a:r>
            <a:r>
              <a:rPr kumimoji="1" lang="en-US" altLang="zh-CN" dirty="0">
                <a:latin typeface="微软雅黑" panose="020B0503020204020204" pitchFamily="34" charset="-122"/>
                <a:ea typeface="微软雅黑" panose="020B0503020204020204" pitchFamily="34" charset="-122"/>
              </a:rPr>
              <a:t>Read (</a:t>
            </a:r>
            <a:r>
              <a:rPr kumimoji="1" lang="zh-CN" altLang="en-US" dirty="0">
                <a:latin typeface="微软雅黑" panose="020B0503020204020204" pitchFamily="34" charset="-122"/>
                <a:ea typeface="微软雅黑" panose="020B0503020204020204" pitchFamily="34" charset="-122"/>
              </a:rPr>
              <a:t>来源于</a:t>
            </a:r>
            <a:r>
              <a:rPr kumimoji="1" lang="en-US" altLang="zh-CN" dirty="0">
                <a:latin typeface="微软雅黑" panose="020B0503020204020204" pitchFamily="34" charset="-122"/>
                <a:ea typeface="微软雅黑" panose="020B0503020204020204" pitchFamily="34" charset="-122"/>
              </a:rPr>
              <a:t>PCR</a:t>
            </a:r>
            <a:r>
              <a:rPr kumimoji="1" lang="zh-CN" altLang="en-US" dirty="0">
                <a:latin typeface="微软雅黑" panose="020B0503020204020204" pitchFamily="34" charset="-122"/>
                <a:ea typeface="微软雅黑" panose="020B0503020204020204" pitchFamily="34" charset="-122"/>
              </a:rPr>
              <a:t>扩增</a:t>
            </a:r>
            <a:r>
              <a:rPr kumimoji="1" lang="en-US" altLang="zh-CN" dirty="0">
                <a:latin typeface="微软雅黑" panose="020B0503020204020204" pitchFamily="34" charset="-122"/>
                <a:ea typeface="微软雅黑" panose="020B0503020204020204" pitchFamily="34" charset="-122"/>
              </a:rPr>
              <a:t>, optional)</a:t>
            </a:r>
          </a:p>
          <a:p>
            <a:pPr marL="342900" indent="-342900">
              <a:buFont typeface="+mj-lt"/>
              <a:buAutoNum type="arabicPeriod"/>
            </a:pPr>
            <a:r>
              <a:rPr kumimoji="1" lang="zh-CN" altLang="en-US" dirty="0">
                <a:latin typeface="微软雅黑" panose="020B0503020204020204" pitchFamily="34" charset="-122"/>
                <a:ea typeface="微软雅黑" panose="020B0503020204020204" pitchFamily="34" charset="-122"/>
              </a:rPr>
              <a:t>根据</a:t>
            </a:r>
            <a:r>
              <a:rPr kumimoji="1" lang="en-US" altLang="zh-CN" dirty="0">
                <a:latin typeface="微软雅黑" panose="020B0503020204020204" pitchFamily="34" charset="-122"/>
                <a:ea typeface="微软雅黑" panose="020B0503020204020204" pitchFamily="34" charset="-122"/>
              </a:rPr>
              <a:t>Fragment</a:t>
            </a:r>
            <a:r>
              <a:rPr kumimoji="1" lang="zh-CN" altLang="en-US" dirty="0">
                <a:latin typeface="微软雅黑" panose="020B0503020204020204" pitchFamily="34" charset="-122"/>
                <a:ea typeface="微软雅黑" panose="020B0503020204020204" pitchFamily="34" charset="-122"/>
              </a:rPr>
              <a:t>长度分布调整</a:t>
            </a:r>
            <a:r>
              <a:rPr kumimoji="1" lang="en-US" altLang="zh-CN" dirty="0">
                <a:latin typeface="微软雅黑" panose="020B0503020204020204" pitchFamily="34" charset="-122"/>
                <a:ea typeface="微软雅黑" panose="020B0503020204020204" pitchFamily="34" charset="-122"/>
              </a:rPr>
              <a:t>Read</a:t>
            </a:r>
            <a:r>
              <a:rPr kumimoji="1" lang="zh-CN" altLang="en-US" dirty="0">
                <a:latin typeface="微软雅黑" panose="020B0503020204020204" pitchFamily="34" charset="-122"/>
                <a:ea typeface="微软雅黑" panose="020B0503020204020204" pitchFamily="34" charset="-122"/>
              </a:rPr>
              <a:t>比对后的位置 </a:t>
            </a:r>
            <a:br>
              <a:rPr kumimoji="1" lang="en-US" altLang="zh-CN" dirty="0">
                <a:latin typeface="微软雅黑" panose="020B0503020204020204" pitchFamily="34" charset="-122"/>
                <a:ea typeface="微软雅黑" panose="020B0503020204020204" pitchFamily="34" charset="-122"/>
              </a:rPr>
            </a:b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测序仪一般只会从</a:t>
            </a:r>
            <a:r>
              <a:rPr kumimoji="1" lang="en-US" altLang="zh-CN" sz="1600" dirty="0">
                <a:latin typeface="微软雅黑" panose="020B0503020204020204" pitchFamily="34" charset="-122"/>
                <a:ea typeface="微软雅黑" panose="020B0503020204020204" pitchFamily="34" charset="-122"/>
              </a:rPr>
              <a:t>Fragment 5’</a:t>
            </a:r>
            <a:r>
              <a:rPr kumimoji="1" lang="zh-CN" altLang="en-US" sz="1600" dirty="0">
                <a:latin typeface="微软雅黑" panose="020B0503020204020204" pitchFamily="34" charset="-122"/>
                <a:ea typeface="微软雅黑" panose="020B0503020204020204" pitchFamily="34" charset="-122"/>
              </a:rPr>
              <a:t>端进行读取</a:t>
            </a:r>
            <a:r>
              <a:rPr kumimoji="1" lang="en-US" altLang="zh-CN" sz="1600" dirty="0">
                <a:latin typeface="微软雅黑" panose="020B0503020204020204" pitchFamily="34" charset="-122"/>
                <a:ea typeface="微软雅黑" panose="020B0503020204020204" pitchFamily="34" charset="-122"/>
              </a:rPr>
              <a:t>Read</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人为双峰</a:t>
            </a:r>
            <a:r>
              <a:rPr kumimoji="1" lang="en-US" altLang="zh-CN" sz="1600" dirty="0">
                <a:latin typeface="微软雅黑" panose="020B0503020204020204" pitchFamily="34" charset="-122"/>
                <a:ea typeface="微软雅黑" panose="020B0503020204020204" pitchFamily="34" charset="-122"/>
              </a:rPr>
              <a:t>)</a:t>
            </a:r>
            <a:endParaRPr kumimoji="1" lang="zh-CN" altLang="en-US" sz="1600" dirty="0">
              <a:latin typeface="微软雅黑" panose="020B0503020204020204" pitchFamily="34" charset="-122"/>
              <a:ea typeface="微软雅黑" panose="020B0503020204020204" pitchFamily="34" charset="-122"/>
            </a:endParaRPr>
          </a:p>
        </p:txBody>
      </p:sp>
      <p:pic>
        <p:nvPicPr>
          <p:cNvPr id="22" name="Picture 5">
            <a:extLst>
              <a:ext uri="{FF2B5EF4-FFF2-40B4-BE49-F238E27FC236}">
                <a16:creationId xmlns:a16="http://schemas.microsoft.com/office/drawing/2014/main" id="{3FE6CA50-8FB3-48F3-BDE8-7689EB0AC500}"/>
              </a:ext>
            </a:extLst>
          </p:cNvPr>
          <p:cNvPicPr>
            <a:picLocks noChangeAspect="1"/>
          </p:cNvPicPr>
          <p:nvPr/>
        </p:nvPicPr>
        <p:blipFill>
          <a:blip r:embed="rId4"/>
          <a:stretch>
            <a:fillRect/>
          </a:stretch>
        </p:blipFill>
        <p:spPr>
          <a:xfrm>
            <a:off x="4517509" y="3925553"/>
            <a:ext cx="3198707" cy="2257886"/>
          </a:xfrm>
          <a:prstGeom prst="rect">
            <a:avLst/>
          </a:prstGeom>
        </p:spPr>
      </p:pic>
      <p:pic>
        <p:nvPicPr>
          <p:cNvPr id="23" name="Picture 6">
            <a:extLst>
              <a:ext uri="{FF2B5EF4-FFF2-40B4-BE49-F238E27FC236}">
                <a16:creationId xmlns:a16="http://schemas.microsoft.com/office/drawing/2014/main" id="{1A0D32EC-D64C-4BF2-871C-F2163AC32D12}"/>
              </a:ext>
            </a:extLst>
          </p:cNvPr>
          <p:cNvPicPr>
            <a:picLocks noChangeAspect="1"/>
          </p:cNvPicPr>
          <p:nvPr/>
        </p:nvPicPr>
        <p:blipFill>
          <a:blip r:embed="rId5"/>
          <a:stretch>
            <a:fillRect/>
          </a:stretch>
        </p:blipFill>
        <p:spPr>
          <a:xfrm>
            <a:off x="3858158" y="2454893"/>
            <a:ext cx="4110598" cy="1226987"/>
          </a:xfrm>
          <a:prstGeom prst="rect">
            <a:avLst/>
          </a:prstGeom>
        </p:spPr>
      </p:pic>
      <p:sp>
        <p:nvSpPr>
          <p:cNvPr id="24" name="矩形 23">
            <a:extLst>
              <a:ext uri="{FF2B5EF4-FFF2-40B4-BE49-F238E27FC236}">
                <a16:creationId xmlns:a16="http://schemas.microsoft.com/office/drawing/2014/main" id="{D2986806-E603-4FA0-A0E3-435020D108B6}"/>
              </a:ext>
            </a:extLst>
          </p:cNvPr>
          <p:cNvSpPr/>
          <p:nvPr/>
        </p:nvSpPr>
        <p:spPr>
          <a:xfrm>
            <a:off x="7968756" y="2179966"/>
            <a:ext cx="4023680" cy="2123658"/>
          </a:xfrm>
          <a:prstGeom prst="rect">
            <a:avLst/>
          </a:prstGeom>
        </p:spPr>
        <p:txBody>
          <a:bodyPr wrap="square">
            <a:spAutoFit/>
          </a:bodyPr>
          <a:lstStyle/>
          <a:p>
            <a:r>
              <a:rPr kumimoji="1" lang="zh-CN" altLang="en-US" dirty="0">
                <a:latin typeface="微软雅黑" panose="020B0503020204020204" pitchFamily="34" charset="-122"/>
                <a:ea typeface="微软雅黑" panose="020B0503020204020204" pitchFamily="34" charset="-122"/>
              </a:rPr>
              <a:t>目标：估计</a:t>
            </a:r>
            <a:r>
              <a:rPr kumimoji="1" lang="en-US" altLang="zh-CN" dirty="0">
                <a:latin typeface="微软雅黑" panose="020B0503020204020204" pitchFamily="34" charset="-122"/>
                <a:ea typeface="微软雅黑" panose="020B0503020204020204" pitchFamily="34" charset="-122"/>
              </a:rPr>
              <a:t>Fragment</a:t>
            </a:r>
            <a:r>
              <a:rPr kumimoji="1" lang="zh-CN" altLang="en-US" dirty="0">
                <a:latin typeface="微软雅黑" panose="020B0503020204020204" pitchFamily="34" charset="-122"/>
                <a:ea typeface="微软雅黑" panose="020B0503020204020204" pitchFamily="34" charset="-122"/>
              </a:rPr>
              <a:t>长度分布</a:t>
            </a:r>
            <a:r>
              <a:rPr kumimoji="1" lang="en-US" altLang="zh-CN" dirty="0">
                <a:latin typeface="微软雅黑" panose="020B0503020204020204" pitchFamily="34" charset="-122"/>
                <a:ea typeface="微软雅黑" panose="020B0503020204020204" pitchFamily="34" charset="-122"/>
              </a:rPr>
              <a:t>d</a:t>
            </a:r>
          </a:p>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随机抽样</a:t>
            </a:r>
            <a:r>
              <a:rPr kumimoji="1" lang="en-US" altLang="zh-CN" dirty="0">
                <a:latin typeface="微软雅黑" panose="020B0503020204020204" pitchFamily="34" charset="-122"/>
                <a:ea typeface="微软雅黑" panose="020B0503020204020204" pitchFamily="34" charset="-122"/>
              </a:rPr>
              <a:t>1000</a:t>
            </a:r>
            <a:r>
              <a:rPr kumimoji="1" lang="zh-CN" altLang="en-US" dirty="0">
                <a:latin typeface="微软雅黑" panose="020B0503020204020204" pitchFamily="34" charset="-122"/>
                <a:ea typeface="微软雅黑" panose="020B0503020204020204" pitchFamily="34" charset="-122"/>
              </a:rPr>
              <a:t>个区域</a:t>
            </a:r>
            <a:r>
              <a:rPr kumimoji="1" lang="zh-CN" altLang="en-US" sz="1600" dirty="0">
                <a:latin typeface="微软雅黑" panose="020B0503020204020204" pitchFamily="34" charset="-122"/>
                <a:ea typeface="微软雅黑" panose="020B0503020204020204" pitchFamily="34" charset="-122"/>
              </a:rPr>
              <a:t> </a:t>
            </a:r>
            <a:r>
              <a:rPr kumimoji="1" lang="en-US" altLang="zh-CN" sz="1600" dirty="0">
                <a:latin typeface="微软雅黑" panose="020B0503020204020204" pitchFamily="34" charset="-122"/>
                <a:ea typeface="微软雅黑" panose="020B0503020204020204" pitchFamily="34" charset="-122"/>
              </a:rPr>
              <a:t>(10~30</a:t>
            </a:r>
            <a:r>
              <a:rPr kumimoji="1" lang="zh-CN" altLang="en-US" sz="1600" dirty="0">
                <a:latin typeface="微软雅黑" panose="020B0503020204020204" pitchFamily="34" charset="-122"/>
                <a:ea typeface="微软雅黑" panose="020B0503020204020204" pitchFamily="34" charset="-122"/>
              </a:rPr>
              <a:t>倍富集</a:t>
            </a:r>
            <a:r>
              <a:rPr kumimoji="1" lang="en-US" altLang="zh-CN" sz="1600"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分离匹配到正链</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负链的</a:t>
            </a:r>
            <a:r>
              <a:rPr kumimoji="1" lang="en-US" altLang="zh-CN" sz="1600" dirty="0">
                <a:latin typeface="微软雅黑" panose="020B0503020204020204" pitchFamily="34" charset="-122"/>
                <a:ea typeface="微软雅黑" panose="020B0503020204020204" pitchFamily="34" charset="-122"/>
              </a:rPr>
              <a:t>Read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计算分布模式和峰</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Peak</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的位置</a:t>
            </a:r>
            <a:endPar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选取峰值的中点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正链在左，负链在右</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a:t>
            </a:r>
          </a:p>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选取峰值距离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 estimated d</a:t>
            </a:r>
          </a:p>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将所有的</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Read</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向</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3’</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端延申到</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d</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的长度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模拟</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Fragment</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在基因组的比对效果</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3" name="矩形 2">
            <a:extLst>
              <a:ext uri="{FF2B5EF4-FFF2-40B4-BE49-F238E27FC236}">
                <a16:creationId xmlns:a16="http://schemas.microsoft.com/office/drawing/2014/main" id="{AFECF356-C8B0-4386-8E89-475D607E7DDB}"/>
              </a:ext>
            </a:extLst>
          </p:cNvPr>
          <p:cNvSpPr/>
          <p:nvPr/>
        </p:nvSpPr>
        <p:spPr>
          <a:xfrm>
            <a:off x="580292" y="2109203"/>
            <a:ext cx="1960685" cy="1820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Picture 4">
            <a:extLst>
              <a:ext uri="{FF2B5EF4-FFF2-40B4-BE49-F238E27FC236}">
                <a16:creationId xmlns:a16="http://schemas.microsoft.com/office/drawing/2014/main" id="{CA1E619B-C743-497C-A452-49611222434F}"/>
              </a:ext>
            </a:extLst>
          </p:cNvPr>
          <p:cNvPicPr>
            <a:picLocks noChangeAspect="1"/>
          </p:cNvPicPr>
          <p:nvPr/>
        </p:nvPicPr>
        <p:blipFill>
          <a:blip r:embed="rId6"/>
          <a:stretch>
            <a:fillRect/>
          </a:stretch>
        </p:blipFill>
        <p:spPr>
          <a:xfrm>
            <a:off x="8471814" y="4336017"/>
            <a:ext cx="2777253" cy="1690923"/>
          </a:xfrm>
          <a:prstGeom prst="rect">
            <a:avLst/>
          </a:prstGeom>
        </p:spPr>
      </p:pic>
      <p:sp>
        <p:nvSpPr>
          <p:cNvPr id="4" name="矩形 3">
            <a:extLst>
              <a:ext uri="{FF2B5EF4-FFF2-40B4-BE49-F238E27FC236}">
                <a16:creationId xmlns:a16="http://schemas.microsoft.com/office/drawing/2014/main" id="{35D1D24C-F4C5-406D-94C2-36B1AA75853D}"/>
              </a:ext>
            </a:extLst>
          </p:cNvPr>
          <p:cNvSpPr/>
          <p:nvPr/>
        </p:nvSpPr>
        <p:spPr>
          <a:xfrm>
            <a:off x="8686944" y="5980906"/>
            <a:ext cx="2842830" cy="369332"/>
          </a:xfrm>
          <a:prstGeom prst="rect">
            <a:avLst/>
          </a:prstGeom>
        </p:spPr>
        <p:txBody>
          <a:bodyPr wrap="none">
            <a:spAutoFit/>
          </a:bodyPr>
          <a:lstStyle/>
          <a:p>
            <a:r>
              <a:rPr lang="en-US" altLang="zh-CN" dirty="0">
                <a:solidFill>
                  <a:schemeClr val="accent2"/>
                </a:solidFill>
                <a:latin typeface="微软雅黑" panose="020B0503020204020204" pitchFamily="34" charset="-122"/>
                <a:ea typeface="微软雅黑" panose="020B0503020204020204" pitchFamily="34" charset="-122"/>
              </a:rPr>
              <a:t>Single-end </a:t>
            </a:r>
            <a:r>
              <a:rPr lang="en-US" altLang="zh-CN"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 Pair-end ?</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905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7D44FFA-E659-4F25-AB23-6E34DFE2E605}"/>
              </a:ext>
            </a:extLst>
          </p:cNvPr>
          <p:cNvSpPr/>
          <p:nvPr/>
        </p:nvSpPr>
        <p:spPr>
          <a:xfrm>
            <a:off x="993530" y="6431042"/>
            <a:ext cx="10854969" cy="276999"/>
          </a:xfrm>
          <a:prstGeom prst="rect">
            <a:avLst/>
          </a:prstGeom>
        </p:spPr>
        <p:txBody>
          <a:bodyPr wrap="square">
            <a:spAutoFit/>
          </a:bodyPr>
          <a:lstStyle/>
          <a:p>
            <a:r>
              <a:rPr lang="en-US" altLang="zh-CN" sz="1200" dirty="0">
                <a:solidFill>
                  <a:srgbClr val="333333"/>
                </a:solidFill>
                <a:latin typeface="-apple-system"/>
              </a:rPr>
              <a:t>Zhang, Y., Liu, T., Meyer, C.A. </a:t>
            </a:r>
            <a:r>
              <a:rPr lang="en-US" altLang="zh-CN" sz="1200" i="1" dirty="0">
                <a:solidFill>
                  <a:srgbClr val="333333"/>
                </a:solidFill>
                <a:latin typeface="-apple-system"/>
              </a:rPr>
              <a:t>et al.</a:t>
            </a:r>
            <a:r>
              <a:rPr lang="en-US" altLang="zh-CN" sz="1200" dirty="0">
                <a:solidFill>
                  <a:srgbClr val="333333"/>
                </a:solidFill>
                <a:latin typeface="-apple-system"/>
              </a:rPr>
              <a:t> Model-based Analysis of </a:t>
            </a:r>
            <a:r>
              <a:rPr lang="en-US" altLang="zh-CN" sz="1200" dirty="0" err="1">
                <a:solidFill>
                  <a:srgbClr val="333333"/>
                </a:solidFill>
                <a:latin typeface="-apple-system"/>
              </a:rPr>
              <a:t>ChIP</a:t>
            </a:r>
            <a:r>
              <a:rPr lang="en-US" altLang="zh-CN" sz="1200" dirty="0">
                <a:solidFill>
                  <a:srgbClr val="333333"/>
                </a:solidFill>
                <a:latin typeface="-apple-system"/>
              </a:rPr>
              <a:t>-Seq (MACS). </a:t>
            </a:r>
            <a:r>
              <a:rPr lang="en-US" altLang="zh-CN" sz="1200" i="1" dirty="0">
                <a:solidFill>
                  <a:srgbClr val="333333"/>
                </a:solidFill>
                <a:latin typeface="-apple-system"/>
              </a:rPr>
              <a:t>Genome Biol</a:t>
            </a:r>
            <a:r>
              <a:rPr lang="en-US" altLang="zh-CN" sz="1200" dirty="0">
                <a:solidFill>
                  <a:srgbClr val="333333"/>
                </a:solidFill>
                <a:latin typeface="-apple-system"/>
              </a:rPr>
              <a:t> </a:t>
            </a:r>
            <a:r>
              <a:rPr lang="en-US" altLang="zh-CN" sz="1200" b="1" dirty="0">
                <a:solidFill>
                  <a:srgbClr val="333333"/>
                </a:solidFill>
                <a:latin typeface="-apple-system"/>
              </a:rPr>
              <a:t>9</a:t>
            </a:r>
            <a:r>
              <a:rPr lang="en-US" altLang="zh-CN" sz="1200" dirty="0">
                <a:solidFill>
                  <a:srgbClr val="333333"/>
                </a:solidFill>
                <a:latin typeface="-apple-system"/>
              </a:rPr>
              <a:t>, R137 (2008). https://doi.org/10.1186/gb-2008-9-9-r137</a:t>
            </a:r>
            <a:endParaRPr lang="zh-CN" altLang="en-US" sz="1200" dirty="0"/>
          </a:p>
        </p:txBody>
      </p:sp>
      <p:pic>
        <p:nvPicPr>
          <p:cNvPr id="15" name="Picture 2">
            <a:extLst>
              <a:ext uri="{FF2B5EF4-FFF2-40B4-BE49-F238E27FC236}">
                <a16:creationId xmlns:a16="http://schemas.microsoft.com/office/drawing/2014/main" id="{442383C7-1E47-4033-9F2E-50BBFE8A25FC}"/>
              </a:ext>
            </a:extLst>
          </p:cNvPr>
          <p:cNvPicPr>
            <a:picLocks noChangeAspect="1"/>
          </p:cNvPicPr>
          <p:nvPr/>
        </p:nvPicPr>
        <p:blipFill>
          <a:blip r:embed="rId3"/>
          <a:stretch>
            <a:fillRect/>
          </a:stretch>
        </p:blipFill>
        <p:spPr>
          <a:xfrm>
            <a:off x="6421014" y="2645067"/>
            <a:ext cx="4518738" cy="3711283"/>
          </a:xfrm>
          <a:prstGeom prst="rect">
            <a:avLst/>
          </a:prstGeom>
        </p:spPr>
      </p:pic>
      <p:sp>
        <p:nvSpPr>
          <p:cNvPr id="16" name="灯片编号占位符 3">
            <a:extLst>
              <a:ext uri="{FF2B5EF4-FFF2-40B4-BE49-F238E27FC236}">
                <a16:creationId xmlns:a16="http://schemas.microsoft.com/office/drawing/2014/main" id="{38A72BF9-3FA4-47FF-A467-E3413EE33CBC}"/>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15</a:t>
            </a:fld>
            <a:endParaRPr lang="zh-CN" altLang="en-US" dirty="0"/>
          </a:p>
        </p:txBody>
      </p:sp>
      <p:sp>
        <p:nvSpPr>
          <p:cNvPr id="17" name="矩形 16">
            <a:extLst>
              <a:ext uri="{FF2B5EF4-FFF2-40B4-BE49-F238E27FC236}">
                <a16:creationId xmlns:a16="http://schemas.microsoft.com/office/drawing/2014/main" id="{D09F0489-F62F-4AB4-9A11-1B5A2A6E04D7}"/>
              </a:ext>
            </a:extLst>
          </p:cNvPr>
          <p:cNvSpPr/>
          <p:nvPr/>
        </p:nvSpPr>
        <p:spPr>
          <a:xfrm>
            <a:off x="5062266" y="471952"/>
            <a:ext cx="6805436" cy="1908215"/>
          </a:xfrm>
          <a:prstGeom prst="rect">
            <a:avLst/>
          </a:prstGeom>
        </p:spPr>
        <p:txBody>
          <a:bodyPr wrap="square">
            <a:spAutoFit/>
          </a:bodyPr>
          <a:lstStyle/>
          <a:p>
            <a:r>
              <a:rPr kumimoji="1" lang="en-US" altLang="zh-CN" dirty="0">
                <a:latin typeface="微软雅黑" panose="020B0503020204020204" pitchFamily="34" charset="-122"/>
                <a:ea typeface="微软雅黑" panose="020B0503020204020204" pitchFamily="34" charset="-122"/>
              </a:rPr>
              <a:t>3. </a:t>
            </a:r>
            <a:r>
              <a:rPr kumimoji="1" lang="zh-CN" altLang="en-US" dirty="0">
                <a:latin typeface="微软雅黑" panose="020B0503020204020204" pitchFamily="34" charset="-122"/>
                <a:ea typeface="微软雅黑" panose="020B0503020204020204" pitchFamily="34" charset="-122"/>
              </a:rPr>
              <a:t>使用局部背景归一化计算峰富集</a:t>
            </a:r>
            <a:endParaRPr kumimoji="1"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滑动长度为</a:t>
            </a:r>
            <a:r>
              <a:rPr kumimoji="1" lang="en-US" altLang="zh-CN" sz="1600" dirty="0">
                <a:latin typeface="微软雅黑" panose="020B0503020204020204" pitchFamily="34" charset="-122"/>
                <a:ea typeface="微软雅黑" panose="020B0503020204020204" pitchFamily="34" charset="-122"/>
              </a:rPr>
              <a:t>2d</a:t>
            </a:r>
            <a:r>
              <a:rPr kumimoji="1" lang="zh-CN" altLang="en-US" sz="1600" dirty="0">
                <a:latin typeface="微软雅黑" panose="020B0503020204020204" pitchFamily="34" charset="-122"/>
                <a:ea typeface="微软雅黑" panose="020B0503020204020204" pitchFamily="34" charset="-122"/>
              </a:rPr>
              <a:t>的窗口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识别</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candidate Peak</a:t>
            </a:r>
          </a:p>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对于每个</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candidate Peak</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，定义背景泊松分布</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参数</a:t>
            </a:r>
            <a:r>
              <a:rPr lang="el-GR" altLang="zh-CN" sz="1600" i="1" dirty="0">
                <a:latin typeface="微软雅黑" panose="020B0503020204020204" pitchFamily="34" charset="-122"/>
                <a:ea typeface="微软雅黑" panose="020B0503020204020204" pitchFamily="34" charset="-122"/>
              </a:rPr>
              <a:t>λ</a:t>
            </a:r>
            <a:r>
              <a:rPr lang="en-US" altLang="zh-CN" sz="1600" dirty="0">
                <a:latin typeface="微软雅黑" panose="020B0503020204020204" pitchFamily="34" charset="-122"/>
                <a:ea typeface="微软雅黑" panose="020B0503020204020204" pitchFamily="34" charset="-122"/>
              </a:rPr>
              <a:t>)</a:t>
            </a:r>
            <a:r>
              <a:rPr lang="el-GR" altLang="zh-CN" sz="1600" i="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计算</a:t>
            </a:r>
            <a:r>
              <a:rPr lang="el-GR" altLang="zh-CN" sz="1600" i="1" dirty="0">
                <a:latin typeface="微软雅黑" panose="020B0503020204020204" pitchFamily="34" charset="-122"/>
                <a:ea typeface="微软雅黑" panose="020B0503020204020204" pitchFamily="34" charset="-122"/>
              </a:rPr>
              <a:t>λ </a:t>
            </a:r>
            <a:r>
              <a:rPr lang="en-US" altLang="zh-CN" sz="1600" baseline="-25000" dirty="0">
                <a:latin typeface="微软雅黑" panose="020B0503020204020204" pitchFamily="34" charset="-122"/>
                <a:ea typeface="微软雅黑" panose="020B0503020204020204" pitchFamily="34" charset="-122"/>
              </a:rPr>
              <a:t>local </a:t>
            </a:r>
          </a:p>
          <a:p>
            <a:pPr marL="285750" indent="-285750">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基于</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参数</a:t>
            </a:r>
            <a:r>
              <a:rPr lang="el-GR" altLang="zh-CN" sz="1600" i="1" dirty="0">
                <a:latin typeface="微软雅黑" panose="020B0503020204020204" pitchFamily="34" charset="-122"/>
                <a:ea typeface="微软雅黑" panose="020B0503020204020204" pitchFamily="34" charset="-122"/>
              </a:rPr>
              <a:t>λ</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Peak</a:t>
            </a:r>
            <a:r>
              <a:rPr lang="zh-CN" altLang="en-US" sz="1600" dirty="0">
                <a:latin typeface="微软雅黑" panose="020B0503020204020204" pitchFamily="34" charset="-122"/>
                <a:ea typeface="微软雅黑" panose="020B0503020204020204" pitchFamily="34" charset="-122"/>
              </a:rPr>
              <a:t>观测片段个数</a:t>
            </a:r>
            <a:r>
              <a:rPr lang="en-US" altLang="zh-CN" sz="1600" i="1" dirty="0">
                <a:latin typeface="微软雅黑" panose="020B0503020204020204" pitchFamily="34" charset="-122"/>
                <a:ea typeface="微软雅黑" panose="020B0503020204020204" pitchFamily="34" charset="-122"/>
              </a:rPr>
              <a:t>k </a:t>
            </a:r>
            <a:r>
              <a:rPr lang="zh-CN" altLang="en-US" sz="1600" dirty="0">
                <a:latin typeface="微软雅黑" panose="020B0503020204020204" pitchFamily="34" charset="-122"/>
                <a:ea typeface="微软雅黑" panose="020B0503020204020204" pitchFamily="34" charset="-122"/>
              </a:rPr>
              <a:t>得到显著</a:t>
            </a:r>
            <a:r>
              <a:rPr lang="en-US" altLang="zh-CN" sz="1600" dirty="0">
                <a:latin typeface="微软雅黑" panose="020B0503020204020204" pitchFamily="34" charset="-122"/>
                <a:ea typeface="微软雅黑" panose="020B0503020204020204" pitchFamily="34" charset="-122"/>
              </a:rPr>
              <a:t>P-value (MACS</a:t>
            </a:r>
            <a:r>
              <a:rPr lang="zh-CN" altLang="en-US" sz="1600" dirty="0">
                <a:latin typeface="微软雅黑" panose="020B0503020204020204" pitchFamily="34" charset="-122"/>
                <a:ea typeface="微软雅黑" panose="020B0503020204020204" pitchFamily="34" charset="-122"/>
              </a:rPr>
              <a:t>计算在泊松分布背景下观察到当前</a:t>
            </a:r>
            <a:r>
              <a:rPr lang="en-US" altLang="zh-CN" sz="1600" i="1" dirty="0">
                <a:latin typeface="微软雅黑" panose="020B0503020204020204" pitchFamily="34" charset="-122"/>
                <a:ea typeface="微软雅黑" panose="020B0503020204020204" pitchFamily="34" charset="-122"/>
              </a:rPr>
              <a:t>k </a:t>
            </a:r>
            <a:r>
              <a:rPr lang="zh-CN" altLang="en-US" sz="1600" dirty="0">
                <a:latin typeface="微软雅黑" panose="020B0503020204020204" pitchFamily="34" charset="-122"/>
                <a:ea typeface="微软雅黑" panose="020B0503020204020204" pitchFamily="34" charset="-122"/>
              </a:rPr>
              <a:t>或更极端</a:t>
            </a:r>
            <a:r>
              <a:rPr lang="en-US" altLang="zh-CN" sz="1600" i="1" dirty="0">
                <a:latin typeface="微软雅黑" panose="020B0503020204020204" pitchFamily="34" charset="-122"/>
                <a:ea typeface="微软雅黑" panose="020B0503020204020204" pitchFamily="34" charset="-122"/>
              </a:rPr>
              <a:t>k </a:t>
            </a:r>
            <a:r>
              <a:rPr lang="zh-CN" altLang="en-US" sz="1600" dirty="0">
                <a:latin typeface="微软雅黑" panose="020B0503020204020204" pitchFamily="34" charset="-122"/>
                <a:ea typeface="微软雅黑" panose="020B0503020204020204" pitchFamily="34" charset="-122"/>
              </a:rPr>
              <a:t>的概率</a:t>
            </a:r>
            <a:r>
              <a:rPr lang="en-US" altLang="zh-CN" sz="1600"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rPr>
              <a:t>4. </a:t>
            </a:r>
            <a:r>
              <a:rPr kumimoji="1" lang="zh-CN" altLang="en-US" dirty="0">
                <a:latin typeface="微软雅黑" panose="020B0503020204020204" pitchFamily="34" charset="-122"/>
                <a:ea typeface="微软雅黑" panose="020B0503020204020204" pitchFamily="34" charset="-122"/>
              </a:rPr>
              <a:t>交换</a:t>
            </a:r>
            <a:r>
              <a:rPr kumimoji="1" lang="en-US" altLang="zh-CN" dirty="0">
                <a:latin typeface="微软雅黑" panose="020B0503020204020204" pitchFamily="34" charset="-122"/>
                <a:ea typeface="微软雅黑" panose="020B0503020204020204" pitchFamily="34" charset="-122"/>
              </a:rPr>
              <a:t>Case/Control</a:t>
            </a:r>
            <a:r>
              <a:rPr kumimoji="1" lang="zh-CN" altLang="en-US" dirty="0">
                <a:latin typeface="微软雅黑" panose="020B0503020204020204" pitchFamily="34" charset="-122"/>
                <a:ea typeface="微软雅黑" panose="020B0503020204020204" pitchFamily="34" charset="-122"/>
              </a:rPr>
              <a:t>样本进行假阳性率估计</a:t>
            </a:r>
          </a:p>
        </p:txBody>
      </p:sp>
      <p:pic>
        <p:nvPicPr>
          <p:cNvPr id="18" name="图片 17">
            <a:extLst>
              <a:ext uri="{FF2B5EF4-FFF2-40B4-BE49-F238E27FC236}">
                <a16:creationId xmlns:a16="http://schemas.microsoft.com/office/drawing/2014/main" id="{37EB32D9-69D7-44D5-A4D2-05A541285766}"/>
              </a:ext>
            </a:extLst>
          </p:cNvPr>
          <p:cNvPicPr>
            <a:picLocks noChangeAspect="1"/>
          </p:cNvPicPr>
          <p:nvPr/>
        </p:nvPicPr>
        <p:blipFill rotWithShape="1">
          <a:blip r:embed="rId4">
            <a:extLst>
              <a:ext uri="{28A0092B-C50C-407E-A947-70E740481C1C}">
                <a14:useLocalDpi xmlns:a14="http://schemas.microsoft.com/office/drawing/2010/main" val="0"/>
              </a:ext>
            </a:extLst>
          </a:blip>
          <a:srcRect t="56463"/>
          <a:stretch/>
        </p:blipFill>
        <p:spPr>
          <a:xfrm>
            <a:off x="410307" y="395655"/>
            <a:ext cx="3907733" cy="2432677"/>
          </a:xfrm>
          <a:prstGeom prst="rect">
            <a:avLst/>
          </a:prstGeom>
        </p:spPr>
      </p:pic>
      <p:sp>
        <p:nvSpPr>
          <p:cNvPr id="22" name="矩形 21">
            <a:extLst>
              <a:ext uri="{FF2B5EF4-FFF2-40B4-BE49-F238E27FC236}">
                <a16:creationId xmlns:a16="http://schemas.microsoft.com/office/drawing/2014/main" id="{8AA92F92-6236-4BC8-8B64-E58A5AC77ADB}"/>
              </a:ext>
            </a:extLst>
          </p:cNvPr>
          <p:cNvSpPr/>
          <p:nvPr/>
        </p:nvSpPr>
        <p:spPr>
          <a:xfrm>
            <a:off x="923192" y="931034"/>
            <a:ext cx="3490546" cy="1346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A625E8A6-9ECA-43B6-B3EE-26EDCE1E2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92" y="3652676"/>
            <a:ext cx="5261274" cy="1993893"/>
          </a:xfrm>
          <a:prstGeom prst="rect">
            <a:avLst/>
          </a:prstGeom>
        </p:spPr>
      </p:pic>
    </p:spTree>
    <p:extLst>
      <p:ext uri="{BB962C8B-B14F-4D97-AF65-F5344CB8AC3E}">
        <p14:creationId xmlns:p14="http://schemas.microsoft.com/office/powerpoint/2010/main" val="345704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9ECE4F6-7E8A-454B-9774-4719F06587AF}"/>
              </a:ext>
            </a:extLst>
          </p:cNvPr>
          <p:cNvSpPr txBox="1">
            <a:spLocks/>
          </p:cNvSpPr>
          <p:nvPr/>
        </p:nvSpPr>
        <p:spPr>
          <a:xfrm>
            <a:off x="199836" y="285750"/>
            <a:ext cx="11992164" cy="10580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4000" dirty="0"/>
              <a:t>MEME</a:t>
            </a:r>
            <a:r>
              <a:rPr lang="zh-CN" altLang="en-US" sz="4000" dirty="0"/>
              <a:t>原理简介 </a:t>
            </a:r>
            <a:r>
              <a:rPr lang="en-US" altLang="zh-CN" sz="4000" dirty="0"/>
              <a:t>– motif analysis</a:t>
            </a:r>
            <a:endParaRPr lang="zh-CN" altLang="en-US" sz="4000" dirty="0"/>
          </a:p>
        </p:txBody>
      </p:sp>
      <p:sp>
        <p:nvSpPr>
          <p:cNvPr id="9" name="灯片编号占位符 3">
            <a:extLst>
              <a:ext uri="{FF2B5EF4-FFF2-40B4-BE49-F238E27FC236}">
                <a16:creationId xmlns:a16="http://schemas.microsoft.com/office/drawing/2014/main" id="{9F22E08C-8867-4867-92A0-A580A41FAED0}"/>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16</a:t>
            </a:fld>
            <a:endParaRPr lang="zh-CN" altLang="en-US" dirty="0"/>
          </a:p>
        </p:txBody>
      </p:sp>
      <p:sp>
        <p:nvSpPr>
          <p:cNvPr id="2" name="矩形 1">
            <a:extLst>
              <a:ext uri="{FF2B5EF4-FFF2-40B4-BE49-F238E27FC236}">
                <a16:creationId xmlns:a16="http://schemas.microsoft.com/office/drawing/2014/main" id="{22D691A1-12B2-41AD-9ACA-957C7FD72DC3}"/>
              </a:ext>
            </a:extLst>
          </p:cNvPr>
          <p:cNvSpPr/>
          <p:nvPr/>
        </p:nvSpPr>
        <p:spPr>
          <a:xfrm>
            <a:off x="376136" y="1089309"/>
            <a:ext cx="7839076" cy="461665"/>
          </a:xfrm>
          <a:prstGeom prst="rect">
            <a:avLst/>
          </a:prstGeom>
        </p:spPr>
        <p:txBody>
          <a:bodyPr wrap="square">
            <a:spAutoFit/>
          </a:bodyPr>
          <a:lstStyle/>
          <a:p>
            <a:r>
              <a:rPr kumimoji="1" lang="zh-CN" altLang="en-US" sz="2400" dirty="0">
                <a:latin typeface="微软雅黑"/>
                <a:ea typeface="微软雅黑"/>
                <a:cs typeface="微软雅黑"/>
              </a:rPr>
              <a:t>从中挖掘出蛋白质直接结合的短的重复保守序列</a:t>
            </a:r>
            <a:r>
              <a:rPr kumimoji="1" lang="zh-CN" altLang="zh-CN" sz="2400" dirty="0">
                <a:latin typeface="微软雅黑"/>
                <a:ea typeface="微软雅黑"/>
                <a:cs typeface="微软雅黑"/>
              </a:rPr>
              <a:t>（</a:t>
            </a:r>
            <a:r>
              <a:rPr kumimoji="1" lang="en-US" altLang="zh-CN" sz="2400" dirty="0">
                <a:latin typeface="微软雅黑"/>
                <a:ea typeface="微软雅黑"/>
                <a:cs typeface="微软雅黑"/>
              </a:rPr>
              <a:t>motif</a:t>
            </a:r>
            <a:r>
              <a:rPr kumimoji="1" lang="zh-CN" altLang="en-US" sz="2400" dirty="0">
                <a:latin typeface="微软雅黑"/>
                <a:ea typeface="微软雅黑"/>
                <a:cs typeface="微软雅黑"/>
              </a:rPr>
              <a:t>）</a:t>
            </a:r>
          </a:p>
        </p:txBody>
      </p:sp>
      <p:pic>
        <p:nvPicPr>
          <p:cNvPr id="16386" name="Picture 2" descr="Web Tools Schema">
            <a:extLst>
              <a:ext uri="{FF2B5EF4-FFF2-40B4-BE49-F238E27FC236}">
                <a16:creationId xmlns:a16="http://schemas.microsoft.com/office/drawing/2014/main" id="{357501CA-91BC-418E-B842-93854AC52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63" y="1815153"/>
            <a:ext cx="10933615" cy="427701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ED7933D-7F99-4E6C-B9FC-7C9FA77FD0EE}"/>
              </a:ext>
            </a:extLst>
          </p:cNvPr>
          <p:cNvSpPr/>
          <p:nvPr/>
        </p:nvSpPr>
        <p:spPr>
          <a:xfrm>
            <a:off x="482568" y="6345258"/>
            <a:ext cx="366279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https://meme-suite.org/meme/</a:t>
            </a:r>
          </a:p>
        </p:txBody>
      </p:sp>
      <p:sp>
        <p:nvSpPr>
          <p:cNvPr id="12" name="矩形 11">
            <a:extLst>
              <a:ext uri="{FF2B5EF4-FFF2-40B4-BE49-F238E27FC236}">
                <a16:creationId xmlns:a16="http://schemas.microsoft.com/office/drawing/2014/main" id="{7FB49F22-0F8E-49C6-A27D-9358C15E9D1E}"/>
              </a:ext>
            </a:extLst>
          </p:cNvPr>
          <p:cNvSpPr/>
          <p:nvPr/>
        </p:nvSpPr>
        <p:spPr>
          <a:xfrm>
            <a:off x="2695924" y="1830824"/>
            <a:ext cx="1846259" cy="15981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7289ED2C-609C-4985-8F7C-5A2D8EBEDF30}"/>
              </a:ext>
            </a:extLst>
          </p:cNvPr>
          <p:cNvSpPr/>
          <p:nvPr/>
        </p:nvSpPr>
        <p:spPr>
          <a:xfrm>
            <a:off x="2695924" y="3444671"/>
            <a:ext cx="1846259" cy="13758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CEA98873-D0B3-4DC2-94D5-EB7C54103A25}"/>
              </a:ext>
            </a:extLst>
          </p:cNvPr>
          <p:cNvSpPr/>
          <p:nvPr/>
        </p:nvSpPr>
        <p:spPr>
          <a:xfrm>
            <a:off x="7174601" y="2828050"/>
            <a:ext cx="2088669" cy="12668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ACF98148-C51E-4ADC-900E-1175641E8EB1}"/>
              </a:ext>
            </a:extLst>
          </p:cNvPr>
          <p:cNvSpPr/>
          <p:nvPr/>
        </p:nvSpPr>
        <p:spPr>
          <a:xfrm>
            <a:off x="7170877" y="4094922"/>
            <a:ext cx="2088669" cy="805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7632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59E72E88-6BCA-4F5E-BBED-9ADB64B889D3}"/>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17</a:t>
            </a:fld>
            <a:endParaRPr lang="zh-CN" altLang="en-US" dirty="0"/>
          </a:p>
        </p:txBody>
      </p:sp>
      <p:sp>
        <p:nvSpPr>
          <p:cNvPr id="8" name="标题 1">
            <a:extLst>
              <a:ext uri="{FF2B5EF4-FFF2-40B4-BE49-F238E27FC236}">
                <a16:creationId xmlns:a16="http://schemas.microsoft.com/office/drawing/2014/main" id="{90CD589A-129B-428B-809A-6DA1D18A1086}"/>
              </a:ext>
            </a:extLst>
          </p:cNvPr>
          <p:cNvSpPr txBox="1">
            <a:spLocks/>
          </p:cNvSpPr>
          <p:nvPr/>
        </p:nvSpPr>
        <p:spPr>
          <a:xfrm>
            <a:off x="199836" y="285750"/>
            <a:ext cx="11992164" cy="10580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4000" dirty="0"/>
              <a:t>Motif discovery </a:t>
            </a:r>
            <a:r>
              <a:rPr lang="en-US" altLang="zh-CN" sz="4000" dirty="0">
                <a:sym typeface="Wingdings" panose="05000000000000000000" pitchFamily="2" charset="2"/>
              </a:rPr>
              <a:t> </a:t>
            </a:r>
            <a:r>
              <a:rPr lang="en-US" altLang="zh-CN" sz="4000" dirty="0"/>
              <a:t>MEME</a:t>
            </a:r>
            <a:endParaRPr lang="zh-CN" altLang="en-US" sz="4000" dirty="0"/>
          </a:p>
        </p:txBody>
      </p:sp>
      <p:sp>
        <p:nvSpPr>
          <p:cNvPr id="9" name="矩形 8">
            <a:extLst>
              <a:ext uri="{FF2B5EF4-FFF2-40B4-BE49-F238E27FC236}">
                <a16:creationId xmlns:a16="http://schemas.microsoft.com/office/drawing/2014/main" id="{19BD02FA-57E7-4BF0-9ED6-830B7DF8EFC7}"/>
              </a:ext>
            </a:extLst>
          </p:cNvPr>
          <p:cNvSpPr/>
          <p:nvPr/>
        </p:nvSpPr>
        <p:spPr>
          <a:xfrm>
            <a:off x="375742" y="843283"/>
            <a:ext cx="3101359"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如何描述一个</a:t>
            </a:r>
            <a:r>
              <a:rPr lang="en-US" altLang="zh-CN" dirty="0">
                <a:solidFill>
                  <a:srgbClr val="060607"/>
                </a:solidFill>
                <a:latin typeface="微软雅黑" panose="020B0503020204020204" pitchFamily="34" charset="-122"/>
                <a:ea typeface="微软雅黑" panose="020B0503020204020204" pitchFamily="34" charset="-122"/>
              </a:rPr>
              <a:t>TF</a:t>
            </a:r>
            <a:r>
              <a:rPr lang="zh-CN" altLang="en-US" dirty="0">
                <a:solidFill>
                  <a:srgbClr val="060607"/>
                </a:solidFill>
                <a:latin typeface="微软雅黑" panose="020B0503020204020204" pitchFamily="34" charset="-122"/>
                <a:ea typeface="微软雅黑" panose="020B0503020204020204" pitchFamily="34" charset="-122"/>
              </a:rPr>
              <a:t>的</a:t>
            </a:r>
            <a:r>
              <a:rPr lang="en-US" altLang="zh-CN" dirty="0">
                <a:solidFill>
                  <a:srgbClr val="060607"/>
                </a:solidFill>
                <a:latin typeface="微软雅黑" panose="020B0503020204020204" pitchFamily="34" charset="-122"/>
                <a:ea typeface="微软雅黑" panose="020B0503020204020204" pitchFamily="34" charset="-122"/>
              </a:rPr>
              <a:t>motif ?</a:t>
            </a:r>
            <a:endParaRPr lang="zh-CN" altLang="en-US" dirty="0">
              <a:solidFill>
                <a:srgbClr val="060607"/>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E5E00DB1-20EA-47FB-8DAF-9175112264A1}"/>
              </a:ext>
            </a:extLst>
          </p:cNvPr>
          <p:cNvPicPr>
            <a:picLocks noChangeAspect="1"/>
          </p:cNvPicPr>
          <p:nvPr/>
        </p:nvPicPr>
        <p:blipFill rotWithShape="1">
          <a:blip r:embed="rId3">
            <a:extLst>
              <a:ext uri="{28A0092B-C50C-407E-A947-70E740481C1C}">
                <a14:useLocalDpi xmlns:a14="http://schemas.microsoft.com/office/drawing/2010/main" val="0"/>
              </a:ext>
            </a:extLst>
          </a:blip>
          <a:srcRect l="52095"/>
          <a:stretch/>
        </p:blipFill>
        <p:spPr>
          <a:xfrm>
            <a:off x="446757" y="1531644"/>
            <a:ext cx="3159579" cy="1874957"/>
          </a:xfrm>
          <a:prstGeom prst="rect">
            <a:avLst/>
          </a:prstGeom>
        </p:spPr>
      </p:pic>
      <p:pic>
        <p:nvPicPr>
          <p:cNvPr id="12" name="图片 11">
            <a:extLst>
              <a:ext uri="{FF2B5EF4-FFF2-40B4-BE49-F238E27FC236}">
                <a16:creationId xmlns:a16="http://schemas.microsoft.com/office/drawing/2014/main" id="{C7161D57-B7A2-4E3E-818F-D7E6258F2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2183" y="304482"/>
            <a:ext cx="4764075" cy="1315848"/>
          </a:xfrm>
          <a:prstGeom prst="rect">
            <a:avLst/>
          </a:prstGeom>
        </p:spPr>
      </p:pic>
      <p:sp>
        <p:nvSpPr>
          <p:cNvPr id="13" name="矩形 12">
            <a:extLst>
              <a:ext uri="{FF2B5EF4-FFF2-40B4-BE49-F238E27FC236}">
                <a16:creationId xmlns:a16="http://schemas.microsoft.com/office/drawing/2014/main" id="{69524BEA-7105-4EB3-96A2-CB850952BC80}"/>
              </a:ext>
            </a:extLst>
          </p:cNvPr>
          <p:cNvSpPr/>
          <p:nvPr/>
        </p:nvSpPr>
        <p:spPr>
          <a:xfrm>
            <a:off x="6231834" y="6356350"/>
            <a:ext cx="5584423" cy="461665"/>
          </a:xfrm>
          <a:prstGeom prst="rect">
            <a:avLst/>
          </a:prstGeom>
        </p:spPr>
        <p:txBody>
          <a:bodyPr wrap="square">
            <a:spAutoFit/>
          </a:bodyPr>
          <a:lstStyle/>
          <a:p>
            <a:r>
              <a:rPr lang="en-US" altLang="zh-CN" sz="1200" dirty="0">
                <a:solidFill>
                  <a:srgbClr val="222222"/>
                </a:solidFill>
                <a:latin typeface="Arial" panose="020B0604020202020204" pitchFamily="34" charset="0"/>
              </a:rPr>
              <a:t>Bailey, Timothy L., and Charles Elkan. "Fitting a mixture model by expectation maximization to discover motifs in </a:t>
            </a:r>
            <a:r>
              <a:rPr lang="en-US" altLang="zh-CN" sz="1200" dirty="0" err="1">
                <a:solidFill>
                  <a:srgbClr val="222222"/>
                </a:solidFill>
                <a:latin typeface="Arial" panose="020B0604020202020204" pitchFamily="34" charset="0"/>
              </a:rPr>
              <a:t>bipolymers</a:t>
            </a:r>
            <a:r>
              <a:rPr lang="en-US" altLang="zh-CN" sz="1200" dirty="0">
                <a:solidFill>
                  <a:srgbClr val="222222"/>
                </a:solidFill>
                <a:latin typeface="Arial" panose="020B0604020202020204" pitchFamily="34" charset="0"/>
              </a:rPr>
              <a:t>." (1994): 28-36.</a:t>
            </a:r>
            <a:endParaRPr lang="zh-CN" altLang="en-US" sz="1200" dirty="0"/>
          </a:p>
        </p:txBody>
      </p:sp>
      <p:sp>
        <p:nvSpPr>
          <p:cNvPr id="14" name="矩形 13">
            <a:extLst>
              <a:ext uri="{FF2B5EF4-FFF2-40B4-BE49-F238E27FC236}">
                <a16:creationId xmlns:a16="http://schemas.microsoft.com/office/drawing/2014/main" id="{339ACAD4-CC51-4DDA-A462-9B825F2814A4}"/>
              </a:ext>
            </a:extLst>
          </p:cNvPr>
          <p:cNvSpPr/>
          <p:nvPr/>
        </p:nvSpPr>
        <p:spPr>
          <a:xfrm>
            <a:off x="7144866" y="1674674"/>
            <a:ext cx="467139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latin typeface="微软雅黑" panose="020B0503020204020204" pitchFamily="34" charset="-122"/>
                <a:ea typeface="微软雅黑" panose="020B0503020204020204" pitchFamily="34" charset="-122"/>
              </a:rPr>
              <a:t>MEME (</a:t>
            </a:r>
            <a:r>
              <a:rPr lang="en-US" altLang="zh-CN" b="1" dirty="0">
                <a:latin typeface="微软雅黑" panose="020B0503020204020204" pitchFamily="34" charset="-122"/>
                <a:ea typeface="微软雅黑" panose="020B0503020204020204" pitchFamily="34" charset="-122"/>
              </a:rPr>
              <a:t>Multiple EM for Motif Elicitation</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混合模型</a:t>
            </a:r>
            <a:r>
              <a:rPr lang="en-US" altLang="zh-CN" dirty="0">
                <a:latin typeface="微软雅黑" panose="020B0503020204020204" pitchFamily="34" charset="-122"/>
                <a:ea typeface="微软雅黑" panose="020B0503020204020204" pitchFamily="34" charset="-122"/>
              </a:rPr>
              <a:t>+EM</a:t>
            </a:r>
            <a:r>
              <a:rPr lang="zh-CN" altLang="en-US" dirty="0">
                <a:latin typeface="微软雅黑" panose="020B0503020204020204" pitchFamily="34" charset="-122"/>
                <a:ea typeface="微软雅黑" panose="020B0503020204020204" pitchFamily="34" charset="-122"/>
              </a:rPr>
              <a:t>算法</a:t>
            </a:r>
            <a:r>
              <a:rPr lang="en-US" altLang="zh-CN" dirty="0">
                <a:latin typeface="微软雅黑" panose="020B0503020204020204" pitchFamily="34" charset="-122"/>
                <a:ea typeface="微软雅黑" panose="020B0503020204020204" pitchFamily="34" charset="-122"/>
              </a:rPr>
              <a:t>)</a:t>
            </a:r>
          </a:p>
          <a:p>
            <a:r>
              <a:rPr lang="zh-CN" altLang="en-US" u="sng" dirty="0">
                <a:latin typeface="微软雅黑" panose="020B0503020204020204" pitchFamily="34" charset="-122"/>
                <a:ea typeface="微软雅黑" panose="020B0503020204020204" pitchFamily="34" charset="-122"/>
              </a:rPr>
              <a:t>输入</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unaligned sequence + width of the motif</a:t>
            </a:r>
          </a:p>
          <a:p>
            <a:r>
              <a:rPr lang="zh-CN" altLang="en-US" u="sng"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 model of each motif + optimal classifier + alignment of the motif</a:t>
            </a:r>
            <a:endParaRPr lang="zh-CN" altLang="en-US"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D29B890-E7C5-4102-9FF7-B78C3794C47A}"/>
              </a:ext>
            </a:extLst>
          </p:cNvPr>
          <p:cNvSpPr/>
          <p:nvPr/>
        </p:nvSpPr>
        <p:spPr>
          <a:xfrm>
            <a:off x="468530" y="3594427"/>
            <a:ext cx="11347728"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latin typeface="微软雅黑" panose="020B0503020204020204" pitchFamily="34" charset="-122"/>
                <a:ea typeface="微软雅黑" panose="020B0503020204020204" pitchFamily="34" charset="-122"/>
              </a:rPr>
              <a:t>MEME</a:t>
            </a:r>
            <a:r>
              <a:rPr lang="zh-CN" altLang="en-US" dirty="0">
                <a:latin typeface="微软雅黑" panose="020B0503020204020204" pitchFamily="34" charset="-122"/>
                <a:ea typeface="微软雅黑" panose="020B0503020204020204" pitchFamily="34" charset="-122"/>
              </a:rPr>
              <a:t>的设计思路：</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Find an initial motif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use EM to improve the motif  until values in PWM do not improve  output </a:t>
            </a:r>
            <a:endParaRPr lang="zh-CN" altLang="en-US"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8B8530FA-6816-4BE7-8FD3-D8CB89E23D22}"/>
              </a:ext>
            </a:extLst>
          </p:cNvPr>
          <p:cNvSpPr/>
          <p:nvPr/>
        </p:nvSpPr>
        <p:spPr>
          <a:xfrm>
            <a:off x="468530" y="4406185"/>
            <a:ext cx="5385618"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latin typeface="微软雅黑" panose="020B0503020204020204" pitchFamily="34" charset="-122"/>
                <a:ea typeface="微软雅黑" panose="020B0503020204020204" pitchFamily="34" charset="-122"/>
              </a:rPr>
              <a:t>参数：</a:t>
            </a:r>
            <a:endParaRPr lang="en-US" altLang="zh-CN" dirty="0">
              <a:latin typeface="微软雅黑" panose="020B0503020204020204" pitchFamily="34" charset="-122"/>
              <a:ea typeface="微软雅黑" panose="020B0503020204020204" pitchFamily="34" charset="-122"/>
            </a:endParaRPr>
          </a:p>
          <a:p>
            <a:r>
              <a:rPr lang="el-GR" altLang="zh-CN" i="1" dirty="0">
                <a:latin typeface="微软雅黑" panose="020B0503020204020204" pitchFamily="34" charset="-122"/>
                <a:ea typeface="微软雅黑" panose="020B0503020204020204" pitchFamily="34" charset="-122"/>
              </a:rPr>
              <a:t>λ</a:t>
            </a:r>
            <a:r>
              <a:rPr lang="en-US" altLang="zh-CN" sz="1100" i="1" dirty="0">
                <a:latin typeface="微软雅黑" panose="020B0503020204020204" pitchFamily="34" charset="-122"/>
                <a:ea typeface="微软雅黑" panose="020B0503020204020204" pitchFamily="34" charset="-122"/>
              </a:rPr>
              <a:t>1</a:t>
            </a:r>
            <a:r>
              <a:rPr lang="en-US" altLang="zh-CN" i="1" dirty="0">
                <a:latin typeface="微软雅黑" panose="020B0503020204020204" pitchFamily="34" charset="-122"/>
                <a:ea typeface="微软雅黑" panose="020B0503020204020204" pitchFamily="34" charset="-122"/>
              </a:rPr>
              <a:t>:  motif probability</a:t>
            </a:r>
          </a:p>
          <a:p>
            <a:r>
              <a:rPr lang="en-US" altLang="zh-CN" i="1" dirty="0">
                <a:latin typeface="微软雅黑" panose="020B0503020204020204" pitchFamily="34" charset="-122"/>
                <a:ea typeface="微软雅黑" panose="020B0503020204020204" pitchFamily="34" charset="-122"/>
              </a:rPr>
              <a:t>θ</a:t>
            </a:r>
            <a:r>
              <a:rPr lang="en-US" altLang="zh-CN" sz="1200" i="1" dirty="0">
                <a:latin typeface="微软雅黑" panose="020B0503020204020204" pitchFamily="34" charset="-122"/>
                <a:ea typeface="微软雅黑" panose="020B0503020204020204" pitchFamily="34" charset="-122"/>
              </a:rPr>
              <a:t>1</a:t>
            </a:r>
            <a:r>
              <a:rPr lang="en-US" altLang="zh-CN" i="1" dirty="0">
                <a:latin typeface="微软雅黑" panose="020B0503020204020204" pitchFamily="34" charset="-122"/>
                <a:ea typeface="微软雅黑" panose="020B0503020204020204" pitchFamily="34" charset="-122"/>
              </a:rPr>
              <a:t>:   letter frequency in the motif (f</a:t>
            </a:r>
            <a:r>
              <a:rPr lang="en-US" altLang="zh-CN" sz="1200" i="1" dirty="0">
                <a:latin typeface="微软雅黑" panose="020B0503020204020204" pitchFamily="34" charset="-122"/>
                <a:ea typeface="微软雅黑" panose="020B0503020204020204" pitchFamily="34" charset="-122"/>
              </a:rPr>
              <a:t>1</a:t>
            </a:r>
            <a:r>
              <a:rPr lang="en-US" altLang="zh-CN" i="1" dirty="0">
                <a:latin typeface="微软雅黑" panose="020B0503020204020204" pitchFamily="34" charset="-122"/>
                <a:ea typeface="微软雅黑" panose="020B0503020204020204" pitchFamily="34" charset="-122"/>
              </a:rPr>
              <a:t>, f</a:t>
            </a:r>
            <a:r>
              <a:rPr lang="en-US" altLang="zh-CN" sz="1200" i="1" dirty="0">
                <a:latin typeface="微软雅黑" panose="020B0503020204020204" pitchFamily="34" charset="-122"/>
                <a:ea typeface="微软雅黑" panose="020B0503020204020204" pitchFamily="34" charset="-122"/>
              </a:rPr>
              <a:t>2</a:t>
            </a:r>
            <a:r>
              <a:rPr lang="en-US" altLang="zh-CN" i="1" dirty="0">
                <a:latin typeface="微软雅黑" panose="020B0503020204020204" pitchFamily="34" charset="-122"/>
                <a:ea typeface="微软雅黑" panose="020B0503020204020204" pitchFamily="34" charset="-122"/>
              </a:rPr>
              <a:t>, …</a:t>
            </a:r>
            <a:r>
              <a:rPr lang="en-US" altLang="zh-CN" i="1" dirty="0" err="1">
                <a:latin typeface="微软雅黑" panose="020B0503020204020204" pitchFamily="34" charset="-122"/>
                <a:ea typeface="微软雅黑" panose="020B0503020204020204" pitchFamily="34" charset="-122"/>
              </a:rPr>
              <a:t>f</a:t>
            </a:r>
            <a:r>
              <a:rPr lang="en-US" altLang="zh-CN" sz="1200" i="1" dirty="0" err="1">
                <a:latin typeface="微软雅黑" panose="020B0503020204020204" pitchFamily="34" charset="-122"/>
                <a:ea typeface="微软雅黑" panose="020B0503020204020204" pitchFamily="34" charset="-122"/>
              </a:rPr>
              <a:t>W</a:t>
            </a:r>
            <a:r>
              <a:rPr lang="en-US" altLang="zh-CN" i="1" dirty="0">
                <a:latin typeface="微软雅黑" panose="020B0503020204020204" pitchFamily="34" charset="-122"/>
                <a:ea typeface="微软雅黑" panose="020B0503020204020204" pitchFamily="34" charset="-122"/>
              </a:rPr>
              <a:t>)</a:t>
            </a:r>
          </a:p>
          <a:p>
            <a:r>
              <a:rPr lang="el-GR" altLang="zh-CN" i="1" dirty="0">
                <a:latin typeface="微软雅黑" panose="020B0503020204020204" pitchFamily="34" charset="-122"/>
                <a:ea typeface="微软雅黑" panose="020B0503020204020204" pitchFamily="34" charset="-122"/>
              </a:rPr>
              <a:t>λ</a:t>
            </a:r>
            <a:r>
              <a:rPr lang="en-US" altLang="zh-CN" sz="1200" i="1" dirty="0">
                <a:latin typeface="微软雅黑" panose="020B0503020204020204" pitchFamily="34" charset="-122"/>
                <a:ea typeface="微软雅黑" panose="020B0503020204020204" pitchFamily="34" charset="-122"/>
              </a:rPr>
              <a:t>2</a:t>
            </a:r>
            <a:r>
              <a:rPr lang="en-US" altLang="zh-CN" i="1" dirty="0">
                <a:latin typeface="微软雅黑" panose="020B0503020204020204" pitchFamily="34" charset="-122"/>
                <a:ea typeface="微软雅黑" panose="020B0503020204020204" pitchFamily="34" charset="-122"/>
              </a:rPr>
              <a:t>:  background probability, </a:t>
            </a:r>
            <a:r>
              <a:rPr lang="el-GR" altLang="zh-CN" i="1" dirty="0">
                <a:latin typeface="微软雅黑" panose="020B0503020204020204" pitchFamily="34" charset="-122"/>
                <a:ea typeface="微软雅黑" panose="020B0503020204020204" pitchFamily="34" charset="-122"/>
              </a:rPr>
              <a:t>λ</a:t>
            </a:r>
            <a:r>
              <a:rPr lang="en-US" altLang="zh-CN" sz="1100" i="1" dirty="0">
                <a:latin typeface="微软雅黑" panose="020B0503020204020204" pitchFamily="34" charset="-122"/>
                <a:ea typeface="微软雅黑" panose="020B0503020204020204" pitchFamily="34" charset="-122"/>
              </a:rPr>
              <a:t>1 + </a:t>
            </a:r>
            <a:r>
              <a:rPr lang="el-GR" altLang="zh-CN" i="1" dirty="0">
                <a:latin typeface="微软雅黑" panose="020B0503020204020204" pitchFamily="34" charset="-122"/>
                <a:ea typeface="微软雅黑" panose="020B0503020204020204" pitchFamily="34" charset="-122"/>
              </a:rPr>
              <a:t>λ</a:t>
            </a:r>
            <a:r>
              <a:rPr lang="en-US" altLang="zh-CN" sz="1100" i="1" dirty="0">
                <a:latin typeface="微软雅黑" panose="020B0503020204020204" pitchFamily="34" charset="-122"/>
                <a:ea typeface="微软雅黑" panose="020B0503020204020204" pitchFamily="34" charset="-122"/>
              </a:rPr>
              <a:t>2 </a:t>
            </a:r>
            <a:r>
              <a:rPr lang="en-US" altLang="zh-CN" i="1" dirty="0">
                <a:latin typeface="微软雅黑" panose="020B0503020204020204" pitchFamily="34" charset="-122"/>
                <a:ea typeface="微软雅黑" panose="020B0503020204020204" pitchFamily="34" charset="-122"/>
              </a:rPr>
              <a:t>= 1</a:t>
            </a:r>
            <a:r>
              <a:rPr lang="en-US" altLang="zh-CN" sz="3200" i="1" dirty="0">
                <a:latin typeface="微软雅黑" panose="020B0503020204020204" pitchFamily="34" charset="-122"/>
                <a:ea typeface="微软雅黑" panose="020B0503020204020204" pitchFamily="34" charset="-122"/>
              </a:rPr>
              <a:t> </a:t>
            </a:r>
          </a:p>
          <a:p>
            <a:r>
              <a:rPr lang="en-US" altLang="zh-CN" i="1" dirty="0">
                <a:latin typeface="微软雅黑" panose="020B0503020204020204" pitchFamily="34" charset="-122"/>
                <a:ea typeface="微软雅黑" panose="020B0503020204020204" pitchFamily="34" charset="-122"/>
              </a:rPr>
              <a:t>θ</a:t>
            </a:r>
            <a:r>
              <a:rPr lang="en-US" altLang="zh-CN" sz="1200" i="1" dirty="0">
                <a:latin typeface="微软雅黑" panose="020B0503020204020204" pitchFamily="34" charset="-122"/>
                <a:ea typeface="微软雅黑" panose="020B0503020204020204" pitchFamily="34" charset="-122"/>
              </a:rPr>
              <a:t>0</a:t>
            </a:r>
            <a:r>
              <a:rPr lang="en-US" altLang="zh-CN" i="1" dirty="0">
                <a:latin typeface="微软雅黑" panose="020B0503020204020204" pitchFamily="34" charset="-122"/>
                <a:ea typeface="微软雅黑" panose="020B0503020204020204" pitchFamily="34" charset="-122"/>
              </a:rPr>
              <a:t>:   letter frequency in the background </a:t>
            </a:r>
          </a:p>
          <a:p>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Dataset</a:t>
            </a:r>
            <a:r>
              <a:rPr lang="en-US" altLang="zh-CN" i="1" dirty="0">
                <a:latin typeface="微软雅黑" panose="020B0503020204020204" pitchFamily="34" charset="-122"/>
                <a:ea typeface="微软雅黑" panose="020B0503020204020204" pitchFamily="34" charset="-122"/>
              </a:rPr>
              <a:t>: X={X</a:t>
            </a:r>
            <a:r>
              <a:rPr lang="en-US" altLang="zh-CN" sz="1200" i="1" dirty="0">
                <a:latin typeface="微软雅黑" panose="020B0503020204020204" pitchFamily="34" charset="-122"/>
                <a:ea typeface="微软雅黑" panose="020B0503020204020204" pitchFamily="34" charset="-122"/>
              </a:rPr>
              <a:t>1</a:t>
            </a:r>
            <a:r>
              <a:rPr lang="en-US" altLang="zh-CN" i="1" dirty="0">
                <a:latin typeface="微软雅黑" panose="020B0503020204020204" pitchFamily="34" charset="-122"/>
                <a:ea typeface="微软雅黑" panose="020B0503020204020204" pitchFamily="34" charset="-122"/>
              </a:rPr>
              <a:t>, … </a:t>
            </a:r>
            <a:r>
              <a:rPr lang="en-US" altLang="zh-CN" i="1" dirty="0" err="1">
                <a:latin typeface="微软雅黑" panose="020B0503020204020204" pitchFamily="34" charset="-122"/>
                <a:ea typeface="微软雅黑" panose="020B0503020204020204" pitchFamily="34" charset="-122"/>
              </a:rPr>
              <a:t>X</a:t>
            </a:r>
            <a:r>
              <a:rPr lang="en-US" altLang="zh-CN" sz="1200" i="1" dirty="0" err="1">
                <a:latin typeface="微软雅黑" panose="020B0503020204020204" pitchFamily="34" charset="-122"/>
                <a:ea typeface="微软雅黑" panose="020B0503020204020204" pitchFamily="34" charset="-122"/>
              </a:rPr>
              <a:t>n</a:t>
            </a:r>
            <a:r>
              <a:rPr lang="en-US" altLang="zh-CN" i="1" dirty="0">
                <a:latin typeface="微软雅黑" panose="020B0503020204020204" pitchFamily="34" charset="-122"/>
                <a:ea typeface="微软雅黑" panose="020B0503020204020204" pitchFamily="34" charset="-122"/>
              </a:rPr>
              <a:t>}</a:t>
            </a:r>
          </a:p>
        </p:txBody>
      </p:sp>
      <p:sp>
        <p:nvSpPr>
          <p:cNvPr id="17" name="矩形 16">
            <a:extLst>
              <a:ext uri="{FF2B5EF4-FFF2-40B4-BE49-F238E27FC236}">
                <a16:creationId xmlns:a16="http://schemas.microsoft.com/office/drawing/2014/main" id="{CAF6E320-56FC-4B9C-A968-20C7B4BF0204}"/>
              </a:ext>
            </a:extLst>
          </p:cNvPr>
          <p:cNvSpPr/>
          <p:nvPr/>
        </p:nvSpPr>
        <p:spPr>
          <a:xfrm>
            <a:off x="6075449" y="4406185"/>
            <a:ext cx="5740808" cy="172354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latin typeface="微软雅黑" panose="020B0503020204020204" pitchFamily="34" charset="-122"/>
                <a:ea typeface="微软雅黑" panose="020B0503020204020204" pitchFamily="34" charset="-122"/>
              </a:rPr>
              <a:t>E-Step:</a:t>
            </a:r>
          </a:p>
          <a:p>
            <a:r>
              <a:rPr lang="en-US" altLang="zh-CN" sz="1600" i="1" dirty="0">
                <a:latin typeface="微软雅黑" panose="020B0503020204020204" pitchFamily="34" charset="-122"/>
                <a:ea typeface="微软雅黑" panose="020B0503020204020204" pitchFamily="34" charset="-122"/>
              </a:rPr>
              <a:t>X + </a:t>
            </a:r>
            <a:r>
              <a:rPr lang="el-GR" altLang="zh-CN" sz="1600" i="1" dirty="0">
                <a:latin typeface="微软雅黑" panose="020B0503020204020204" pitchFamily="34" charset="-122"/>
                <a:ea typeface="微软雅黑" panose="020B0503020204020204" pitchFamily="34" charset="-122"/>
              </a:rPr>
              <a:t>λ</a:t>
            </a:r>
            <a:r>
              <a:rPr lang="en-US" altLang="zh-CN" sz="1600" i="1" dirty="0">
                <a:latin typeface="微软雅黑" panose="020B0503020204020204" pitchFamily="34" charset="-122"/>
                <a:ea typeface="微软雅黑" panose="020B0503020204020204" pitchFamily="34" charset="-122"/>
              </a:rPr>
              <a:t> (k) +  θ (k)</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expected value of log likelihood (design Q function)</a:t>
            </a:r>
            <a:endParaRPr lang="en-US" altLang="zh-CN" sz="16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M-Step:</a:t>
            </a:r>
          </a:p>
          <a:p>
            <a:r>
              <a:rPr lang="en-US" altLang="zh-CN" sz="1600" dirty="0">
                <a:latin typeface="微软雅黑" panose="020B0503020204020204" pitchFamily="34" charset="-122"/>
                <a:ea typeface="微软雅黑" panose="020B0503020204020204" pitchFamily="34" charset="-122"/>
              </a:rPr>
              <a:t>Maximize over </a:t>
            </a:r>
            <a:r>
              <a:rPr lang="el-GR" altLang="zh-CN" sz="1600" i="1" dirty="0">
                <a:latin typeface="微软雅黑" panose="020B0503020204020204" pitchFamily="34" charset="-122"/>
                <a:ea typeface="微软雅黑" panose="020B0503020204020204" pitchFamily="34" charset="-122"/>
              </a:rPr>
              <a:t>λ</a:t>
            </a:r>
            <a:r>
              <a:rPr lang="en-US" altLang="zh-CN" sz="1600" i="1" dirty="0">
                <a:latin typeface="微软雅黑" panose="020B0503020204020204" pitchFamily="34" charset="-122"/>
                <a:ea typeface="微软雅黑" panose="020B0503020204020204" pitchFamily="34" charset="-122"/>
              </a:rPr>
              <a:t> +  θ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next estimate</a:t>
            </a:r>
            <a:r>
              <a:rPr lang="el-GR" altLang="zh-CN" sz="1600" i="1" dirty="0">
                <a:latin typeface="微软雅黑" panose="020B0503020204020204" pitchFamily="34" charset="-122"/>
                <a:ea typeface="微软雅黑" panose="020B0503020204020204" pitchFamily="34" charset="-122"/>
              </a:rPr>
              <a:t> λ</a:t>
            </a:r>
            <a:r>
              <a:rPr lang="en-US" altLang="zh-CN" sz="1600" i="1" dirty="0">
                <a:latin typeface="微软雅黑" panose="020B0503020204020204" pitchFamily="34" charset="-122"/>
                <a:ea typeface="微软雅黑" panose="020B0503020204020204" pitchFamily="34" charset="-122"/>
              </a:rPr>
              <a:t> (k+1) +  θ (k+1)</a:t>
            </a:r>
            <a:endParaRPr lang="zh-CN" altLang="en-US" sz="16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36631894-015C-417A-A8B9-A0FDB9D8D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6336" y="2014582"/>
            <a:ext cx="3538530" cy="1074509"/>
          </a:xfrm>
          <a:prstGeom prst="rect">
            <a:avLst/>
          </a:prstGeom>
        </p:spPr>
      </p:pic>
    </p:spTree>
    <p:extLst>
      <p:ext uri="{BB962C8B-B14F-4D97-AF65-F5344CB8AC3E}">
        <p14:creationId xmlns:p14="http://schemas.microsoft.com/office/powerpoint/2010/main" val="9499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59E72E88-6BCA-4F5E-BBED-9ADB64B889D3}"/>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18</a:t>
            </a:fld>
            <a:endParaRPr lang="zh-CN" altLang="en-US" dirty="0"/>
          </a:p>
        </p:txBody>
      </p:sp>
      <p:sp>
        <p:nvSpPr>
          <p:cNvPr id="4" name="标题 1">
            <a:extLst>
              <a:ext uri="{FF2B5EF4-FFF2-40B4-BE49-F238E27FC236}">
                <a16:creationId xmlns:a16="http://schemas.microsoft.com/office/drawing/2014/main" id="{FEC4ABE9-8164-4EE6-B44B-27C5D081BB76}"/>
              </a:ext>
            </a:extLst>
          </p:cNvPr>
          <p:cNvSpPr txBox="1">
            <a:spLocks/>
          </p:cNvSpPr>
          <p:nvPr/>
        </p:nvSpPr>
        <p:spPr>
          <a:xfrm>
            <a:off x="199836" y="285750"/>
            <a:ext cx="11992164" cy="10580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4000" dirty="0"/>
              <a:t>Motif comparison </a:t>
            </a:r>
            <a:r>
              <a:rPr lang="en-US" altLang="zh-CN" sz="4000" dirty="0">
                <a:sym typeface="Wingdings" panose="05000000000000000000" pitchFamily="2" charset="2"/>
              </a:rPr>
              <a:t> </a:t>
            </a:r>
            <a:r>
              <a:rPr lang="en-US" altLang="zh-CN" sz="4000" dirty="0" err="1"/>
              <a:t>Tomtom</a:t>
            </a:r>
            <a:endParaRPr lang="zh-CN" altLang="en-US" sz="4000" dirty="0"/>
          </a:p>
        </p:txBody>
      </p:sp>
      <p:pic>
        <p:nvPicPr>
          <p:cNvPr id="20482" name="Picture 2" descr="figure 1">
            <a:extLst>
              <a:ext uri="{FF2B5EF4-FFF2-40B4-BE49-F238E27FC236}">
                <a16:creationId xmlns:a16="http://schemas.microsoft.com/office/drawing/2014/main" id="{BF19B6A2-004A-42E6-8AAB-A4B1CD788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42" y="814784"/>
            <a:ext cx="2636828" cy="34718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7736AD8-7890-4F3F-9805-1E34CDCDE485}"/>
              </a:ext>
            </a:extLst>
          </p:cNvPr>
          <p:cNvSpPr/>
          <p:nvPr/>
        </p:nvSpPr>
        <p:spPr>
          <a:xfrm>
            <a:off x="334167" y="6518228"/>
            <a:ext cx="10358853" cy="276999"/>
          </a:xfrm>
          <a:prstGeom prst="rect">
            <a:avLst/>
          </a:prstGeom>
        </p:spPr>
        <p:txBody>
          <a:bodyPr wrap="square">
            <a:spAutoFit/>
          </a:bodyPr>
          <a:lstStyle/>
          <a:p>
            <a:r>
              <a:rPr lang="en-US" altLang="zh-CN" sz="1200" dirty="0">
                <a:solidFill>
                  <a:srgbClr val="333333"/>
                </a:solidFill>
                <a:latin typeface="-apple-system"/>
              </a:rPr>
              <a:t>Gupta, S., </a:t>
            </a:r>
            <a:r>
              <a:rPr lang="en-US" altLang="zh-CN" sz="1200" dirty="0" err="1">
                <a:solidFill>
                  <a:srgbClr val="333333"/>
                </a:solidFill>
                <a:latin typeface="-apple-system"/>
              </a:rPr>
              <a:t>Stamatoyannopoulos</a:t>
            </a:r>
            <a:r>
              <a:rPr lang="en-US" altLang="zh-CN" sz="1200" dirty="0">
                <a:solidFill>
                  <a:srgbClr val="333333"/>
                </a:solidFill>
                <a:latin typeface="-apple-system"/>
              </a:rPr>
              <a:t>, J.A., Bailey, T.L. </a:t>
            </a:r>
            <a:r>
              <a:rPr lang="en-US" altLang="zh-CN" sz="1200" i="1" dirty="0">
                <a:solidFill>
                  <a:srgbClr val="333333"/>
                </a:solidFill>
                <a:latin typeface="-apple-system"/>
              </a:rPr>
              <a:t>et al.</a:t>
            </a:r>
            <a:r>
              <a:rPr lang="en-US" altLang="zh-CN" sz="1200" dirty="0">
                <a:solidFill>
                  <a:srgbClr val="333333"/>
                </a:solidFill>
                <a:latin typeface="-apple-system"/>
              </a:rPr>
              <a:t> Quantifying similarity between motifs. </a:t>
            </a:r>
            <a:r>
              <a:rPr lang="en-US" altLang="zh-CN" sz="1200" i="1" dirty="0">
                <a:solidFill>
                  <a:srgbClr val="333333"/>
                </a:solidFill>
                <a:latin typeface="-apple-system"/>
              </a:rPr>
              <a:t>Genome Biol</a:t>
            </a:r>
            <a:r>
              <a:rPr lang="en-US" altLang="zh-CN" sz="1200" dirty="0">
                <a:solidFill>
                  <a:srgbClr val="333333"/>
                </a:solidFill>
                <a:latin typeface="-apple-system"/>
              </a:rPr>
              <a:t> </a:t>
            </a:r>
            <a:r>
              <a:rPr lang="en-US" altLang="zh-CN" sz="1200" b="1" dirty="0">
                <a:solidFill>
                  <a:srgbClr val="333333"/>
                </a:solidFill>
                <a:latin typeface="-apple-system"/>
              </a:rPr>
              <a:t>8</a:t>
            </a:r>
            <a:r>
              <a:rPr lang="en-US" altLang="zh-CN" sz="1200" dirty="0">
                <a:solidFill>
                  <a:srgbClr val="333333"/>
                </a:solidFill>
                <a:latin typeface="-apple-system"/>
              </a:rPr>
              <a:t>, R24 (2007). https://doi.org/10.1186/gb-2007-8-2-r24</a:t>
            </a:r>
            <a:endParaRPr lang="zh-CN" altLang="en-US" sz="1200" dirty="0"/>
          </a:p>
        </p:txBody>
      </p:sp>
      <p:sp>
        <p:nvSpPr>
          <p:cNvPr id="6" name="矩形 5">
            <a:extLst>
              <a:ext uri="{FF2B5EF4-FFF2-40B4-BE49-F238E27FC236}">
                <a16:creationId xmlns:a16="http://schemas.microsoft.com/office/drawing/2014/main" id="{BB1DA7E0-EA5F-4F88-851B-8751FC4FA75F}"/>
              </a:ext>
            </a:extLst>
          </p:cNvPr>
          <p:cNvSpPr/>
          <p:nvPr/>
        </p:nvSpPr>
        <p:spPr>
          <a:xfrm>
            <a:off x="5088836" y="1146710"/>
            <a:ext cx="6798364"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latin typeface="微软雅黑" panose="020B0503020204020204" pitchFamily="34" charset="-122"/>
                <a:ea typeface="微软雅黑" panose="020B0503020204020204" pitchFamily="34" charset="-122"/>
              </a:rPr>
              <a:t>输入：两个</a:t>
            </a:r>
            <a:r>
              <a:rPr lang="en-US" altLang="zh-CN" dirty="0">
                <a:latin typeface="微软雅黑" panose="020B0503020204020204" pitchFamily="34" charset="-122"/>
                <a:ea typeface="微软雅黑" panose="020B0503020204020204" pitchFamily="34" charset="-122"/>
              </a:rPr>
              <a:t>motif </a:t>
            </a:r>
            <a:r>
              <a:rPr lang="en-US" altLang="zh-CN" i="1" dirty="0">
                <a:latin typeface="微软雅黑" panose="020B0503020204020204" pitchFamily="34" charset="-122"/>
                <a:ea typeface="微软雅黑" panose="020B0503020204020204" pitchFamily="34" charset="-122"/>
              </a:rPr>
              <a:t>Q</a:t>
            </a:r>
            <a:r>
              <a:rPr lang="en-US" altLang="zh-CN" dirty="0">
                <a:latin typeface="微软雅黑" panose="020B0503020204020204" pitchFamily="34" charset="-122"/>
                <a:ea typeface="微软雅黑" panose="020B0503020204020204" pitchFamily="34" charset="-122"/>
              </a:rPr>
              <a:t> and </a:t>
            </a:r>
            <a:r>
              <a:rPr lang="en-US" altLang="zh-CN" i="1" dirty="0">
                <a:latin typeface="微软雅黑" panose="020B0503020204020204" pitchFamily="34" charset="-122"/>
                <a:ea typeface="微软雅黑" panose="020B0503020204020204" pitchFamily="34" charset="-122"/>
              </a:rPr>
              <a:t>T</a:t>
            </a:r>
          </a:p>
          <a:p>
            <a:r>
              <a:rPr lang="zh-CN" altLang="en-US" dirty="0">
                <a:latin typeface="微软雅黑" panose="020B0503020204020204" pitchFamily="34" charset="-122"/>
                <a:ea typeface="微软雅黑" panose="020B0503020204020204" pitchFamily="34" charset="-122"/>
              </a:rPr>
              <a:t>定义：</a:t>
            </a:r>
            <a:r>
              <a:rPr lang="en-US" altLang="zh-CN" dirty="0">
                <a:latin typeface="微软雅黑" panose="020B0503020204020204" pitchFamily="34" charset="-122"/>
                <a:ea typeface="微软雅黑" panose="020B0503020204020204" pitchFamily="34" charset="-122"/>
              </a:rPr>
              <a:t>motif comparison function </a:t>
            </a:r>
            <a:r>
              <a:rPr lang="en-US" altLang="zh-CN" i="1" dirty="0">
                <a:latin typeface="微软雅黑" panose="020B0503020204020204" pitchFamily="34" charset="-122"/>
                <a:ea typeface="微软雅黑" panose="020B0503020204020204" pitchFamily="34" charset="-122"/>
              </a:rPr>
              <a:t>S</a:t>
            </a:r>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i="1" dirty="0">
                <a:latin typeface="微软雅黑" panose="020B0503020204020204" pitchFamily="34" charset="-122"/>
                <a:ea typeface="微软雅黑" panose="020B0503020204020204" pitchFamily="34" charset="-122"/>
                <a:sym typeface="Wingdings" panose="05000000000000000000" pitchFamily="2" charset="2"/>
              </a:rPr>
              <a:t>S(Q,T)</a:t>
            </a:r>
            <a:r>
              <a:rPr lang="en-US" altLang="zh-CN" dirty="0">
                <a:latin typeface="微软雅黑" panose="020B0503020204020204" pitchFamily="34" charset="-122"/>
                <a:ea typeface="微软雅黑" panose="020B0503020204020204" pitchFamily="34" charset="-122"/>
                <a:sym typeface="Wingdings" panose="05000000000000000000" pitchFamily="2" charset="2"/>
              </a:rPr>
              <a:t> is small if Q and T resemble</a:t>
            </a:r>
          </a:p>
          <a:p>
            <a:r>
              <a:rPr lang="zh-CN" altLang="en-US" dirty="0">
                <a:latin typeface="微软雅黑" panose="020B0503020204020204" pitchFamily="34" charset="-122"/>
                <a:ea typeface="微软雅黑" panose="020B0503020204020204" pitchFamily="34" charset="-122"/>
                <a:sym typeface="Wingdings" panose="05000000000000000000" pitchFamily="2" charset="2"/>
              </a:rPr>
              <a:t>难点：</a:t>
            </a:r>
            <a:r>
              <a:rPr lang="en-US" altLang="zh-CN" dirty="0">
                <a:latin typeface="微软雅黑" panose="020B0503020204020204" pitchFamily="34" charset="-122"/>
                <a:ea typeface="微软雅黑" panose="020B0503020204020204" pitchFamily="34" charset="-122"/>
                <a:sym typeface="Wingdings" panose="05000000000000000000" pitchFamily="2" charset="2"/>
              </a:rPr>
              <a:t>offset + orientation + how to combine column comparison </a:t>
            </a:r>
            <a:r>
              <a:rPr lang="pl-PL" altLang="zh-CN" dirty="0">
                <a:latin typeface="微软雅黑" panose="020B0503020204020204" pitchFamily="34" charset="-122"/>
                <a:ea typeface="微软雅黑" panose="020B0503020204020204" pitchFamily="34" charset="-122"/>
              </a:rPr>
              <a:t>s(Q</a:t>
            </a:r>
            <a:r>
              <a:rPr lang="pl-PL" altLang="zh-CN" sz="1200" dirty="0">
                <a:latin typeface="微软雅黑" panose="020B0503020204020204" pitchFamily="34" charset="-122"/>
                <a:ea typeface="微软雅黑" panose="020B0503020204020204" pitchFamily="34" charset="-122"/>
              </a:rPr>
              <a:t>i</a:t>
            </a:r>
            <a:r>
              <a:rPr lang="pl-PL" altLang="zh-CN" dirty="0">
                <a:latin typeface="微软雅黑" panose="020B0503020204020204" pitchFamily="34" charset="-122"/>
                <a:ea typeface="微软雅黑" panose="020B0503020204020204" pitchFamily="34" charset="-122"/>
              </a:rPr>
              <a:t> ,T</a:t>
            </a:r>
            <a:r>
              <a:rPr lang="pl-PL" altLang="zh-CN" sz="1200" dirty="0">
                <a:latin typeface="微软雅黑" panose="020B0503020204020204" pitchFamily="34" charset="-122"/>
                <a:ea typeface="微软雅黑" panose="020B0503020204020204" pitchFamily="34" charset="-122"/>
              </a:rPr>
              <a:t>j</a:t>
            </a:r>
            <a:r>
              <a:rPr lang="pl-PL"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into a single score + get P-value</a:t>
            </a:r>
          </a:p>
        </p:txBody>
      </p:sp>
      <p:pic>
        <p:nvPicPr>
          <p:cNvPr id="7" name="图片 6">
            <a:extLst>
              <a:ext uri="{FF2B5EF4-FFF2-40B4-BE49-F238E27FC236}">
                <a16:creationId xmlns:a16="http://schemas.microsoft.com/office/drawing/2014/main" id="{F9E6F1A9-E68C-4FB9-B259-42A2712627D3}"/>
              </a:ext>
            </a:extLst>
          </p:cNvPr>
          <p:cNvPicPr>
            <a:picLocks noChangeAspect="1"/>
          </p:cNvPicPr>
          <p:nvPr/>
        </p:nvPicPr>
        <p:blipFill rotWithShape="1">
          <a:blip r:embed="rId4">
            <a:extLst>
              <a:ext uri="{28A0092B-C50C-407E-A947-70E740481C1C}">
                <a14:useLocalDpi xmlns:a14="http://schemas.microsoft.com/office/drawing/2010/main" val="0"/>
              </a:ext>
            </a:extLst>
          </a:blip>
          <a:srcRect l="52450" r="27658"/>
          <a:stretch/>
        </p:blipFill>
        <p:spPr>
          <a:xfrm>
            <a:off x="3503276" y="947896"/>
            <a:ext cx="1311966" cy="1874957"/>
          </a:xfrm>
          <a:prstGeom prst="rect">
            <a:avLst/>
          </a:prstGeom>
        </p:spPr>
      </p:pic>
      <p:sp>
        <p:nvSpPr>
          <p:cNvPr id="8" name="矩形 7">
            <a:extLst>
              <a:ext uri="{FF2B5EF4-FFF2-40B4-BE49-F238E27FC236}">
                <a16:creationId xmlns:a16="http://schemas.microsoft.com/office/drawing/2014/main" id="{60B34414-EDFC-4447-BBBE-79B97072E2D3}"/>
              </a:ext>
            </a:extLst>
          </p:cNvPr>
          <p:cNvSpPr/>
          <p:nvPr/>
        </p:nvSpPr>
        <p:spPr>
          <a:xfrm>
            <a:off x="3989382" y="2818520"/>
            <a:ext cx="7897818"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AutoNum type="arabicPeriod"/>
            </a:pPr>
            <a:r>
              <a:rPr lang="en-US" altLang="zh-CN" dirty="0">
                <a:latin typeface="微软雅黑" panose="020B0503020204020204" pitchFamily="34" charset="-122"/>
                <a:ea typeface="微软雅黑" panose="020B0503020204020204" pitchFamily="34" charset="-122"/>
              </a:rPr>
              <a:t>Motif Q: width </a:t>
            </a:r>
            <a:r>
              <a:rPr lang="en-US" altLang="zh-CN" i="1" dirty="0" err="1">
                <a:latin typeface="微软雅黑" panose="020B0503020204020204" pitchFamily="34" charset="-122"/>
                <a:ea typeface="微软雅黑" panose="020B0503020204020204" pitchFamily="34" charset="-122"/>
              </a:rPr>
              <a:t>w</a:t>
            </a:r>
            <a:r>
              <a:rPr lang="en-US" altLang="zh-CN" sz="1200" i="1" dirty="0" err="1">
                <a:latin typeface="微软雅黑" panose="020B0503020204020204" pitchFamily="34" charset="-122"/>
                <a:ea typeface="微软雅黑" panose="020B0503020204020204" pitchFamily="34" charset="-122"/>
              </a:rPr>
              <a:t>q</a:t>
            </a:r>
            <a:r>
              <a:rPr lang="en-US" altLang="zh-CN" dirty="0">
                <a:latin typeface="微软雅黑" panose="020B0503020204020204" pitchFamily="34" charset="-122"/>
                <a:ea typeface="微软雅黑" panose="020B0503020204020204" pitchFamily="34" charset="-122"/>
              </a:rPr>
              <a:t>, target motifs, </a:t>
            </a:r>
            <a:r>
              <a:rPr lang="en-US" altLang="zh-CN" i="1" dirty="0">
                <a:latin typeface="微软雅黑" panose="020B0503020204020204" pitchFamily="34" charset="-122"/>
                <a:ea typeface="微软雅黑" panose="020B0503020204020204" pitchFamily="34" charset="-122"/>
              </a:rPr>
              <a:t>T</a:t>
            </a:r>
            <a:r>
              <a:rPr lang="en-US" altLang="zh-CN" sz="1200" i="1" dirty="0">
                <a:latin typeface="微软雅黑" panose="020B0503020204020204" pitchFamily="34" charset="-122"/>
                <a:ea typeface="微软雅黑" panose="020B0503020204020204" pitchFamily="34" charset="-122"/>
              </a:rPr>
              <a:t>1</a:t>
            </a:r>
            <a:r>
              <a:rPr lang="en-US" altLang="zh-CN" i="1" dirty="0">
                <a:latin typeface="微软雅黑" panose="020B0503020204020204" pitchFamily="34" charset="-122"/>
                <a:ea typeface="微软雅黑" panose="020B0503020204020204" pitchFamily="34" charset="-122"/>
              </a:rPr>
              <a:t>, … T</a:t>
            </a:r>
            <a:r>
              <a:rPr lang="en-US" altLang="zh-CN" sz="1200" i="1" dirty="0">
                <a:latin typeface="微软雅黑" panose="020B0503020204020204" pitchFamily="34" charset="-122"/>
                <a:ea typeface="微软雅黑" panose="020B0503020204020204" pitchFamily="34" charset="-122"/>
              </a:rPr>
              <a:t>n</a:t>
            </a:r>
            <a:r>
              <a:rPr lang="en-US" altLang="zh-CN" sz="1200"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sz="1200" i="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width </a:t>
            </a:r>
            <a:r>
              <a:rPr lang="en-US" altLang="zh-CN" i="1" dirty="0" err="1">
                <a:latin typeface="微软雅黑" panose="020B0503020204020204" pitchFamily="34" charset="-122"/>
                <a:ea typeface="微软雅黑" panose="020B0503020204020204" pitchFamily="34" charset="-122"/>
              </a:rPr>
              <a:t>w</a:t>
            </a:r>
            <a:r>
              <a:rPr lang="en-US" altLang="zh-CN" sz="1200" i="1" dirty="0" err="1">
                <a:latin typeface="微软雅黑" panose="020B0503020204020204" pitchFamily="34" charset="-122"/>
                <a:ea typeface="微软雅黑" panose="020B0503020204020204" pitchFamily="34" charset="-122"/>
              </a:rPr>
              <a:t>t</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w</a:t>
            </a:r>
            <a:r>
              <a:rPr lang="en-US" altLang="zh-CN" sz="1200" dirty="0" err="1">
                <a:latin typeface="微软雅黑" panose="020B0503020204020204" pitchFamily="34" charset="-122"/>
                <a:ea typeface="微软雅黑" panose="020B0503020204020204" pitchFamily="34" charset="-122"/>
              </a:rPr>
              <a:t>Q</a:t>
            </a:r>
            <a:r>
              <a:rPr lang="en-US" altLang="zh-CN" dirty="0">
                <a:latin typeface="微软雅黑" panose="020B0503020204020204" pitchFamily="34" charset="-122"/>
                <a:ea typeface="微软雅黑" panose="020B0503020204020204" pitchFamily="34" charset="-122"/>
              </a:rPr>
              <a:t>-by-</a:t>
            </a:r>
            <a:r>
              <a:rPr lang="en-US" altLang="zh-CN" dirty="0" err="1">
                <a:latin typeface="微软雅黑" panose="020B0503020204020204" pitchFamily="34" charset="-122"/>
                <a:ea typeface="微软雅黑" panose="020B0503020204020204" pitchFamily="34" charset="-122"/>
              </a:rPr>
              <a:t>w</a:t>
            </a:r>
            <a:r>
              <a:rPr lang="en-US" altLang="zh-CN" sz="1200" dirty="0" err="1">
                <a:latin typeface="微软雅黑" panose="020B0503020204020204" pitchFamily="34" charset="-122"/>
                <a:ea typeface="微软雅黑" panose="020B0503020204020204" pitchFamily="34" charset="-122"/>
              </a:rPr>
              <a:t>T</a:t>
            </a:r>
            <a:r>
              <a:rPr lang="en-US" altLang="zh-CN" dirty="0">
                <a:latin typeface="微软雅黑" panose="020B0503020204020204" pitchFamily="34" charset="-122"/>
                <a:ea typeface="微软雅黑" panose="020B0503020204020204" pitchFamily="34" charset="-122"/>
              </a:rPr>
              <a:t> matrix </a:t>
            </a:r>
            <a:r>
              <a:rPr lang="el-GR" altLang="zh-CN" dirty="0">
                <a:latin typeface="微软雅黑" panose="020B0503020204020204" pitchFamily="34" charset="-122"/>
                <a:ea typeface="微软雅黑" panose="020B0503020204020204" pitchFamily="34" charset="-122"/>
              </a:rPr>
              <a:t>Γ</a:t>
            </a:r>
            <a:r>
              <a:rPr lang="en-US" altLang="zh-CN" dirty="0">
                <a:latin typeface="微软雅黑" panose="020B0503020204020204" pitchFamily="34" charset="-122"/>
                <a:ea typeface="微软雅黑" panose="020B0503020204020204" pitchFamily="34" charset="-122"/>
              </a:rPr>
              <a:t>, </a:t>
            </a:r>
            <a:r>
              <a:rPr lang="pl-PL" altLang="zh-CN" dirty="0">
                <a:latin typeface="微软雅黑" panose="020B0503020204020204" pitchFamily="34" charset="-122"/>
                <a:ea typeface="微软雅黑" panose="020B0503020204020204" pitchFamily="34" charset="-122"/>
              </a:rPr>
              <a:t>Γ</a:t>
            </a:r>
            <a:r>
              <a:rPr lang="pl-PL" altLang="zh-CN" baseline="-25000" dirty="0">
                <a:latin typeface="微软雅黑" panose="020B0503020204020204" pitchFamily="34" charset="-122"/>
                <a:ea typeface="微软雅黑" panose="020B0503020204020204" pitchFamily="34" charset="-122"/>
              </a:rPr>
              <a:t> </a:t>
            </a:r>
            <a:r>
              <a:rPr lang="pl-PL" altLang="zh-CN" i="1" baseline="-25000" dirty="0">
                <a:latin typeface="微软雅黑" panose="020B0503020204020204" pitchFamily="34" charset="-122"/>
                <a:ea typeface="微软雅黑" panose="020B0503020204020204" pitchFamily="34" charset="-122"/>
              </a:rPr>
              <a:t>i</a:t>
            </a:r>
            <a:r>
              <a:rPr lang="pl-PL" altLang="zh-CN" baseline="-25000" dirty="0">
                <a:latin typeface="微软雅黑" panose="020B0503020204020204" pitchFamily="34" charset="-122"/>
                <a:ea typeface="微软雅黑" panose="020B0503020204020204" pitchFamily="34" charset="-122"/>
              </a:rPr>
              <a:t>,</a:t>
            </a:r>
            <a:r>
              <a:rPr lang="pl-PL" altLang="zh-CN" i="1" baseline="-25000" dirty="0">
                <a:latin typeface="微软雅黑" panose="020B0503020204020204" pitchFamily="34" charset="-122"/>
                <a:ea typeface="微软雅黑" panose="020B0503020204020204" pitchFamily="34" charset="-122"/>
              </a:rPr>
              <a:t>j</a:t>
            </a:r>
            <a:r>
              <a:rPr lang="pl-PL" altLang="zh-CN" baseline="-25000" dirty="0">
                <a:latin typeface="微软雅黑" panose="020B0503020204020204" pitchFamily="34" charset="-122"/>
                <a:ea typeface="微软雅黑" panose="020B0503020204020204" pitchFamily="34" charset="-122"/>
              </a:rPr>
              <a:t> </a:t>
            </a:r>
            <a:r>
              <a:rPr lang="pl-PL" altLang="zh-CN" dirty="0">
                <a:latin typeface="微软雅黑" panose="020B0503020204020204" pitchFamily="34" charset="-122"/>
                <a:ea typeface="微软雅黑" panose="020B0503020204020204" pitchFamily="34" charset="-122"/>
              </a:rPr>
              <a:t>= </a:t>
            </a:r>
            <a:r>
              <a:rPr lang="pl-PL" altLang="zh-CN" i="1" dirty="0">
                <a:latin typeface="微软雅黑" panose="020B0503020204020204" pitchFamily="34" charset="-122"/>
                <a:ea typeface="微软雅黑" panose="020B0503020204020204" pitchFamily="34" charset="-122"/>
              </a:rPr>
              <a:t>s</a:t>
            </a:r>
            <a:r>
              <a:rPr lang="pl-PL" altLang="zh-CN" dirty="0">
                <a:latin typeface="微软雅黑" panose="020B0503020204020204" pitchFamily="34" charset="-122"/>
                <a:ea typeface="微软雅黑" panose="020B0503020204020204" pitchFamily="34" charset="-122"/>
              </a:rPr>
              <a:t>(</a:t>
            </a:r>
            <a:r>
              <a:rPr lang="pl-PL" altLang="zh-CN" i="1" dirty="0">
                <a:latin typeface="微软雅黑" panose="020B0503020204020204" pitchFamily="34" charset="-122"/>
                <a:ea typeface="微软雅黑" panose="020B0503020204020204" pitchFamily="34" charset="-122"/>
              </a:rPr>
              <a:t>Q</a:t>
            </a:r>
            <a:r>
              <a:rPr lang="pl-PL" altLang="zh-CN" dirty="0">
                <a:latin typeface="微软雅黑" panose="020B0503020204020204" pitchFamily="34" charset="-122"/>
                <a:ea typeface="微软雅黑" panose="020B0503020204020204" pitchFamily="34" charset="-122"/>
              </a:rPr>
              <a:t> </a:t>
            </a:r>
            <a:r>
              <a:rPr lang="pl-PL" altLang="zh-CN" i="1" baseline="-25000" dirty="0">
                <a:latin typeface="微软雅黑" panose="020B0503020204020204" pitchFamily="34" charset="-122"/>
                <a:ea typeface="微软雅黑" panose="020B0503020204020204" pitchFamily="34" charset="-122"/>
              </a:rPr>
              <a:t>i</a:t>
            </a:r>
            <a:r>
              <a:rPr lang="pl-PL" altLang="zh-CN" baseline="-25000" dirty="0">
                <a:latin typeface="微软雅黑" panose="020B0503020204020204" pitchFamily="34" charset="-122"/>
                <a:ea typeface="微软雅黑" panose="020B0503020204020204" pitchFamily="34" charset="-122"/>
              </a:rPr>
              <a:t> </a:t>
            </a:r>
            <a:r>
              <a:rPr lang="pl-PL" altLang="zh-CN" dirty="0">
                <a:latin typeface="微软雅黑" panose="020B0503020204020204" pitchFamily="34" charset="-122"/>
                <a:ea typeface="微软雅黑" panose="020B0503020204020204" pitchFamily="34" charset="-122"/>
              </a:rPr>
              <a:t>,</a:t>
            </a:r>
            <a:r>
              <a:rPr lang="pl-PL" altLang="zh-CN" i="1" dirty="0">
                <a:latin typeface="微软雅黑" panose="020B0503020204020204" pitchFamily="34" charset="-122"/>
                <a:ea typeface="微软雅黑" panose="020B0503020204020204" pitchFamily="34" charset="-122"/>
              </a:rPr>
              <a:t>T</a:t>
            </a:r>
            <a:r>
              <a:rPr lang="pl-PL" altLang="zh-CN" dirty="0">
                <a:latin typeface="微软雅黑" panose="020B0503020204020204" pitchFamily="34" charset="-122"/>
                <a:ea typeface="微软雅黑" panose="020B0503020204020204" pitchFamily="34" charset="-122"/>
              </a:rPr>
              <a:t> </a:t>
            </a:r>
            <a:r>
              <a:rPr lang="pl-PL" altLang="zh-CN" i="1" baseline="-25000" dirty="0">
                <a:latin typeface="微软雅黑" panose="020B0503020204020204" pitchFamily="34" charset="-122"/>
                <a:ea typeface="微软雅黑" panose="020B0503020204020204" pitchFamily="34" charset="-122"/>
              </a:rPr>
              <a:t>j</a:t>
            </a:r>
            <a:r>
              <a:rPr lang="pl-PL" altLang="zh-CN" baseline="-25000" dirty="0">
                <a:latin typeface="微软雅黑" panose="020B0503020204020204" pitchFamily="34" charset="-122"/>
                <a:ea typeface="微软雅黑" panose="020B0503020204020204" pitchFamily="34" charset="-122"/>
              </a:rPr>
              <a:t> </a:t>
            </a:r>
            <a:r>
              <a:rPr lang="pl-PL" altLang="zh-CN"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marL="342900" indent="-342900">
              <a:buAutoNum type="arabicPeriod"/>
            </a:pPr>
            <a:r>
              <a:rPr lang="en-US" altLang="zh-CN" dirty="0">
                <a:latin typeface="微软雅黑" panose="020B0503020204020204" pitchFamily="34" charset="-122"/>
                <a:ea typeface="微软雅黑" panose="020B0503020204020204" pitchFamily="34" charset="-122"/>
              </a:rPr>
              <a:t>Rescale the values in </a:t>
            </a:r>
            <a:r>
              <a:rPr lang="el-GR" altLang="zh-CN" dirty="0">
                <a:latin typeface="微软雅黑" panose="020B0503020204020204" pitchFamily="34" charset="-122"/>
                <a:ea typeface="微软雅黑" panose="020B0503020204020204" pitchFamily="34" charset="-122"/>
              </a:rPr>
              <a:t>Γ</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e.g</a:t>
            </a:r>
            <a:r>
              <a:rPr lang="en-US" altLang="zh-CN" dirty="0">
                <a:latin typeface="微软雅黑" panose="020B0503020204020204" pitchFamily="34" charset="-122"/>
                <a:ea typeface="微软雅黑" panose="020B0503020204020204" pitchFamily="34" charset="-122"/>
              </a:rPr>
              <a:t> 1~t=100), round into integers</a:t>
            </a:r>
          </a:p>
          <a:p>
            <a:pPr marL="342900" indent="-342900">
              <a:buAutoNum type="arabicPeriod"/>
            </a:pPr>
            <a:r>
              <a:rPr lang="en-US" altLang="zh-CN" dirty="0">
                <a:latin typeface="微软雅黑" panose="020B0503020204020204" pitchFamily="34" charset="-122"/>
                <a:ea typeface="微软雅黑" panose="020B0503020204020204" pitchFamily="34" charset="-122"/>
              </a:rPr>
              <a:t>Compute the frequency of </a:t>
            </a:r>
            <a:r>
              <a:rPr lang="en-US" altLang="zh-CN" i="1" dirty="0">
                <a:latin typeface="微软雅黑" panose="020B0503020204020204" pitchFamily="34" charset="-122"/>
                <a:ea typeface="微软雅黑" panose="020B0503020204020204" pitchFamily="34" charset="-122"/>
              </a:rPr>
              <a:t>x</a:t>
            </a:r>
            <a:r>
              <a:rPr lang="en-US" altLang="zh-CN" dirty="0">
                <a:latin typeface="微软雅黑" panose="020B0503020204020204" pitchFamily="34" charset="-122"/>
                <a:ea typeface="微软雅黑" panose="020B0503020204020204" pitchFamily="34" charset="-122"/>
              </a:rPr>
              <a:t> in the null distribution of the</a:t>
            </a:r>
            <a:r>
              <a:rPr lang="en-US" altLang="zh-CN" i="1" dirty="0">
                <a:latin typeface="微软雅黑" panose="020B0503020204020204" pitchFamily="34" charset="-122"/>
                <a:ea typeface="微软雅黑" panose="020B0503020204020204" pitchFamily="34" charset="-122"/>
              </a:rPr>
              <a:t> </a:t>
            </a:r>
            <a:r>
              <a:rPr lang="en-US" altLang="zh-CN" i="1" dirty="0" err="1">
                <a:latin typeface="微软雅黑" panose="020B0503020204020204" pitchFamily="34" charset="-122"/>
                <a:ea typeface="微软雅黑" panose="020B0503020204020204" pitchFamily="34" charset="-122"/>
              </a:rPr>
              <a:t>ith</a:t>
            </a:r>
            <a:r>
              <a:rPr lang="en-US" altLang="zh-CN" i="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column</a:t>
            </a:r>
          </a:p>
          <a:p>
            <a:pPr marL="342900" indent="-342900">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r>
              <a:rPr lang="en-US" altLang="zh-CN" dirty="0">
                <a:latin typeface="微软雅黑" panose="020B0503020204020204" pitchFamily="34" charset="-122"/>
                <a:ea typeface="微软雅黑" panose="020B0503020204020204" pitchFamily="34" charset="-122"/>
              </a:rPr>
              <a:t>Initialize a PDF (probability density function) A, perform recursion to calculate the null distribution of summed similarity scores</a:t>
            </a:r>
          </a:p>
          <a:p>
            <a:pPr marL="342900" indent="-342900">
              <a:buAutoNum type="arabicPeriod"/>
            </a:pPr>
            <a:r>
              <a:rPr lang="en-US" altLang="zh-CN" dirty="0">
                <a:latin typeface="微软雅黑" panose="020B0503020204020204" pitchFamily="34" charset="-122"/>
                <a:ea typeface="微软雅黑" panose="020B0503020204020204" pitchFamily="34" charset="-122"/>
              </a:rPr>
              <a:t>PDF is converted to a cumulative density function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compute offset P-values</a:t>
            </a:r>
            <a:endParaRPr lang="en-US" altLang="zh-CN"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B882DA9-1320-469C-B942-A51F67C185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5610" y="4232098"/>
            <a:ext cx="3048425" cy="876422"/>
          </a:xfrm>
          <a:prstGeom prst="rect">
            <a:avLst/>
          </a:prstGeom>
        </p:spPr>
      </p:pic>
      <p:pic>
        <p:nvPicPr>
          <p:cNvPr id="11" name="图片 10">
            <a:extLst>
              <a:ext uri="{FF2B5EF4-FFF2-40B4-BE49-F238E27FC236}">
                <a16:creationId xmlns:a16="http://schemas.microsoft.com/office/drawing/2014/main" id="{CF66C9E5-B835-42FD-9C95-24D635FE6E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4019" y="4455473"/>
            <a:ext cx="3578087" cy="852349"/>
          </a:xfrm>
          <a:prstGeom prst="rect">
            <a:avLst/>
          </a:prstGeom>
        </p:spPr>
      </p:pic>
      <p:sp>
        <p:nvSpPr>
          <p:cNvPr id="12" name="矩形 11">
            <a:extLst>
              <a:ext uri="{FF2B5EF4-FFF2-40B4-BE49-F238E27FC236}">
                <a16:creationId xmlns:a16="http://schemas.microsoft.com/office/drawing/2014/main" id="{F40409A1-6FB1-48E4-A43F-96BD7A15439B}"/>
              </a:ext>
            </a:extLst>
          </p:cNvPr>
          <p:cNvSpPr/>
          <p:nvPr/>
        </p:nvSpPr>
        <p:spPr>
          <a:xfrm>
            <a:off x="7934019" y="480114"/>
            <a:ext cx="4032505" cy="584775"/>
          </a:xfrm>
          <a:prstGeom prst="rect">
            <a:avLst/>
          </a:prstGeom>
        </p:spPr>
        <p:txBody>
          <a:bodyPr wrap="square">
            <a:spAutoFit/>
          </a:bodyPr>
          <a:lstStyle/>
          <a:p>
            <a:r>
              <a:rPr lang="en-US" altLang="zh-CN" sz="1600" dirty="0">
                <a:solidFill>
                  <a:srgbClr val="333333"/>
                </a:solidFill>
                <a:latin typeface="Georgia" panose="02040502050405020303" pitchFamily="18" charset="0"/>
              </a:rPr>
              <a:t>Comparison algorithm: </a:t>
            </a:r>
          </a:p>
          <a:p>
            <a:r>
              <a:rPr lang="en-US" altLang="zh-CN" sz="1600" dirty="0">
                <a:solidFill>
                  <a:srgbClr val="333333"/>
                </a:solidFill>
                <a:latin typeface="Georgia" panose="02040502050405020303" pitchFamily="18" charset="0"/>
              </a:rPr>
              <a:t>PCC, ALLR, PCS, FIET, KLD, ED, or SW</a:t>
            </a:r>
            <a:endParaRPr lang="zh-CN" altLang="en-US" sz="1600" dirty="0"/>
          </a:p>
        </p:txBody>
      </p:sp>
      <p:pic>
        <p:nvPicPr>
          <p:cNvPr id="14" name="图片 13">
            <a:extLst>
              <a:ext uri="{FF2B5EF4-FFF2-40B4-BE49-F238E27FC236}">
                <a16:creationId xmlns:a16="http://schemas.microsoft.com/office/drawing/2014/main" id="{921664FA-9D87-49D1-AEFD-51CA253978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174" y="4196889"/>
            <a:ext cx="3227322" cy="2321339"/>
          </a:xfrm>
          <a:prstGeom prst="rect">
            <a:avLst/>
          </a:prstGeom>
        </p:spPr>
      </p:pic>
      <p:sp>
        <p:nvSpPr>
          <p:cNvPr id="15" name="矩形 14">
            <a:extLst>
              <a:ext uri="{FF2B5EF4-FFF2-40B4-BE49-F238E27FC236}">
                <a16:creationId xmlns:a16="http://schemas.microsoft.com/office/drawing/2014/main" id="{144A7DEE-2E1E-4924-BC13-9DF8822D9B3D}"/>
              </a:ext>
            </a:extLst>
          </p:cNvPr>
          <p:cNvSpPr/>
          <p:nvPr/>
        </p:nvSpPr>
        <p:spPr>
          <a:xfrm>
            <a:off x="2007835" y="4803561"/>
            <a:ext cx="744114" cy="369332"/>
          </a:xfrm>
          <a:prstGeom prst="rect">
            <a:avLst/>
          </a:prstGeom>
        </p:spPr>
        <p:txBody>
          <a:bodyPr wrap="none">
            <a:spAutoFit/>
          </a:bodyPr>
          <a:lstStyle/>
          <a:p>
            <a:r>
              <a:rPr lang="en-US" altLang="zh-CN" dirty="0"/>
              <a:t>w=12</a:t>
            </a:r>
            <a:endParaRPr lang="zh-CN" altLang="en-US" dirty="0"/>
          </a:p>
        </p:txBody>
      </p:sp>
    </p:spTree>
    <p:extLst>
      <p:ext uri="{BB962C8B-B14F-4D97-AF65-F5344CB8AC3E}">
        <p14:creationId xmlns:p14="http://schemas.microsoft.com/office/powerpoint/2010/main" val="292037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B5A2FF2-FCEB-4BBA-A272-03BB25741447}"/>
              </a:ext>
            </a:extLst>
          </p:cNvPr>
          <p:cNvSpPr txBox="1">
            <a:spLocks/>
          </p:cNvSpPr>
          <p:nvPr/>
        </p:nvSpPr>
        <p:spPr>
          <a:xfrm>
            <a:off x="199836" y="285750"/>
            <a:ext cx="11992164" cy="10580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4000" dirty="0"/>
              <a:t>BETA</a:t>
            </a:r>
            <a:r>
              <a:rPr lang="zh-CN" altLang="en-US" sz="4000" dirty="0"/>
              <a:t>原理简介 </a:t>
            </a:r>
            <a:r>
              <a:rPr lang="en-US" altLang="zh-CN" sz="4000" dirty="0"/>
              <a:t>– functional analysis</a:t>
            </a:r>
            <a:endParaRPr lang="zh-CN" altLang="en-US" sz="4000" dirty="0"/>
          </a:p>
        </p:txBody>
      </p:sp>
      <p:sp>
        <p:nvSpPr>
          <p:cNvPr id="4" name="灯片编号占位符 3">
            <a:extLst>
              <a:ext uri="{FF2B5EF4-FFF2-40B4-BE49-F238E27FC236}">
                <a16:creationId xmlns:a16="http://schemas.microsoft.com/office/drawing/2014/main" id="{85220FD5-6882-4B42-B386-6023C24F3C19}"/>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19</a:t>
            </a:fld>
            <a:endParaRPr lang="zh-CN" altLang="en-US" dirty="0"/>
          </a:p>
        </p:txBody>
      </p:sp>
      <p:sp>
        <p:nvSpPr>
          <p:cNvPr id="5" name="矩形 4">
            <a:extLst>
              <a:ext uri="{FF2B5EF4-FFF2-40B4-BE49-F238E27FC236}">
                <a16:creationId xmlns:a16="http://schemas.microsoft.com/office/drawing/2014/main" id="{5DF82F53-DF8E-4E4E-9B74-4B75803F63E9}"/>
              </a:ext>
            </a:extLst>
          </p:cNvPr>
          <p:cNvSpPr/>
          <p:nvPr/>
        </p:nvSpPr>
        <p:spPr>
          <a:xfrm>
            <a:off x="431077" y="1224905"/>
            <a:ext cx="11529681" cy="400110"/>
          </a:xfrm>
          <a:prstGeom prst="rect">
            <a:avLst/>
          </a:prstGeom>
        </p:spPr>
        <p:txBody>
          <a:bodyPr wrap="square">
            <a:spAutoFit/>
          </a:bodyPr>
          <a:lstStyle/>
          <a:p>
            <a:r>
              <a:rPr kumimoji="1" lang="zh-CN" altLang="en-US" sz="2000" dirty="0">
                <a:latin typeface="微软雅黑"/>
                <a:ea typeface="微软雅黑"/>
                <a:cs typeface="微软雅黑"/>
              </a:rPr>
              <a:t>通过</a:t>
            </a:r>
            <a:r>
              <a:rPr kumimoji="1" lang="en-US" altLang="zh-CN" sz="2000" dirty="0" err="1">
                <a:latin typeface="微软雅黑"/>
                <a:ea typeface="微软雅黑"/>
                <a:cs typeface="微软雅黑"/>
              </a:rPr>
              <a:t>ChIP</a:t>
            </a:r>
            <a:r>
              <a:rPr kumimoji="1" lang="en-US" altLang="zh-CN" sz="2000" dirty="0">
                <a:latin typeface="微软雅黑"/>
                <a:ea typeface="微软雅黑"/>
                <a:cs typeface="微软雅黑"/>
              </a:rPr>
              <a:t>-Seq</a:t>
            </a:r>
            <a:r>
              <a:rPr kumimoji="1" lang="zh-CN" altLang="en-US" sz="2000" dirty="0">
                <a:latin typeface="微软雅黑"/>
                <a:ea typeface="微软雅黑"/>
                <a:cs typeface="微软雅黑"/>
              </a:rPr>
              <a:t>数据得到与某个蛋白质结合的所有</a:t>
            </a:r>
            <a:r>
              <a:rPr kumimoji="1" lang="en-US" altLang="zh-CN" sz="2000" dirty="0">
                <a:latin typeface="微软雅黑"/>
                <a:ea typeface="微软雅黑"/>
                <a:cs typeface="微软雅黑"/>
              </a:rPr>
              <a:t>DNA</a:t>
            </a:r>
            <a:r>
              <a:rPr kumimoji="1" lang="zh-CN" altLang="en-US" sz="2000" dirty="0">
                <a:latin typeface="微软雅黑"/>
                <a:ea typeface="微软雅黑"/>
                <a:cs typeface="微软雅黑"/>
              </a:rPr>
              <a:t>区段</a:t>
            </a:r>
            <a:r>
              <a:rPr kumimoji="1" lang="zh-CN" altLang="zh-CN" sz="2000" dirty="0">
                <a:latin typeface="微软雅黑"/>
                <a:ea typeface="微软雅黑"/>
                <a:cs typeface="微软雅黑"/>
              </a:rPr>
              <a:t>(</a:t>
            </a:r>
            <a:r>
              <a:rPr kumimoji="1" lang="en-US" altLang="zh-CN" sz="2000" dirty="0">
                <a:latin typeface="微软雅黑"/>
                <a:ea typeface="微软雅黑"/>
                <a:cs typeface="微软雅黑"/>
              </a:rPr>
              <a:t>peak</a:t>
            </a:r>
            <a:r>
              <a:rPr kumimoji="1" lang="zh-CN" altLang="zh-CN" sz="2000" dirty="0">
                <a:latin typeface="微软雅黑"/>
                <a:ea typeface="微软雅黑"/>
                <a:cs typeface="微软雅黑"/>
              </a:rPr>
              <a:t>)</a:t>
            </a:r>
            <a:r>
              <a:rPr kumimoji="1" lang="zh-CN" altLang="en-US" sz="2000" dirty="0">
                <a:latin typeface="微软雅黑"/>
                <a:ea typeface="微软雅黑"/>
                <a:cs typeface="微软雅黑"/>
              </a:rPr>
              <a:t> </a:t>
            </a:r>
            <a:r>
              <a:rPr kumimoji="1" lang="en-US" altLang="zh-CN" sz="2000" dirty="0">
                <a:latin typeface="微软雅黑"/>
                <a:ea typeface="微软雅黑"/>
                <a:cs typeface="微软雅黑"/>
                <a:sym typeface="Wingdings" panose="05000000000000000000" pitchFamily="2" charset="2"/>
              </a:rPr>
              <a:t></a:t>
            </a:r>
            <a:r>
              <a:rPr kumimoji="1" lang="zh-CN" altLang="en-US" sz="2000" dirty="0">
                <a:latin typeface="微软雅黑"/>
                <a:ea typeface="微软雅黑"/>
                <a:cs typeface="微软雅黑"/>
                <a:sym typeface="Wingdings" panose="05000000000000000000" pitchFamily="2" charset="2"/>
              </a:rPr>
              <a:t> </a:t>
            </a:r>
            <a:r>
              <a:rPr kumimoji="1" lang="zh-CN" altLang="en-US" sz="2000" dirty="0">
                <a:latin typeface="微软雅黑"/>
                <a:ea typeface="微软雅黑"/>
                <a:cs typeface="微软雅黑"/>
              </a:rPr>
              <a:t>如何确定该蛋白质调控的基因 </a:t>
            </a:r>
            <a:r>
              <a:rPr kumimoji="1" lang="en-US" altLang="zh-CN" sz="2000" dirty="0">
                <a:latin typeface="微软雅黑"/>
                <a:ea typeface="微软雅黑"/>
                <a:cs typeface="微软雅黑"/>
              </a:rPr>
              <a:t>?</a:t>
            </a:r>
            <a:endParaRPr lang="zh-CN" altLang="en-US" sz="2000" dirty="0"/>
          </a:p>
        </p:txBody>
      </p:sp>
      <p:sp>
        <p:nvSpPr>
          <p:cNvPr id="6" name="矩形 5">
            <a:extLst>
              <a:ext uri="{FF2B5EF4-FFF2-40B4-BE49-F238E27FC236}">
                <a16:creationId xmlns:a16="http://schemas.microsoft.com/office/drawing/2014/main" id="{51B6BDE0-9778-4FD5-9758-927DFE8FC885}"/>
              </a:ext>
            </a:extLst>
          </p:cNvPr>
          <p:cNvSpPr/>
          <p:nvPr/>
        </p:nvSpPr>
        <p:spPr>
          <a:xfrm>
            <a:off x="647699" y="6281344"/>
            <a:ext cx="10816736" cy="276999"/>
          </a:xfrm>
          <a:prstGeom prst="rect">
            <a:avLst/>
          </a:prstGeom>
        </p:spPr>
        <p:txBody>
          <a:bodyPr wrap="square">
            <a:spAutoFit/>
          </a:bodyPr>
          <a:lstStyle/>
          <a:p>
            <a:r>
              <a:rPr lang="en-US" altLang="zh-CN" sz="1200" dirty="0">
                <a:solidFill>
                  <a:srgbClr val="212121"/>
                </a:solidFill>
                <a:latin typeface="BlinkMacSystemFont"/>
              </a:rPr>
              <a:t>Wang, </a:t>
            </a:r>
            <a:r>
              <a:rPr lang="en-US" altLang="zh-CN" sz="1200" dirty="0" err="1">
                <a:solidFill>
                  <a:srgbClr val="212121"/>
                </a:solidFill>
                <a:latin typeface="BlinkMacSystemFont"/>
              </a:rPr>
              <a:t>Su</a:t>
            </a:r>
            <a:r>
              <a:rPr lang="en-US" altLang="zh-CN" sz="1200" dirty="0">
                <a:solidFill>
                  <a:srgbClr val="212121"/>
                </a:solidFill>
                <a:latin typeface="BlinkMacSystemFont"/>
              </a:rPr>
              <a:t> et al. “Target analysis by integration of transcriptome and </a:t>
            </a:r>
            <a:r>
              <a:rPr lang="en-US" altLang="zh-CN" sz="1200" dirty="0" err="1">
                <a:solidFill>
                  <a:srgbClr val="212121"/>
                </a:solidFill>
                <a:latin typeface="BlinkMacSystemFont"/>
              </a:rPr>
              <a:t>ChIP</a:t>
            </a:r>
            <a:r>
              <a:rPr lang="en-US" altLang="zh-CN" sz="1200" dirty="0">
                <a:solidFill>
                  <a:srgbClr val="212121"/>
                </a:solidFill>
                <a:latin typeface="BlinkMacSystemFont"/>
              </a:rPr>
              <a:t>-seq data with BETA.” </a:t>
            </a:r>
            <a:r>
              <a:rPr lang="en-US" altLang="zh-CN" sz="1200" i="1" dirty="0">
                <a:solidFill>
                  <a:srgbClr val="212121"/>
                </a:solidFill>
                <a:latin typeface="BlinkMacSystemFont"/>
              </a:rPr>
              <a:t>Nature protocols</a:t>
            </a:r>
            <a:r>
              <a:rPr lang="en-US" altLang="zh-CN" sz="1200" dirty="0">
                <a:solidFill>
                  <a:srgbClr val="212121"/>
                </a:solidFill>
                <a:latin typeface="BlinkMacSystemFont"/>
              </a:rPr>
              <a:t> vol. 8,12 (2013): 2502-15. doi:10.1038/nprot.2013.150</a:t>
            </a:r>
            <a:endParaRPr lang="zh-CN" altLang="en-US" sz="1200" dirty="0"/>
          </a:p>
        </p:txBody>
      </p:sp>
      <p:pic>
        <p:nvPicPr>
          <p:cNvPr id="8" name="图片 7">
            <a:extLst>
              <a:ext uri="{FF2B5EF4-FFF2-40B4-BE49-F238E27FC236}">
                <a16:creationId xmlns:a16="http://schemas.microsoft.com/office/drawing/2014/main" id="{1EF8668E-4DF7-4A00-ADA5-1BB718152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387" y="2306323"/>
            <a:ext cx="4549442" cy="3202430"/>
          </a:xfrm>
          <a:prstGeom prst="rect">
            <a:avLst/>
          </a:prstGeom>
        </p:spPr>
      </p:pic>
      <p:grpSp>
        <p:nvGrpSpPr>
          <p:cNvPr id="2" name="组合 1">
            <a:extLst>
              <a:ext uri="{FF2B5EF4-FFF2-40B4-BE49-F238E27FC236}">
                <a16:creationId xmlns:a16="http://schemas.microsoft.com/office/drawing/2014/main" id="{B3CAC8D2-352B-4823-9BEE-8B3ECD2586E2}"/>
              </a:ext>
            </a:extLst>
          </p:cNvPr>
          <p:cNvGrpSpPr/>
          <p:nvPr/>
        </p:nvGrpSpPr>
        <p:grpSpPr>
          <a:xfrm>
            <a:off x="320226" y="2116409"/>
            <a:ext cx="3821973" cy="3416320"/>
            <a:chOff x="6737276" y="1589442"/>
            <a:chExt cx="4244456" cy="3793962"/>
          </a:xfrm>
        </p:grpSpPr>
        <p:pic>
          <p:nvPicPr>
            <p:cNvPr id="9" name="Picture 4" descr="Screen Shot 2014-07-19 at 8.33.02 PM.png">
              <a:extLst>
                <a:ext uri="{FF2B5EF4-FFF2-40B4-BE49-F238E27FC236}">
                  <a16:creationId xmlns:a16="http://schemas.microsoft.com/office/drawing/2014/main" id="{0FA40AA0-0103-4B6C-824D-FA14E41F0A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7276" y="1602323"/>
              <a:ext cx="3861584" cy="3337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5">
              <a:extLst>
                <a:ext uri="{FF2B5EF4-FFF2-40B4-BE49-F238E27FC236}">
                  <a16:creationId xmlns:a16="http://schemas.microsoft.com/office/drawing/2014/main" id="{063478A4-701A-45C7-8DC6-4AFF1FA2E4F4}"/>
                </a:ext>
              </a:extLst>
            </p:cNvPr>
            <p:cNvSpPr txBox="1">
              <a:spLocks noChangeArrowheads="1"/>
            </p:cNvSpPr>
            <p:nvPr/>
          </p:nvSpPr>
          <p:spPr bwMode="auto">
            <a:xfrm>
              <a:off x="8041351" y="1589442"/>
              <a:ext cx="161454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ＭＳ Ｐゴシック" charset="0"/>
                  <a:cs typeface="ＭＳ Ｐゴシック" charset="0"/>
                </a:defRPr>
              </a:lvl1pPr>
              <a:lvl2pPr>
                <a:defRPr sz="2400" b="1">
                  <a:solidFill>
                    <a:schemeClr val="tx1"/>
                  </a:solidFill>
                  <a:latin typeface="Times New Roman" charset="0"/>
                  <a:ea typeface="ＭＳ Ｐゴシック" charset="0"/>
                  <a:cs typeface="ＭＳ Ｐゴシック" charset="0"/>
                </a:defRPr>
              </a:lvl2pPr>
              <a:lvl3pPr>
                <a:defRPr sz="2000" b="1">
                  <a:solidFill>
                    <a:schemeClr val="tx1"/>
                  </a:solidFill>
                  <a:latin typeface="Times New Roman" charset="0"/>
                  <a:ea typeface="ＭＳ Ｐゴシック" charset="0"/>
                  <a:cs typeface="ＭＳ Ｐゴシック" charset="0"/>
                </a:defRPr>
              </a:lvl3pPr>
              <a:lvl4pPr>
                <a:defRPr b="1">
                  <a:solidFill>
                    <a:schemeClr val="tx1"/>
                  </a:solidFill>
                  <a:latin typeface="Times New Roman" charset="0"/>
                  <a:ea typeface="ＭＳ Ｐゴシック" charset="0"/>
                  <a:cs typeface="ＭＳ Ｐゴシック" charset="0"/>
                </a:defRPr>
              </a:lvl4pPr>
              <a:lvl5pPr>
                <a:defRPr b="1">
                  <a:solidFill>
                    <a:schemeClr val="tx1"/>
                  </a:solidFill>
                  <a:latin typeface="Times New Roman" charset="0"/>
                  <a:ea typeface="ＭＳ Ｐゴシック" charset="0"/>
                  <a:cs typeface="ＭＳ Ｐゴシック" charset="0"/>
                </a:defRPr>
              </a:lvl5pPr>
              <a:lvl6pPr>
                <a:defRPr b="1">
                  <a:solidFill>
                    <a:schemeClr val="tx1"/>
                  </a:solidFill>
                  <a:latin typeface="Times New Roman" charset="0"/>
                  <a:ea typeface="ＭＳ Ｐゴシック" charset="0"/>
                  <a:cs typeface="ＭＳ Ｐゴシック" charset="0"/>
                </a:defRPr>
              </a:lvl6pPr>
              <a:lvl7pPr>
                <a:defRPr b="1">
                  <a:solidFill>
                    <a:schemeClr val="tx1"/>
                  </a:solidFill>
                  <a:latin typeface="Times New Roman" charset="0"/>
                  <a:ea typeface="ＭＳ Ｐゴシック" charset="0"/>
                  <a:cs typeface="ＭＳ Ｐゴシック" charset="0"/>
                </a:defRPr>
              </a:lvl7pPr>
              <a:lvl8pPr>
                <a:defRPr b="1">
                  <a:solidFill>
                    <a:schemeClr val="tx1"/>
                  </a:solidFill>
                  <a:latin typeface="Times New Roman" charset="0"/>
                  <a:ea typeface="ＭＳ Ｐゴシック" charset="0"/>
                  <a:cs typeface="ＭＳ Ｐゴシック" charset="0"/>
                </a:defRPr>
              </a:lvl8pPr>
              <a:lvl9pPr>
                <a:defRPr b="1">
                  <a:solidFill>
                    <a:schemeClr val="tx1"/>
                  </a:solidFill>
                  <a:latin typeface="Times New Roman" charset="0"/>
                  <a:ea typeface="ＭＳ Ｐゴシック" charset="0"/>
                  <a:cs typeface="ＭＳ Ｐゴシック" charset="0"/>
                </a:defRPr>
              </a:lvl9pPr>
            </a:lstStyle>
            <a:p>
              <a:r>
                <a:rPr lang="zh-CN" altLang="en-US" sz="2000" dirty="0">
                  <a:solidFill>
                    <a:srgbClr val="000000"/>
                  </a:solidFill>
                  <a:latin typeface="微软雅黑"/>
                  <a:ea typeface="微软雅黑"/>
                  <a:cs typeface="微软雅黑"/>
                </a:rPr>
                <a:t>基因</a:t>
              </a:r>
              <a:r>
                <a:rPr lang="en-US" altLang="zh-CN" sz="2000" dirty="0">
                  <a:solidFill>
                    <a:srgbClr val="000000"/>
                  </a:solidFill>
                  <a:latin typeface="微软雅黑"/>
                  <a:ea typeface="微软雅黑"/>
                  <a:cs typeface="微软雅黑"/>
                </a:rPr>
                <a:t>A</a:t>
              </a:r>
              <a:r>
                <a:rPr lang="zh-CN" altLang="en-US" sz="2000" dirty="0">
                  <a:solidFill>
                    <a:srgbClr val="000000"/>
                  </a:solidFill>
                  <a:latin typeface="微软雅黑"/>
                  <a:ea typeface="微软雅黑"/>
                  <a:cs typeface="微软雅黑"/>
                </a:rPr>
                <a:t>的</a:t>
              </a:r>
              <a:r>
                <a:rPr lang="en-US" altLang="zh-CN" sz="2000" dirty="0">
                  <a:solidFill>
                    <a:srgbClr val="000000"/>
                  </a:solidFill>
                  <a:latin typeface="微软雅黑"/>
                  <a:ea typeface="微软雅黑"/>
                  <a:cs typeface="微软雅黑"/>
                </a:rPr>
                <a:t>TSS</a:t>
              </a:r>
              <a:endParaRPr lang="en-US" sz="2000" dirty="0">
                <a:solidFill>
                  <a:srgbClr val="000000"/>
                </a:solidFill>
                <a:latin typeface="微软雅黑"/>
                <a:ea typeface="微软雅黑"/>
                <a:cs typeface="微软雅黑"/>
              </a:endParaRPr>
            </a:p>
          </p:txBody>
        </p:sp>
        <p:sp>
          <p:nvSpPr>
            <p:cNvPr id="11" name="矩形 10">
              <a:extLst>
                <a:ext uri="{FF2B5EF4-FFF2-40B4-BE49-F238E27FC236}">
                  <a16:creationId xmlns:a16="http://schemas.microsoft.com/office/drawing/2014/main" id="{2FD62EB9-44AA-4AB4-A094-86DE6A41AB76}"/>
                </a:ext>
              </a:extLst>
            </p:cNvPr>
            <p:cNvSpPr/>
            <p:nvPr/>
          </p:nvSpPr>
          <p:spPr>
            <a:xfrm>
              <a:off x="7032348" y="4382698"/>
              <a:ext cx="153950" cy="21807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062F6B4B-529C-4E72-8EC4-E50A1151935D}"/>
                </a:ext>
              </a:extLst>
            </p:cNvPr>
            <p:cNvSpPr/>
            <p:nvPr/>
          </p:nvSpPr>
          <p:spPr>
            <a:xfrm>
              <a:off x="10481847" y="4393993"/>
              <a:ext cx="153950" cy="21807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TextBox 5">
              <a:extLst>
                <a:ext uri="{FF2B5EF4-FFF2-40B4-BE49-F238E27FC236}">
                  <a16:creationId xmlns:a16="http://schemas.microsoft.com/office/drawing/2014/main" id="{FAE581E8-6648-4A66-9FBF-32EB84B09B72}"/>
                </a:ext>
              </a:extLst>
            </p:cNvPr>
            <p:cNvSpPr txBox="1">
              <a:spLocks noChangeArrowheads="1"/>
            </p:cNvSpPr>
            <p:nvPr/>
          </p:nvSpPr>
          <p:spPr bwMode="auto">
            <a:xfrm rot="16200000">
              <a:off x="9862195" y="3246351"/>
              <a:ext cx="191590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ＭＳ Ｐゴシック" charset="0"/>
                  <a:cs typeface="ＭＳ Ｐゴシック" charset="0"/>
                </a:defRPr>
              </a:lvl1pPr>
              <a:lvl2pPr>
                <a:defRPr sz="2400" b="1">
                  <a:solidFill>
                    <a:schemeClr val="tx1"/>
                  </a:solidFill>
                  <a:latin typeface="Times New Roman" charset="0"/>
                  <a:ea typeface="ＭＳ Ｐゴシック" charset="0"/>
                  <a:cs typeface="ＭＳ Ｐゴシック" charset="0"/>
                </a:defRPr>
              </a:lvl2pPr>
              <a:lvl3pPr>
                <a:defRPr sz="2000" b="1">
                  <a:solidFill>
                    <a:schemeClr val="tx1"/>
                  </a:solidFill>
                  <a:latin typeface="Times New Roman" charset="0"/>
                  <a:ea typeface="ＭＳ Ｐゴシック" charset="0"/>
                  <a:cs typeface="ＭＳ Ｐゴシック" charset="0"/>
                </a:defRPr>
              </a:lvl3pPr>
              <a:lvl4pPr>
                <a:defRPr b="1">
                  <a:solidFill>
                    <a:schemeClr val="tx1"/>
                  </a:solidFill>
                  <a:latin typeface="Times New Roman" charset="0"/>
                  <a:ea typeface="ＭＳ Ｐゴシック" charset="0"/>
                  <a:cs typeface="ＭＳ Ｐゴシック" charset="0"/>
                </a:defRPr>
              </a:lvl4pPr>
              <a:lvl5pPr>
                <a:defRPr b="1">
                  <a:solidFill>
                    <a:schemeClr val="tx1"/>
                  </a:solidFill>
                  <a:latin typeface="Times New Roman" charset="0"/>
                  <a:ea typeface="ＭＳ Ｐゴシック" charset="0"/>
                  <a:cs typeface="ＭＳ Ｐゴシック" charset="0"/>
                </a:defRPr>
              </a:lvl5pPr>
              <a:lvl6pPr>
                <a:defRPr b="1">
                  <a:solidFill>
                    <a:schemeClr val="tx1"/>
                  </a:solidFill>
                  <a:latin typeface="Times New Roman" charset="0"/>
                  <a:ea typeface="ＭＳ Ｐゴシック" charset="0"/>
                  <a:cs typeface="ＭＳ Ｐゴシック" charset="0"/>
                </a:defRPr>
              </a:lvl6pPr>
              <a:lvl7pPr>
                <a:defRPr b="1">
                  <a:solidFill>
                    <a:schemeClr val="tx1"/>
                  </a:solidFill>
                  <a:latin typeface="Times New Roman" charset="0"/>
                  <a:ea typeface="ＭＳ Ｐゴシック" charset="0"/>
                  <a:cs typeface="ＭＳ Ｐゴシック" charset="0"/>
                </a:defRPr>
              </a:lvl7pPr>
              <a:lvl8pPr>
                <a:defRPr b="1">
                  <a:solidFill>
                    <a:schemeClr val="tx1"/>
                  </a:solidFill>
                  <a:latin typeface="Times New Roman" charset="0"/>
                  <a:ea typeface="ＭＳ Ｐゴシック" charset="0"/>
                  <a:cs typeface="ＭＳ Ｐゴシック" charset="0"/>
                </a:defRPr>
              </a:lvl8pPr>
              <a:lvl9pPr>
                <a:defRPr b="1">
                  <a:solidFill>
                    <a:schemeClr val="tx1"/>
                  </a:solidFill>
                  <a:latin typeface="Times New Roman" charset="0"/>
                  <a:ea typeface="ＭＳ Ｐゴシック" charset="0"/>
                  <a:cs typeface="ＭＳ Ｐゴシック" charset="0"/>
                </a:defRPr>
              </a:lvl9pPr>
            </a:lstStyle>
            <a:p>
              <a:r>
                <a:rPr lang="zh-CN" altLang="en-US" sz="1500" dirty="0">
                  <a:solidFill>
                    <a:srgbClr val="000000"/>
                  </a:solidFill>
                  <a:latin typeface="微软雅黑"/>
                  <a:ea typeface="微软雅黑"/>
                  <a:cs typeface="微软雅黑"/>
                </a:rPr>
                <a:t>成为靶基因的可能性</a:t>
              </a:r>
              <a:endParaRPr lang="en-US" sz="1500" dirty="0">
                <a:solidFill>
                  <a:srgbClr val="000000"/>
                </a:solidFill>
                <a:latin typeface="微软雅黑"/>
                <a:ea typeface="微软雅黑"/>
                <a:cs typeface="微软雅黑"/>
              </a:endParaRPr>
            </a:p>
          </p:txBody>
        </p:sp>
        <p:sp>
          <p:nvSpPr>
            <p:cNvPr id="15" name="文本框 14">
              <a:extLst>
                <a:ext uri="{FF2B5EF4-FFF2-40B4-BE49-F238E27FC236}">
                  <a16:creationId xmlns:a16="http://schemas.microsoft.com/office/drawing/2014/main" id="{5025FA53-AC70-4CA5-8905-3C01FD2EC50F}"/>
                </a:ext>
              </a:extLst>
            </p:cNvPr>
            <p:cNvSpPr txBox="1"/>
            <p:nvPr/>
          </p:nvSpPr>
          <p:spPr>
            <a:xfrm>
              <a:off x="7367745" y="5014072"/>
              <a:ext cx="2961756" cy="369332"/>
            </a:xfrm>
            <a:prstGeom prst="rect">
              <a:avLst/>
            </a:prstGeom>
            <a:noFill/>
          </p:spPr>
          <p:txBody>
            <a:bodyPr wrap="none" rtlCol="0">
              <a:spAutoFit/>
            </a:bodyPr>
            <a:lstStyle/>
            <a:p>
              <a:r>
                <a:rPr kumimoji="1" lang="en-US" altLang="zh-CN" dirty="0">
                  <a:latin typeface="微软雅黑"/>
                  <a:ea typeface="微软雅黑"/>
                  <a:cs typeface="微软雅黑"/>
                </a:rPr>
                <a:t>TSS</a:t>
              </a:r>
              <a:r>
                <a:rPr kumimoji="1" lang="zh-CN" altLang="en-US" dirty="0">
                  <a:latin typeface="微软雅黑"/>
                  <a:ea typeface="微软雅黑"/>
                  <a:cs typeface="微软雅黑"/>
                </a:rPr>
                <a:t>与周围</a:t>
              </a:r>
              <a:r>
                <a:rPr kumimoji="1" lang="en-US" altLang="zh-CN" dirty="0">
                  <a:latin typeface="微软雅黑"/>
                  <a:ea typeface="微软雅黑"/>
                  <a:cs typeface="微软雅黑"/>
                </a:rPr>
                <a:t>peak</a:t>
              </a:r>
              <a:r>
                <a:rPr kumimoji="1" lang="zh-CN" altLang="en-US" dirty="0">
                  <a:latin typeface="微软雅黑"/>
                  <a:ea typeface="微软雅黑"/>
                  <a:cs typeface="微软雅黑"/>
                </a:rPr>
                <a:t>之间的距离</a:t>
              </a:r>
            </a:p>
          </p:txBody>
        </p:sp>
      </p:grpSp>
      <p:sp>
        <p:nvSpPr>
          <p:cNvPr id="14" name="矩形 13">
            <a:extLst>
              <a:ext uri="{FF2B5EF4-FFF2-40B4-BE49-F238E27FC236}">
                <a16:creationId xmlns:a16="http://schemas.microsoft.com/office/drawing/2014/main" id="{2BB74722-0D72-4DA8-BAAA-D0072A709DDF}"/>
              </a:ext>
            </a:extLst>
          </p:cNvPr>
          <p:cNvSpPr/>
          <p:nvPr/>
        </p:nvSpPr>
        <p:spPr>
          <a:xfrm>
            <a:off x="9100577" y="1818758"/>
            <a:ext cx="289158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latin typeface="微软雅黑" panose="020B0503020204020204" pitchFamily="34" charset="-122"/>
                <a:ea typeface="微软雅黑" panose="020B0503020204020204" pitchFamily="34" charset="-122"/>
              </a:rPr>
              <a:t>Stage1: </a:t>
            </a:r>
            <a:r>
              <a:rPr lang="zh-CN" altLang="en-US" dirty="0">
                <a:latin typeface="微软雅黑" panose="020B0503020204020204" pitchFamily="34" charset="-122"/>
                <a:ea typeface="微软雅黑" panose="020B0503020204020204" pitchFamily="34" charset="-122"/>
              </a:rPr>
              <a:t>用差异表达</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ChIP</a:t>
            </a:r>
            <a:r>
              <a:rPr lang="en-US" altLang="zh-CN" dirty="0">
                <a:latin typeface="微软雅黑" panose="020B0503020204020204" pitchFamily="34" charset="-122"/>
                <a:ea typeface="微软雅黑" panose="020B0503020204020204" pitchFamily="34" charset="-122"/>
              </a:rPr>
              <a:t>-seq</a:t>
            </a:r>
            <a:r>
              <a:rPr lang="zh-CN" altLang="en-US" dirty="0">
                <a:latin typeface="微软雅黑" panose="020B0503020204020204" pitchFamily="34" charset="-122"/>
                <a:ea typeface="微软雅黑" panose="020B0503020204020204" pitchFamily="34" charset="-122"/>
              </a:rPr>
              <a:t>结合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预测</a:t>
            </a:r>
            <a:r>
              <a:rPr lang="en-US" altLang="zh-CN" dirty="0">
                <a:latin typeface="微软雅黑" panose="020B0503020204020204" pitchFamily="34" charset="-122"/>
                <a:ea typeface="微软雅黑" panose="020B0503020204020204" pitchFamily="34" charset="-122"/>
                <a:sym typeface="Wingdings" panose="05000000000000000000" pitchFamily="2" charset="2"/>
              </a:rPr>
              <a:t>TF </a:t>
            </a:r>
            <a:r>
              <a:rPr lang="zh-CN" altLang="en-US" dirty="0">
                <a:latin typeface="微软雅黑" panose="020B0503020204020204" pitchFamily="34" charset="-122"/>
                <a:ea typeface="微软雅黑" panose="020B0503020204020204" pitchFamily="34" charset="-122"/>
                <a:sym typeface="Wingdings" panose="05000000000000000000" pitchFamily="2" charset="2"/>
              </a:rPr>
              <a:t>是否有激活</a:t>
            </a:r>
            <a:r>
              <a:rPr lang="en-US" altLang="zh-CN" dirty="0">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latin typeface="微软雅黑" panose="020B0503020204020204" pitchFamily="34" charset="-122"/>
                <a:ea typeface="微软雅黑" panose="020B0503020204020204" pitchFamily="34" charset="-122"/>
                <a:sym typeface="Wingdings" panose="05000000000000000000" pitchFamily="2" charset="2"/>
              </a:rPr>
              <a:t>抑制的功能</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r>
              <a:rPr lang="en-US" altLang="zh-CN" dirty="0">
                <a:latin typeface="微软雅黑" panose="020B0503020204020204" pitchFamily="34" charset="-122"/>
                <a:ea typeface="微软雅黑" panose="020B0503020204020204" pitchFamily="34" charset="-122"/>
                <a:sym typeface="Wingdings" panose="05000000000000000000" pitchFamily="2" charset="2"/>
              </a:rPr>
              <a:t>Stage2: </a:t>
            </a:r>
            <a:r>
              <a:rPr lang="zh-CN" altLang="en-US" dirty="0">
                <a:latin typeface="微软雅黑" panose="020B0503020204020204" pitchFamily="34" charset="-122"/>
                <a:ea typeface="微软雅黑" panose="020B0503020204020204" pitchFamily="34" charset="-122"/>
                <a:sym typeface="Wingdings" panose="05000000000000000000" pitchFamily="2" charset="2"/>
              </a:rPr>
              <a:t>预测</a:t>
            </a:r>
            <a:r>
              <a:rPr lang="en-US" altLang="zh-CN" dirty="0">
                <a:latin typeface="微软雅黑" panose="020B0503020204020204" pitchFamily="34" charset="-122"/>
                <a:ea typeface="微软雅黑" panose="020B0503020204020204" pitchFamily="34" charset="-122"/>
                <a:sym typeface="Wingdings" panose="05000000000000000000" pitchFamily="2" charset="2"/>
              </a:rPr>
              <a:t>TF</a:t>
            </a:r>
            <a:r>
              <a:rPr lang="zh-CN" altLang="en-US" dirty="0">
                <a:latin typeface="微软雅黑" panose="020B0503020204020204" pitchFamily="34" charset="-122"/>
                <a:ea typeface="微软雅黑" panose="020B0503020204020204" pitchFamily="34" charset="-122"/>
                <a:sym typeface="Wingdings" panose="05000000000000000000" pitchFamily="2" charset="2"/>
              </a:rPr>
              <a:t>的靶向基因</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r>
              <a:rPr lang="en-US" altLang="zh-CN" dirty="0">
                <a:latin typeface="微软雅黑" panose="020B0503020204020204" pitchFamily="34" charset="-122"/>
                <a:ea typeface="微软雅黑" panose="020B0503020204020204" pitchFamily="34" charset="-122"/>
                <a:sym typeface="Wingdings" panose="05000000000000000000" pitchFamily="2" charset="2"/>
              </a:rPr>
              <a:t>Stage3: </a:t>
            </a:r>
            <a:r>
              <a:rPr lang="zh-CN" altLang="en-US" dirty="0">
                <a:latin typeface="微软雅黑" panose="020B0503020204020204" pitchFamily="34" charset="-122"/>
                <a:ea typeface="微软雅黑" panose="020B0503020204020204" pitchFamily="34" charset="-122"/>
                <a:sym typeface="Wingdings" panose="05000000000000000000" pitchFamily="2" charset="2"/>
              </a:rPr>
              <a:t>结合</a:t>
            </a:r>
            <a:r>
              <a:rPr lang="en-US" altLang="zh-CN" dirty="0">
                <a:latin typeface="微软雅黑" panose="020B0503020204020204" pitchFamily="34" charset="-122"/>
                <a:ea typeface="微软雅黑" panose="020B0503020204020204" pitchFamily="34" charset="-122"/>
                <a:sym typeface="Wingdings" panose="05000000000000000000" pitchFamily="2" charset="2"/>
              </a:rPr>
              <a:t>motif</a:t>
            </a:r>
            <a:r>
              <a:rPr lang="zh-CN" altLang="en-US" dirty="0">
                <a:latin typeface="微软雅黑" panose="020B0503020204020204" pitchFamily="34" charset="-122"/>
                <a:ea typeface="微软雅黑" panose="020B0503020204020204" pitchFamily="34" charset="-122"/>
                <a:sym typeface="Wingdings" panose="05000000000000000000" pitchFamily="2" charset="2"/>
              </a:rPr>
              <a:t>分析得到协同调控</a:t>
            </a:r>
            <a:r>
              <a:rPr lang="en-US" altLang="zh-CN" dirty="0">
                <a:latin typeface="微软雅黑" panose="020B0503020204020204" pitchFamily="34" charset="-122"/>
                <a:ea typeface="微软雅黑" panose="020B0503020204020204" pitchFamily="34" charset="-122"/>
                <a:sym typeface="Wingdings" panose="05000000000000000000" pitchFamily="2" charset="2"/>
              </a:rPr>
              <a:t>TF </a:t>
            </a:r>
          </a:p>
        </p:txBody>
      </p:sp>
    </p:spTree>
    <p:extLst>
      <p:ext uri="{BB962C8B-B14F-4D97-AF65-F5344CB8AC3E}">
        <p14:creationId xmlns:p14="http://schemas.microsoft.com/office/powerpoint/2010/main" val="338265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BEE1485-2372-777B-DCB5-06726EAC856D}"/>
              </a:ext>
            </a:extLst>
          </p:cNvPr>
          <p:cNvSpPr/>
          <p:nvPr/>
        </p:nvSpPr>
        <p:spPr>
          <a:xfrm>
            <a:off x="0" y="1600200"/>
            <a:ext cx="12192000" cy="209005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标题 4">
            <a:extLst>
              <a:ext uri="{FF2B5EF4-FFF2-40B4-BE49-F238E27FC236}">
                <a16:creationId xmlns:a16="http://schemas.microsoft.com/office/drawing/2014/main" id="{5AFF150F-A5FE-D487-A253-99C4FF767809}"/>
              </a:ext>
            </a:extLst>
          </p:cNvPr>
          <p:cNvSpPr>
            <a:spLocks noGrp="1"/>
          </p:cNvSpPr>
          <p:nvPr>
            <p:ph type="ctrTitle"/>
          </p:nvPr>
        </p:nvSpPr>
        <p:spPr/>
        <p:txBody>
          <a:bodyPr>
            <a:normAutofit/>
          </a:bodyPr>
          <a:lstStyle/>
          <a:p>
            <a:r>
              <a:rPr lang="zh-CN" altLang="en-US" sz="5400" b="1" dirty="0">
                <a:solidFill>
                  <a:schemeClr val="bg1"/>
                </a:solidFill>
                <a:latin typeface="微软雅黑" panose="020B0503020204020204" pitchFamily="34" charset="-122"/>
                <a:ea typeface="微软雅黑" panose="020B0503020204020204" pitchFamily="34" charset="-122"/>
              </a:rPr>
              <a:t>基因转录调控的数据分析原理和应用软件</a:t>
            </a:r>
          </a:p>
        </p:txBody>
      </p:sp>
      <p:sp>
        <p:nvSpPr>
          <p:cNvPr id="6" name="副标题 5">
            <a:extLst>
              <a:ext uri="{FF2B5EF4-FFF2-40B4-BE49-F238E27FC236}">
                <a16:creationId xmlns:a16="http://schemas.microsoft.com/office/drawing/2014/main" id="{43AB9730-92EF-FAD6-DD70-F84FB8D3ABFF}"/>
              </a:ext>
            </a:extLst>
          </p:cNvPr>
          <p:cNvSpPr>
            <a:spLocks noGrp="1"/>
          </p:cNvSpPr>
          <p:nvPr>
            <p:ph type="subTitle" idx="1"/>
          </p:nvPr>
        </p:nvSpPr>
        <p:spPr>
          <a:xfrm>
            <a:off x="1524000" y="4076379"/>
            <a:ext cx="9144000" cy="1393371"/>
          </a:xfrm>
        </p:spPr>
        <p:txBody>
          <a:bodyPr/>
          <a:lstStyle/>
          <a:p>
            <a:r>
              <a:rPr lang="zh-CN" altLang="en-US" dirty="0">
                <a:latin typeface="微软雅黑" panose="020B0503020204020204" pitchFamily="34" charset="-122"/>
                <a:ea typeface="微软雅黑" panose="020B0503020204020204" pitchFamily="34" charset="-122"/>
              </a:rPr>
              <a:t>董欣然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复旦大学附属儿科医院 分子医学中心</a:t>
            </a:r>
            <a:endParaRPr lang="en-US" altLang="zh-CN" dirty="0">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2024-11-14</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3D9C773-2DB0-DB39-2472-EF33CD35E2C9}"/>
              </a:ext>
            </a:extLst>
          </p:cNvPr>
          <p:cNvSpPr txBox="1"/>
          <p:nvPr/>
        </p:nvSpPr>
        <p:spPr>
          <a:xfrm>
            <a:off x="1123950" y="378103"/>
            <a:ext cx="4386943"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复旦大学 生命科学学院 生物信息学课程</a:t>
            </a:r>
          </a:p>
        </p:txBody>
      </p:sp>
      <p:pic>
        <p:nvPicPr>
          <p:cNvPr id="9" name="Picture 9" descr="http://ch.shmu.edu.cn/sing/logo1.jpg">
            <a:extLst>
              <a:ext uri="{FF2B5EF4-FFF2-40B4-BE49-F238E27FC236}">
                <a16:creationId xmlns:a16="http://schemas.microsoft.com/office/drawing/2014/main" id="{4BF011B6-09DC-8AC4-6FF0-FF81BEA34D59}"/>
              </a:ext>
            </a:extLst>
          </p:cNvPr>
          <p:cNvPicPr>
            <a:picLocks noChangeAspect="1" noChangeArrowheads="1"/>
          </p:cNvPicPr>
          <p:nvPr/>
        </p:nvPicPr>
        <p:blipFill>
          <a:blip r:embed="rId3" cstate="print"/>
          <a:srcRect l="6000" t="3111" r="3999" b="3526"/>
          <a:stretch>
            <a:fillRect/>
          </a:stretch>
        </p:blipFill>
        <p:spPr bwMode="auto">
          <a:xfrm>
            <a:off x="11098098" y="0"/>
            <a:ext cx="1077913" cy="1079500"/>
          </a:xfrm>
          <a:prstGeom prst="rect">
            <a:avLst/>
          </a:prstGeom>
          <a:noFill/>
          <a:ln w="9525">
            <a:noFill/>
            <a:miter lim="800000"/>
            <a:headEnd/>
            <a:tailEnd/>
          </a:ln>
        </p:spPr>
      </p:pic>
      <p:pic>
        <p:nvPicPr>
          <p:cNvPr id="10" name="图片 7" descr="fudan_logo.JPG">
            <a:extLst>
              <a:ext uri="{FF2B5EF4-FFF2-40B4-BE49-F238E27FC236}">
                <a16:creationId xmlns:a16="http://schemas.microsoft.com/office/drawing/2014/main" id="{CFADC3A9-45A3-0052-0E2C-BC6456E7EEFF}"/>
              </a:ext>
            </a:extLst>
          </p:cNvPr>
          <p:cNvPicPr>
            <a:picLocks noChangeAspect="1"/>
          </p:cNvPicPr>
          <p:nvPr/>
        </p:nvPicPr>
        <p:blipFill>
          <a:blip r:embed="rId4" cstate="print"/>
          <a:srcRect/>
          <a:stretch>
            <a:fillRect/>
          </a:stretch>
        </p:blipFill>
        <p:spPr bwMode="auto">
          <a:xfrm>
            <a:off x="0" y="0"/>
            <a:ext cx="1123950" cy="1125538"/>
          </a:xfrm>
          <a:prstGeom prst="rect">
            <a:avLst/>
          </a:prstGeom>
          <a:noFill/>
          <a:ln w="9525">
            <a:noFill/>
            <a:miter lim="800000"/>
            <a:headEnd/>
            <a:tailEnd/>
          </a:ln>
        </p:spPr>
      </p:pic>
      <p:sp>
        <p:nvSpPr>
          <p:cNvPr id="11" name="灯片编号占位符 10">
            <a:extLst>
              <a:ext uri="{FF2B5EF4-FFF2-40B4-BE49-F238E27FC236}">
                <a16:creationId xmlns:a16="http://schemas.microsoft.com/office/drawing/2014/main" id="{6F8B2CCC-E113-C193-2E2B-E9AC51BD1622}"/>
              </a:ext>
            </a:extLst>
          </p:cNvPr>
          <p:cNvSpPr>
            <a:spLocks noGrp="1"/>
          </p:cNvSpPr>
          <p:nvPr>
            <p:ph type="sldNum" sz="quarter" idx="12"/>
          </p:nvPr>
        </p:nvSpPr>
        <p:spPr/>
        <p:txBody>
          <a:bodyPr/>
          <a:lstStyle/>
          <a:p>
            <a:fld id="{DF849393-7876-44FF-8BC7-6C3A91957E85}" type="slidenum">
              <a:rPr lang="zh-CN" altLang="en-US" smtClean="0"/>
              <a:t>2</a:t>
            </a:fld>
            <a:endParaRPr lang="zh-CN" altLang="en-US"/>
          </a:p>
        </p:txBody>
      </p:sp>
    </p:spTree>
    <p:extLst>
      <p:ext uri="{BB962C8B-B14F-4D97-AF65-F5344CB8AC3E}">
        <p14:creationId xmlns:p14="http://schemas.microsoft.com/office/powerpoint/2010/main" val="1567550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A17E4149-8C01-442E-ACFD-E9B59B536044}"/>
              </a:ext>
            </a:extLst>
          </p:cNvPr>
          <p:cNvSpPr txBox="1">
            <a:spLocks/>
          </p:cNvSpPr>
          <p:nvPr/>
        </p:nvSpPr>
        <p:spPr>
          <a:xfrm>
            <a:off x="199836" y="357051"/>
            <a:ext cx="11051638" cy="731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表观组学数据分析中的可视化</a:t>
            </a:r>
          </a:p>
        </p:txBody>
      </p:sp>
      <p:pic>
        <p:nvPicPr>
          <p:cNvPr id="4" name="Picture 5">
            <a:extLst>
              <a:ext uri="{FF2B5EF4-FFF2-40B4-BE49-F238E27FC236}">
                <a16:creationId xmlns:a16="http://schemas.microsoft.com/office/drawing/2014/main" id="{15FACDB6-32B3-4A7E-A68B-D17AEF365054}"/>
              </a:ext>
            </a:extLst>
          </p:cNvPr>
          <p:cNvPicPr>
            <a:picLocks noChangeAspect="1"/>
          </p:cNvPicPr>
          <p:nvPr/>
        </p:nvPicPr>
        <p:blipFill rotWithShape="1">
          <a:blip r:embed="rId2"/>
          <a:srcRect t="-8392" b="-8411"/>
          <a:stretch/>
        </p:blipFill>
        <p:spPr>
          <a:xfrm>
            <a:off x="2975717" y="962262"/>
            <a:ext cx="8596873" cy="2476500"/>
          </a:xfrm>
          <a:prstGeom prst="rect">
            <a:avLst/>
          </a:prstGeom>
        </p:spPr>
      </p:pic>
      <p:sp>
        <p:nvSpPr>
          <p:cNvPr id="5" name="文本框 4">
            <a:extLst>
              <a:ext uri="{FF2B5EF4-FFF2-40B4-BE49-F238E27FC236}">
                <a16:creationId xmlns:a16="http://schemas.microsoft.com/office/drawing/2014/main" id="{03D3E990-4B33-4A2C-BCB4-312E1389DA47}"/>
              </a:ext>
            </a:extLst>
          </p:cNvPr>
          <p:cNvSpPr txBox="1"/>
          <p:nvPr/>
        </p:nvSpPr>
        <p:spPr>
          <a:xfrm>
            <a:off x="459152" y="4263023"/>
            <a:ext cx="2578666" cy="923330"/>
          </a:xfrm>
          <a:prstGeom prst="rect">
            <a:avLst/>
          </a:prstGeom>
          <a:noFill/>
        </p:spPr>
        <p:txBody>
          <a:bodyPr wrap="square" rtlCol="0">
            <a:spAutoFit/>
          </a:bodyPr>
          <a:lstStyle/>
          <a:p>
            <a:r>
              <a:rPr kumimoji="1" lang="zh-CN" altLang="en-US" dirty="0">
                <a:latin typeface="微软雅黑"/>
                <a:ea typeface="微软雅黑"/>
                <a:cs typeface="微软雅黑"/>
              </a:rPr>
              <a:t>反映</a:t>
            </a:r>
            <a:r>
              <a:rPr kumimoji="1" lang="en-US" altLang="zh-CN" dirty="0">
                <a:latin typeface="微软雅黑"/>
                <a:ea typeface="微软雅黑"/>
                <a:cs typeface="微软雅黑"/>
              </a:rPr>
              <a:t>reads</a:t>
            </a:r>
            <a:r>
              <a:rPr kumimoji="1" lang="zh-CN" altLang="en-US" dirty="0">
                <a:latin typeface="微软雅黑"/>
                <a:ea typeface="微软雅黑"/>
                <a:cs typeface="微软雅黑"/>
              </a:rPr>
              <a:t>在所有</a:t>
            </a:r>
            <a:r>
              <a:rPr kumimoji="1" lang="zh-CN" altLang="en-US" dirty="0">
                <a:solidFill>
                  <a:schemeClr val="accent2"/>
                </a:solidFill>
                <a:latin typeface="微软雅黑"/>
                <a:ea typeface="微软雅黑"/>
                <a:cs typeface="微软雅黑"/>
              </a:rPr>
              <a:t>基因的特定区域（如</a:t>
            </a:r>
            <a:r>
              <a:rPr kumimoji="1" lang="en-US" altLang="zh-CN" dirty="0">
                <a:solidFill>
                  <a:schemeClr val="accent2"/>
                </a:solidFill>
                <a:latin typeface="微软雅黑"/>
                <a:ea typeface="微软雅黑"/>
                <a:cs typeface="微软雅黑"/>
              </a:rPr>
              <a:t>TSS</a:t>
            </a:r>
            <a:r>
              <a:rPr kumimoji="1" lang="zh-CN" altLang="en-US" dirty="0">
                <a:solidFill>
                  <a:schemeClr val="accent2"/>
                </a:solidFill>
                <a:latin typeface="微软雅黑"/>
                <a:ea typeface="微软雅黑"/>
                <a:cs typeface="微软雅黑"/>
              </a:rPr>
              <a:t>）</a:t>
            </a:r>
            <a:r>
              <a:rPr kumimoji="1" lang="zh-CN" altLang="en-US" dirty="0">
                <a:latin typeface="微软雅黑"/>
                <a:ea typeface="微软雅黑"/>
                <a:cs typeface="微软雅黑"/>
              </a:rPr>
              <a:t>的分布</a:t>
            </a:r>
          </a:p>
        </p:txBody>
      </p:sp>
      <p:pic>
        <p:nvPicPr>
          <p:cNvPr id="6" name="图片 5" descr="1961524679252_.pic.jpg">
            <a:extLst>
              <a:ext uri="{FF2B5EF4-FFF2-40B4-BE49-F238E27FC236}">
                <a16:creationId xmlns:a16="http://schemas.microsoft.com/office/drawing/2014/main" id="{0C465359-E5FC-4CDF-9F2B-D57216E83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717" y="3631089"/>
            <a:ext cx="4057649" cy="2917585"/>
          </a:xfrm>
          <a:prstGeom prst="rect">
            <a:avLst/>
          </a:prstGeom>
        </p:spPr>
      </p:pic>
      <p:sp>
        <p:nvSpPr>
          <p:cNvPr id="7" name="文本框 6">
            <a:extLst>
              <a:ext uri="{FF2B5EF4-FFF2-40B4-BE49-F238E27FC236}">
                <a16:creationId xmlns:a16="http://schemas.microsoft.com/office/drawing/2014/main" id="{AB9818DF-FD1B-4173-9DDE-36A18E283ED1}"/>
              </a:ext>
            </a:extLst>
          </p:cNvPr>
          <p:cNvSpPr txBox="1"/>
          <p:nvPr/>
        </p:nvSpPr>
        <p:spPr>
          <a:xfrm>
            <a:off x="459152" y="1567469"/>
            <a:ext cx="2578666" cy="646331"/>
          </a:xfrm>
          <a:prstGeom prst="rect">
            <a:avLst/>
          </a:prstGeom>
          <a:noFill/>
        </p:spPr>
        <p:txBody>
          <a:bodyPr wrap="square" rtlCol="0">
            <a:spAutoFit/>
          </a:bodyPr>
          <a:lstStyle/>
          <a:p>
            <a:r>
              <a:rPr kumimoji="1" lang="zh-CN" altLang="en-US" dirty="0">
                <a:latin typeface="微软雅黑"/>
                <a:ea typeface="微软雅黑"/>
                <a:cs typeface="微软雅黑"/>
              </a:rPr>
              <a:t>反映</a:t>
            </a:r>
            <a:r>
              <a:rPr kumimoji="1" lang="en-US" altLang="zh-CN" dirty="0">
                <a:latin typeface="微软雅黑"/>
                <a:ea typeface="微软雅黑"/>
                <a:cs typeface="微软雅黑"/>
              </a:rPr>
              <a:t>reads</a:t>
            </a:r>
            <a:r>
              <a:rPr kumimoji="1" lang="zh-CN" altLang="en-US" dirty="0">
                <a:latin typeface="微软雅黑"/>
                <a:ea typeface="微软雅黑"/>
                <a:cs typeface="微软雅黑"/>
              </a:rPr>
              <a:t>在</a:t>
            </a:r>
            <a:r>
              <a:rPr kumimoji="1" lang="zh-CN" altLang="en-US" dirty="0">
                <a:solidFill>
                  <a:schemeClr val="accent2"/>
                </a:solidFill>
                <a:latin typeface="微软雅黑"/>
                <a:ea typeface="微软雅黑"/>
                <a:cs typeface="微软雅黑"/>
              </a:rPr>
              <a:t>基因组</a:t>
            </a:r>
            <a:r>
              <a:rPr kumimoji="1" lang="zh-CN" altLang="en-US" dirty="0">
                <a:latin typeface="微软雅黑"/>
                <a:ea typeface="微软雅黑"/>
                <a:cs typeface="微软雅黑"/>
              </a:rPr>
              <a:t>的分布</a:t>
            </a:r>
          </a:p>
        </p:txBody>
      </p:sp>
      <p:sp>
        <p:nvSpPr>
          <p:cNvPr id="8" name="灯片编号占位符 3">
            <a:extLst>
              <a:ext uri="{FF2B5EF4-FFF2-40B4-BE49-F238E27FC236}">
                <a16:creationId xmlns:a16="http://schemas.microsoft.com/office/drawing/2014/main" id="{2AC03938-0BB6-405F-AE2D-9F1B8022257F}"/>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20</a:t>
            </a:fld>
            <a:endParaRPr lang="zh-CN" altLang="en-US" dirty="0"/>
          </a:p>
        </p:txBody>
      </p:sp>
      <p:pic>
        <p:nvPicPr>
          <p:cNvPr id="9" name="图片 8">
            <a:extLst>
              <a:ext uri="{FF2B5EF4-FFF2-40B4-BE49-F238E27FC236}">
                <a16:creationId xmlns:a16="http://schemas.microsoft.com/office/drawing/2014/main" id="{4E3F8096-1C57-4833-BCC4-B36C52F3ECE8}"/>
              </a:ext>
            </a:extLst>
          </p:cNvPr>
          <p:cNvPicPr>
            <a:picLocks noChangeAspect="1"/>
          </p:cNvPicPr>
          <p:nvPr/>
        </p:nvPicPr>
        <p:blipFill>
          <a:blip r:embed="rId4"/>
          <a:stretch>
            <a:fillRect/>
          </a:stretch>
        </p:blipFill>
        <p:spPr>
          <a:xfrm>
            <a:off x="7191887" y="3566199"/>
            <a:ext cx="2197613" cy="2982475"/>
          </a:xfrm>
          <a:prstGeom prst="rect">
            <a:avLst/>
          </a:prstGeom>
        </p:spPr>
      </p:pic>
      <p:sp>
        <p:nvSpPr>
          <p:cNvPr id="10" name="文本框 9">
            <a:extLst>
              <a:ext uri="{FF2B5EF4-FFF2-40B4-BE49-F238E27FC236}">
                <a16:creationId xmlns:a16="http://schemas.microsoft.com/office/drawing/2014/main" id="{85A6E493-9D52-4C37-A0AB-7088D61238D5}"/>
              </a:ext>
            </a:extLst>
          </p:cNvPr>
          <p:cNvSpPr txBox="1"/>
          <p:nvPr/>
        </p:nvSpPr>
        <p:spPr>
          <a:xfrm>
            <a:off x="9434180" y="4399736"/>
            <a:ext cx="2578666" cy="923330"/>
          </a:xfrm>
          <a:prstGeom prst="rect">
            <a:avLst/>
          </a:prstGeom>
          <a:noFill/>
        </p:spPr>
        <p:txBody>
          <a:bodyPr wrap="square" rtlCol="0">
            <a:spAutoFit/>
          </a:bodyPr>
          <a:lstStyle/>
          <a:p>
            <a:r>
              <a:rPr kumimoji="1" lang="zh-CN" altLang="en-US" dirty="0">
                <a:latin typeface="微软雅黑"/>
                <a:ea typeface="微软雅黑"/>
                <a:cs typeface="微软雅黑"/>
              </a:rPr>
              <a:t>反映</a:t>
            </a:r>
            <a:r>
              <a:rPr kumimoji="1" lang="en-US" altLang="zh-CN" dirty="0">
                <a:latin typeface="微软雅黑"/>
                <a:ea typeface="微软雅黑"/>
                <a:cs typeface="微软雅黑"/>
              </a:rPr>
              <a:t>reads</a:t>
            </a:r>
            <a:r>
              <a:rPr kumimoji="1" lang="zh-CN" altLang="en-US" dirty="0">
                <a:latin typeface="微软雅黑"/>
                <a:ea typeface="微软雅黑"/>
                <a:cs typeface="微软雅黑"/>
              </a:rPr>
              <a:t>在</a:t>
            </a:r>
            <a:r>
              <a:rPr kumimoji="1" lang="zh-CN" altLang="en-US" dirty="0">
                <a:solidFill>
                  <a:schemeClr val="accent2"/>
                </a:solidFill>
                <a:latin typeface="微软雅黑"/>
                <a:ea typeface="微软雅黑"/>
                <a:cs typeface="微软雅黑"/>
              </a:rPr>
              <a:t>特定转录因子</a:t>
            </a:r>
            <a:r>
              <a:rPr kumimoji="1" lang="zh-CN" altLang="en-US" dirty="0">
                <a:latin typeface="微软雅黑"/>
                <a:ea typeface="微软雅黑"/>
                <a:cs typeface="微软雅黑"/>
              </a:rPr>
              <a:t>的分布</a:t>
            </a:r>
            <a:endParaRPr kumimoji="1" lang="en-US" altLang="zh-CN" dirty="0">
              <a:latin typeface="微软雅黑"/>
              <a:ea typeface="微软雅黑"/>
              <a:cs typeface="微软雅黑"/>
            </a:endParaRPr>
          </a:p>
          <a:p>
            <a:r>
              <a:rPr kumimoji="1" lang="en-US" altLang="zh-CN" dirty="0">
                <a:latin typeface="微软雅黑"/>
                <a:ea typeface="微软雅黑"/>
                <a:cs typeface="微软雅黑"/>
              </a:rPr>
              <a:t>(TF foot printing)</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121159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C981E2-E6CE-414B-89B3-4042E20B3455}"/>
              </a:ext>
            </a:extLst>
          </p:cNvPr>
          <p:cNvSpPr>
            <a:spLocks noGrp="1"/>
          </p:cNvSpPr>
          <p:nvPr>
            <p:ph type="sldNum" sz="quarter" idx="12"/>
          </p:nvPr>
        </p:nvSpPr>
        <p:spPr/>
        <p:txBody>
          <a:bodyPr/>
          <a:lstStyle/>
          <a:p>
            <a:fld id="{DF849393-7876-44FF-8BC7-6C3A91957E85}" type="slidenum">
              <a:rPr lang="zh-CN" altLang="en-US" smtClean="0"/>
              <a:t>21</a:t>
            </a:fld>
            <a:endParaRPr lang="zh-CN" altLang="en-US" dirty="0"/>
          </a:p>
        </p:txBody>
      </p:sp>
      <p:sp>
        <p:nvSpPr>
          <p:cNvPr id="7" name="标题 2">
            <a:extLst>
              <a:ext uri="{FF2B5EF4-FFF2-40B4-BE49-F238E27FC236}">
                <a16:creationId xmlns:a16="http://schemas.microsoft.com/office/drawing/2014/main" id="{E1F86A16-0C20-46D9-86B2-091A60B3C6CF}"/>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第二、三节：单细胞数据分析原理和软件介绍</a:t>
            </a:r>
          </a:p>
        </p:txBody>
      </p:sp>
    </p:spTree>
    <p:extLst>
      <p:ext uri="{BB962C8B-B14F-4D97-AF65-F5344CB8AC3E}">
        <p14:creationId xmlns:p14="http://schemas.microsoft.com/office/powerpoint/2010/main" val="936978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BB7C27-DB45-413E-8E8F-C21FB2DA2132}"/>
              </a:ext>
            </a:extLst>
          </p:cNvPr>
          <p:cNvPicPr>
            <a:picLocks noChangeAspect="1"/>
          </p:cNvPicPr>
          <p:nvPr/>
        </p:nvPicPr>
        <p:blipFill rotWithShape="1">
          <a:blip r:embed="rId3"/>
          <a:srcRect t="11254"/>
          <a:stretch/>
        </p:blipFill>
        <p:spPr>
          <a:xfrm>
            <a:off x="448739" y="90657"/>
            <a:ext cx="7588737" cy="2906495"/>
          </a:xfrm>
          <a:prstGeom prst="rect">
            <a:avLst/>
          </a:prstGeom>
        </p:spPr>
      </p:pic>
      <p:pic>
        <p:nvPicPr>
          <p:cNvPr id="6" name="图片 5">
            <a:extLst>
              <a:ext uri="{FF2B5EF4-FFF2-40B4-BE49-F238E27FC236}">
                <a16:creationId xmlns:a16="http://schemas.microsoft.com/office/drawing/2014/main" id="{B364D04B-508E-4F10-8B65-5107C25FC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476" y="223585"/>
            <a:ext cx="2670442" cy="3205415"/>
          </a:xfrm>
          <a:prstGeom prst="rect">
            <a:avLst/>
          </a:prstGeom>
        </p:spPr>
      </p:pic>
      <p:pic>
        <p:nvPicPr>
          <p:cNvPr id="8" name="图片 7">
            <a:extLst>
              <a:ext uri="{FF2B5EF4-FFF2-40B4-BE49-F238E27FC236}">
                <a16:creationId xmlns:a16="http://schemas.microsoft.com/office/drawing/2014/main" id="{CA576E09-01CC-4E35-91BC-A9A6194CCB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194" y="3329491"/>
            <a:ext cx="6033478" cy="3345260"/>
          </a:xfrm>
          <a:prstGeom prst="rect">
            <a:avLst/>
          </a:prstGeom>
        </p:spPr>
      </p:pic>
      <p:pic>
        <p:nvPicPr>
          <p:cNvPr id="10" name="图片 9">
            <a:extLst>
              <a:ext uri="{FF2B5EF4-FFF2-40B4-BE49-F238E27FC236}">
                <a16:creationId xmlns:a16="http://schemas.microsoft.com/office/drawing/2014/main" id="{2DF06051-C848-4622-BCF3-36F8CC9D8B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8223" y="4419939"/>
            <a:ext cx="4890681" cy="1404137"/>
          </a:xfrm>
          <a:prstGeom prst="rect">
            <a:avLst/>
          </a:prstGeom>
        </p:spPr>
      </p:pic>
      <p:sp>
        <p:nvSpPr>
          <p:cNvPr id="11" name="矩形 10">
            <a:extLst>
              <a:ext uri="{FF2B5EF4-FFF2-40B4-BE49-F238E27FC236}">
                <a16:creationId xmlns:a16="http://schemas.microsoft.com/office/drawing/2014/main" id="{31A4EE6A-F044-45B1-9D8E-7125B5CB891D}"/>
              </a:ext>
            </a:extLst>
          </p:cNvPr>
          <p:cNvSpPr/>
          <p:nvPr/>
        </p:nvSpPr>
        <p:spPr>
          <a:xfrm>
            <a:off x="2256556" y="4235273"/>
            <a:ext cx="2262158" cy="369332"/>
          </a:xfrm>
          <a:prstGeom prst="rect">
            <a:avLst/>
          </a:prstGeom>
        </p:spPr>
        <p:txBody>
          <a:bodyPr wrap="none">
            <a:spAutoFit/>
          </a:bodyPr>
          <a:lstStyle/>
          <a:p>
            <a:r>
              <a:rPr lang="zh-CN" altLang="en-US" dirty="0"/>
              <a:t>德国慕尼黑亥姆霍兹</a:t>
            </a:r>
          </a:p>
        </p:txBody>
      </p:sp>
      <p:sp>
        <p:nvSpPr>
          <p:cNvPr id="7" name="灯片编号占位符 3">
            <a:extLst>
              <a:ext uri="{FF2B5EF4-FFF2-40B4-BE49-F238E27FC236}">
                <a16:creationId xmlns:a16="http://schemas.microsoft.com/office/drawing/2014/main" id="{FE664875-7E61-4B37-B82E-961F23E88C8E}"/>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22</a:t>
            </a:fld>
            <a:endParaRPr lang="zh-CN" altLang="en-US" dirty="0"/>
          </a:p>
        </p:txBody>
      </p:sp>
      <p:sp>
        <p:nvSpPr>
          <p:cNvPr id="2" name="矩形 1">
            <a:extLst>
              <a:ext uri="{FF2B5EF4-FFF2-40B4-BE49-F238E27FC236}">
                <a16:creationId xmlns:a16="http://schemas.microsoft.com/office/drawing/2014/main" id="{FDFCF39E-1DE7-479B-A84D-35265D18702D}"/>
              </a:ext>
            </a:extLst>
          </p:cNvPr>
          <p:cNvSpPr/>
          <p:nvPr/>
        </p:nvSpPr>
        <p:spPr>
          <a:xfrm>
            <a:off x="7607398" y="6171684"/>
            <a:ext cx="399930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https://www.sc-best-practices.org/</a:t>
            </a:r>
          </a:p>
        </p:txBody>
      </p:sp>
    </p:spTree>
    <p:extLst>
      <p:ext uri="{BB962C8B-B14F-4D97-AF65-F5344CB8AC3E}">
        <p14:creationId xmlns:p14="http://schemas.microsoft.com/office/powerpoint/2010/main" val="3267007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2B16F-EDD3-4021-9718-AEDD4CBE396D}"/>
              </a:ext>
            </a:extLst>
          </p:cNvPr>
          <p:cNvSpPr>
            <a:spLocks noGrp="1"/>
          </p:cNvSpPr>
          <p:nvPr>
            <p:ph type="title"/>
          </p:nvPr>
        </p:nvSpPr>
        <p:spPr>
          <a:xfrm>
            <a:off x="237392" y="19856"/>
            <a:ext cx="10278208" cy="801745"/>
          </a:xfrm>
        </p:spPr>
        <p:txBody>
          <a:bodyPr/>
          <a:lstStyle/>
          <a:p>
            <a:r>
              <a:rPr lang="en-US" altLang="zh-CN" b="1" dirty="0"/>
              <a:t>Abstract</a:t>
            </a:r>
            <a:endParaRPr lang="zh-CN" altLang="en-US" b="1" dirty="0"/>
          </a:p>
        </p:txBody>
      </p:sp>
      <p:sp>
        <p:nvSpPr>
          <p:cNvPr id="3" name="内容占位符 2">
            <a:extLst>
              <a:ext uri="{FF2B5EF4-FFF2-40B4-BE49-F238E27FC236}">
                <a16:creationId xmlns:a16="http://schemas.microsoft.com/office/drawing/2014/main" id="{4050917A-92F0-4296-A64B-1F48F953FFB5}"/>
              </a:ext>
            </a:extLst>
          </p:cNvPr>
          <p:cNvSpPr>
            <a:spLocks noGrp="1"/>
          </p:cNvSpPr>
          <p:nvPr>
            <p:ph idx="1"/>
          </p:nvPr>
        </p:nvSpPr>
        <p:spPr>
          <a:xfrm>
            <a:off x="570914" y="1043963"/>
            <a:ext cx="6065018" cy="5420631"/>
          </a:xfrm>
        </p:spPr>
        <p:txBody>
          <a:bodyPr>
            <a:normAutofit/>
          </a:bodyPr>
          <a:lstStyle/>
          <a:p>
            <a:r>
              <a:rPr lang="en-US" altLang="zh-CN" sz="2400" dirty="0"/>
              <a:t>Single-cell </a:t>
            </a:r>
            <a:r>
              <a:rPr lang="en-US" altLang="zh-CN" sz="2400" dirty="0">
                <a:sym typeface="Wingdings" panose="05000000000000000000" pitchFamily="2" charset="2"/>
              </a:rPr>
              <a:t> high-throughput molecular profiling  across modalities</a:t>
            </a:r>
          </a:p>
          <a:p>
            <a:r>
              <a:rPr lang="en-US" altLang="zh-CN" sz="2400" dirty="0">
                <a:sym typeface="Wingdings" panose="05000000000000000000" pitchFamily="2" charset="2"/>
              </a:rPr>
              <a:t>Single cell</a:t>
            </a:r>
          </a:p>
          <a:p>
            <a:pPr marL="914400" lvl="1" indent="-457200">
              <a:buFont typeface="+mj-lt"/>
              <a:buAutoNum type="arabicPeriod"/>
            </a:pPr>
            <a:r>
              <a:rPr lang="en-US" altLang="zh-CN" sz="2000" dirty="0">
                <a:sym typeface="Wingdings" panose="05000000000000000000" pitchFamily="2" charset="2"/>
              </a:rPr>
              <a:t>Transcriptomics</a:t>
            </a:r>
          </a:p>
          <a:p>
            <a:pPr marL="914400" lvl="1" indent="-457200">
              <a:buFont typeface="+mj-lt"/>
              <a:buAutoNum type="arabicPeriod"/>
            </a:pPr>
            <a:r>
              <a:rPr lang="en-US" altLang="zh-CN" sz="2000" dirty="0">
                <a:sym typeface="Wingdings" panose="05000000000000000000" pitchFamily="2" charset="2"/>
              </a:rPr>
              <a:t>Chromatin accessibility</a:t>
            </a:r>
          </a:p>
          <a:p>
            <a:pPr marL="914400" lvl="1" indent="-457200">
              <a:buFont typeface="+mj-lt"/>
              <a:buAutoNum type="arabicPeriod"/>
            </a:pPr>
            <a:r>
              <a:rPr lang="en-US" altLang="zh-CN" sz="2000" dirty="0">
                <a:sym typeface="Wingdings" panose="05000000000000000000" pitchFamily="2" charset="2"/>
              </a:rPr>
              <a:t>Surface protein expression</a:t>
            </a:r>
          </a:p>
          <a:p>
            <a:pPr marL="914400" lvl="1" indent="-457200">
              <a:buFont typeface="+mj-lt"/>
              <a:buAutoNum type="arabicPeriod"/>
            </a:pPr>
            <a:r>
              <a:rPr lang="en-US" altLang="zh-CN" sz="2000" dirty="0">
                <a:sym typeface="Wingdings" panose="05000000000000000000" pitchFamily="2" charset="2"/>
              </a:rPr>
              <a:t>Adaptive immune receptor repertoire profiling</a:t>
            </a:r>
          </a:p>
          <a:p>
            <a:pPr marL="914400" lvl="1" indent="-457200">
              <a:buFont typeface="+mj-lt"/>
              <a:buAutoNum type="arabicPeriod"/>
            </a:pPr>
            <a:r>
              <a:rPr lang="en-US" altLang="zh-CN" sz="2000" dirty="0">
                <a:sym typeface="Wingdings" panose="05000000000000000000" pitchFamily="2" charset="2"/>
              </a:rPr>
              <a:t>Spatial information</a:t>
            </a:r>
          </a:p>
          <a:p>
            <a:r>
              <a:rPr lang="en-US" altLang="zh-CN" sz="2400" dirty="0"/>
              <a:t>Computational methods </a:t>
            </a:r>
            <a:r>
              <a:rPr lang="en-US" altLang="zh-CN" sz="2400" dirty="0">
                <a:sym typeface="Wingdings" panose="05000000000000000000" pitchFamily="2" charset="2"/>
              </a:rPr>
              <a:t> best practices </a:t>
            </a:r>
          </a:p>
          <a:p>
            <a:pPr lvl="1"/>
            <a:r>
              <a:rPr lang="en-US" altLang="zh-CN" sz="2000" dirty="0">
                <a:sym typeface="Wingdings" panose="05000000000000000000" pitchFamily="2" charset="2"/>
              </a:rPr>
              <a:t>Independent benchmarking</a:t>
            </a:r>
          </a:p>
          <a:p>
            <a:pPr lvl="1"/>
            <a:r>
              <a:rPr lang="en-US" altLang="zh-CN" sz="2000" dirty="0">
                <a:sym typeface="Wingdings" panose="05000000000000000000" pitchFamily="2" charset="2"/>
              </a:rPr>
              <a:t>Unimodal and multimodal</a:t>
            </a:r>
            <a:endParaRPr lang="zh-CN" altLang="en-US" sz="2000" dirty="0"/>
          </a:p>
        </p:txBody>
      </p:sp>
      <p:sp>
        <p:nvSpPr>
          <p:cNvPr id="5" name="矩形 4">
            <a:extLst>
              <a:ext uri="{FF2B5EF4-FFF2-40B4-BE49-F238E27FC236}">
                <a16:creationId xmlns:a16="http://schemas.microsoft.com/office/drawing/2014/main" id="{95E60C71-901A-4102-9221-B00204410E85}"/>
              </a:ext>
            </a:extLst>
          </p:cNvPr>
          <p:cNvSpPr/>
          <p:nvPr/>
        </p:nvSpPr>
        <p:spPr>
          <a:xfrm>
            <a:off x="1026715" y="6095262"/>
            <a:ext cx="3302507" cy="369332"/>
          </a:xfrm>
          <a:prstGeom prst="rect">
            <a:avLst/>
          </a:prstGeom>
        </p:spPr>
        <p:txBody>
          <a:bodyPr wrap="none">
            <a:spAutoFit/>
          </a:bodyPr>
          <a:lstStyle/>
          <a:p>
            <a:r>
              <a:rPr lang="zh-CN" altLang="en-US" b="1" dirty="0">
                <a:highlight>
                  <a:srgbClr val="FFFF00"/>
                </a:highlight>
              </a:rPr>
              <a:t>https://sc-best-practices.org/</a:t>
            </a:r>
          </a:p>
        </p:txBody>
      </p:sp>
      <p:pic>
        <p:nvPicPr>
          <p:cNvPr id="7" name="图片 6">
            <a:extLst>
              <a:ext uri="{FF2B5EF4-FFF2-40B4-BE49-F238E27FC236}">
                <a16:creationId xmlns:a16="http://schemas.microsoft.com/office/drawing/2014/main" id="{D6001E98-0129-42EB-9872-ADFFDA978929}"/>
              </a:ext>
            </a:extLst>
          </p:cNvPr>
          <p:cNvPicPr>
            <a:picLocks noChangeAspect="1"/>
          </p:cNvPicPr>
          <p:nvPr/>
        </p:nvPicPr>
        <p:blipFill rotWithShape="1">
          <a:blip r:embed="rId2"/>
          <a:srcRect t="849"/>
          <a:stretch/>
        </p:blipFill>
        <p:spPr>
          <a:xfrm>
            <a:off x="6434099" y="420728"/>
            <a:ext cx="5186987" cy="6295071"/>
          </a:xfrm>
          <a:prstGeom prst="rect">
            <a:avLst/>
          </a:prstGeom>
        </p:spPr>
      </p:pic>
      <p:sp>
        <p:nvSpPr>
          <p:cNvPr id="8" name="灯片编号占位符 3">
            <a:extLst>
              <a:ext uri="{FF2B5EF4-FFF2-40B4-BE49-F238E27FC236}">
                <a16:creationId xmlns:a16="http://schemas.microsoft.com/office/drawing/2014/main" id="{2D0A938C-6DB7-45E8-9B6A-CB2C87F05540}"/>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23</a:t>
            </a:fld>
            <a:endParaRPr lang="zh-CN" altLang="en-US" dirty="0"/>
          </a:p>
        </p:txBody>
      </p:sp>
    </p:spTree>
    <p:extLst>
      <p:ext uri="{BB962C8B-B14F-4D97-AF65-F5344CB8AC3E}">
        <p14:creationId xmlns:p14="http://schemas.microsoft.com/office/powerpoint/2010/main" val="2680472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箭头连接符 22">
            <a:extLst>
              <a:ext uri="{FF2B5EF4-FFF2-40B4-BE49-F238E27FC236}">
                <a16:creationId xmlns:a16="http://schemas.microsoft.com/office/drawing/2014/main" id="{4941EFD6-9E9E-4271-9B01-F0BC120B968A}"/>
              </a:ext>
            </a:extLst>
          </p:cNvPr>
          <p:cNvCxnSpPr>
            <a:cxnSpLocks/>
            <a:stCxn id="13" idx="2"/>
            <a:endCxn id="19" idx="0"/>
          </p:cNvCxnSpPr>
          <p:nvPr/>
        </p:nvCxnSpPr>
        <p:spPr>
          <a:xfrm>
            <a:off x="1335698" y="1357810"/>
            <a:ext cx="0" cy="4603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矩形 4">
            <a:extLst>
              <a:ext uri="{FF2B5EF4-FFF2-40B4-BE49-F238E27FC236}">
                <a16:creationId xmlns:a16="http://schemas.microsoft.com/office/drawing/2014/main" id="{DC785E85-1D8F-422D-AECE-4E90AE49CA35}"/>
              </a:ext>
            </a:extLst>
          </p:cNvPr>
          <p:cNvSpPr/>
          <p:nvPr/>
        </p:nvSpPr>
        <p:spPr>
          <a:xfrm>
            <a:off x="186183" y="15389"/>
            <a:ext cx="2299027" cy="400110"/>
          </a:xfrm>
          <a:prstGeom prst="rect">
            <a:avLst/>
          </a:prstGeom>
        </p:spPr>
        <p:txBody>
          <a:bodyPr wrap="none">
            <a:spAutoFit/>
          </a:bodyPr>
          <a:lstStyle/>
          <a:p>
            <a:r>
              <a:rPr lang="en-US" altLang="zh-CN" sz="2000" b="1" dirty="0">
                <a:highlight>
                  <a:srgbClr val="FFFF00"/>
                </a:highlight>
                <a:sym typeface="Wingdings" panose="05000000000000000000" pitchFamily="2" charset="2"/>
              </a:rPr>
              <a:t>1. Transcriptomics</a:t>
            </a:r>
          </a:p>
        </p:txBody>
      </p:sp>
      <p:sp>
        <p:nvSpPr>
          <p:cNvPr id="11" name="矩形 10">
            <a:extLst>
              <a:ext uri="{FF2B5EF4-FFF2-40B4-BE49-F238E27FC236}">
                <a16:creationId xmlns:a16="http://schemas.microsoft.com/office/drawing/2014/main" id="{CB6F8B15-0F62-4D36-8E96-79D23CDCB476}"/>
              </a:ext>
            </a:extLst>
          </p:cNvPr>
          <p:cNvSpPr/>
          <p:nvPr/>
        </p:nvSpPr>
        <p:spPr>
          <a:xfrm>
            <a:off x="3058767" y="15389"/>
            <a:ext cx="5841664" cy="369332"/>
          </a:xfrm>
          <a:prstGeom prst="rect">
            <a:avLst/>
          </a:prstGeom>
        </p:spPr>
        <p:txBody>
          <a:bodyPr wrap="none">
            <a:spAutoFit/>
          </a:bodyPr>
          <a:lstStyle/>
          <a:p>
            <a:r>
              <a:rPr lang="zh-CN" altLang="en-US" b="1" u="sng" dirty="0"/>
              <a:t> measures the abundance of mRNA molecules per cell</a:t>
            </a:r>
          </a:p>
        </p:txBody>
      </p:sp>
      <p:pic>
        <p:nvPicPr>
          <p:cNvPr id="12" name="图片 11">
            <a:extLst>
              <a:ext uri="{FF2B5EF4-FFF2-40B4-BE49-F238E27FC236}">
                <a16:creationId xmlns:a16="http://schemas.microsoft.com/office/drawing/2014/main" id="{A6D7168D-F400-4E68-A7F0-A993BE4CF314}"/>
              </a:ext>
            </a:extLst>
          </p:cNvPr>
          <p:cNvPicPr>
            <a:picLocks noChangeAspect="1"/>
          </p:cNvPicPr>
          <p:nvPr/>
        </p:nvPicPr>
        <p:blipFill rotWithShape="1">
          <a:blip r:embed="rId3"/>
          <a:srcRect l="5538" t="14292" r="4053" b="7753"/>
          <a:stretch/>
        </p:blipFill>
        <p:spPr>
          <a:xfrm>
            <a:off x="6646703" y="581956"/>
            <a:ext cx="5399314" cy="6185674"/>
          </a:xfrm>
          <a:prstGeom prst="rect">
            <a:avLst/>
          </a:prstGeom>
        </p:spPr>
      </p:pic>
      <p:sp>
        <p:nvSpPr>
          <p:cNvPr id="13" name="矩形: 圆角 12">
            <a:extLst>
              <a:ext uri="{FF2B5EF4-FFF2-40B4-BE49-F238E27FC236}">
                <a16:creationId xmlns:a16="http://schemas.microsoft.com/office/drawing/2014/main" id="{FD14DD43-C4F1-4FBB-9138-523070300092}"/>
              </a:ext>
            </a:extLst>
          </p:cNvPr>
          <p:cNvSpPr/>
          <p:nvPr/>
        </p:nvSpPr>
        <p:spPr>
          <a:xfrm>
            <a:off x="486612" y="957700"/>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样本采集</a:t>
            </a:r>
          </a:p>
        </p:txBody>
      </p:sp>
      <p:sp>
        <p:nvSpPr>
          <p:cNvPr id="14" name="矩形: 圆角 13">
            <a:extLst>
              <a:ext uri="{FF2B5EF4-FFF2-40B4-BE49-F238E27FC236}">
                <a16:creationId xmlns:a16="http://schemas.microsoft.com/office/drawing/2014/main" id="{084142F6-3169-4674-9B19-F0E4955134B6}"/>
              </a:ext>
            </a:extLst>
          </p:cNvPr>
          <p:cNvSpPr/>
          <p:nvPr/>
        </p:nvSpPr>
        <p:spPr>
          <a:xfrm>
            <a:off x="486612" y="1791626"/>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细胞解离</a:t>
            </a:r>
          </a:p>
        </p:txBody>
      </p:sp>
      <p:sp>
        <p:nvSpPr>
          <p:cNvPr id="15" name="矩形: 圆角 14">
            <a:extLst>
              <a:ext uri="{FF2B5EF4-FFF2-40B4-BE49-F238E27FC236}">
                <a16:creationId xmlns:a16="http://schemas.microsoft.com/office/drawing/2014/main" id="{39E153FC-A3AC-42AD-8DB7-383337B26110}"/>
              </a:ext>
            </a:extLst>
          </p:cNvPr>
          <p:cNvSpPr/>
          <p:nvPr/>
        </p:nvSpPr>
        <p:spPr>
          <a:xfrm>
            <a:off x="486612" y="2625552"/>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单细胞分离</a:t>
            </a:r>
          </a:p>
        </p:txBody>
      </p:sp>
      <p:sp>
        <p:nvSpPr>
          <p:cNvPr id="16" name="矩形: 圆角 15">
            <a:extLst>
              <a:ext uri="{FF2B5EF4-FFF2-40B4-BE49-F238E27FC236}">
                <a16:creationId xmlns:a16="http://schemas.microsoft.com/office/drawing/2014/main" id="{A2E729A2-2060-4E9A-91E8-CE48EB029F50}"/>
              </a:ext>
            </a:extLst>
          </p:cNvPr>
          <p:cNvSpPr/>
          <p:nvPr/>
        </p:nvSpPr>
        <p:spPr>
          <a:xfrm>
            <a:off x="486612" y="3459478"/>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tx1"/>
                </a:solidFill>
              </a:rPr>
              <a:t>RNA</a:t>
            </a:r>
            <a:r>
              <a:rPr lang="zh-CN" altLang="en-US" dirty="0">
                <a:solidFill>
                  <a:schemeClr val="tx1"/>
                </a:solidFill>
              </a:rPr>
              <a:t>提取</a:t>
            </a:r>
          </a:p>
        </p:txBody>
      </p:sp>
      <p:sp>
        <p:nvSpPr>
          <p:cNvPr id="17" name="矩形: 圆角 16">
            <a:extLst>
              <a:ext uri="{FF2B5EF4-FFF2-40B4-BE49-F238E27FC236}">
                <a16:creationId xmlns:a16="http://schemas.microsoft.com/office/drawing/2014/main" id="{50A134AF-A63E-4327-BAC4-C910F4BA607F}"/>
              </a:ext>
            </a:extLst>
          </p:cNvPr>
          <p:cNvSpPr/>
          <p:nvPr/>
        </p:nvSpPr>
        <p:spPr>
          <a:xfrm>
            <a:off x="486612" y="4293404"/>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chemeClr val="tx1"/>
                </a:solidFill>
              </a:rPr>
              <a:t>RNA</a:t>
            </a:r>
            <a:r>
              <a:rPr lang="zh-CN" altLang="en-US" sz="1600" dirty="0">
                <a:solidFill>
                  <a:schemeClr val="tx1"/>
                </a:solidFill>
              </a:rPr>
              <a:t>逆转录扩增</a:t>
            </a:r>
          </a:p>
        </p:txBody>
      </p:sp>
      <p:sp>
        <p:nvSpPr>
          <p:cNvPr id="18" name="矩形: 圆角 17">
            <a:extLst>
              <a:ext uri="{FF2B5EF4-FFF2-40B4-BE49-F238E27FC236}">
                <a16:creationId xmlns:a16="http://schemas.microsoft.com/office/drawing/2014/main" id="{86048457-BAB3-4A87-876F-99579953E478}"/>
              </a:ext>
            </a:extLst>
          </p:cNvPr>
          <p:cNvSpPr/>
          <p:nvPr/>
        </p:nvSpPr>
        <p:spPr>
          <a:xfrm>
            <a:off x="486612" y="5127330"/>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建立文库</a:t>
            </a:r>
          </a:p>
        </p:txBody>
      </p:sp>
      <p:sp>
        <p:nvSpPr>
          <p:cNvPr id="19" name="矩形: 圆角 18">
            <a:extLst>
              <a:ext uri="{FF2B5EF4-FFF2-40B4-BE49-F238E27FC236}">
                <a16:creationId xmlns:a16="http://schemas.microsoft.com/office/drawing/2014/main" id="{8D81BFA0-42C3-4874-ABB6-1E325935C0BC}"/>
              </a:ext>
            </a:extLst>
          </p:cNvPr>
          <p:cNvSpPr/>
          <p:nvPr/>
        </p:nvSpPr>
        <p:spPr>
          <a:xfrm>
            <a:off x="486612" y="5961259"/>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高通量测序</a:t>
            </a:r>
          </a:p>
        </p:txBody>
      </p:sp>
      <p:sp>
        <p:nvSpPr>
          <p:cNvPr id="26" name="矩形: 圆角 25">
            <a:extLst>
              <a:ext uri="{FF2B5EF4-FFF2-40B4-BE49-F238E27FC236}">
                <a16:creationId xmlns:a16="http://schemas.microsoft.com/office/drawing/2014/main" id="{D6EC6CF9-505D-4EDD-89DB-74312E06D8E1}"/>
              </a:ext>
            </a:extLst>
          </p:cNvPr>
          <p:cNvSpPr/>
          <p:nvPr/>
        </p:nvSpPr>
        <p:spPr>
          <a:xfrm>
            <a:off x="4397829" y="957700"/>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初级数据分析</a:t>
            </a:r>
          </a:p>
        </p:txBody>
      </p:sp>
      <p:sp>
        <p:nvSpPr>
          <p:cNvPr id="27" name="矩形: 圆角 26">
            <a:extLst>
              <a:ext uri="{FF2B5EF4-FFF2-40B4-BE49-F238E27FC236}">
                <a16:creationId xmlns:a16="http://schemas.microsoft.com/office/drawing/2014/main" id="{578BF979-D359-4CA7-AF16-C38CF858A95A}"/>
              </a:ext>
            </a:extLst>
          </p:cNvPr>
          <p:cNvSpPr/>
          <p:nvPr/>
        </p:nvSpPr>
        <p:spPr>
          <a:xfrm>
            <a:off x="4397827" y="3455493"/>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高级数据分析</a:t>
            </a:r>
          </a:p>
        </p:txBody>
      </p:sp>
      <p:cxnSp>
        <p:nvCxnSpPr>
          <p:cNvPr id="29" name="连接符: 肘形 28">
            <a:extLst>
              <a:ext uri="{FF2B5EF4-FFF2-40B4-BE49-F238E27FC236}">
                <a16:creationId xmlns:a16="http://schemas.microsoft.com/office/drawing/2014/main" id="{7DC12D65-C9E8-4FE6-A12F-C1B56873903C}"/>
              </a:ext>
            </a:extLst>
          </p:cNvPr>
          <p:cNvCxnSpPr>
            <a:stCxn id="19" idx="3"/>
            <a:endCxn id="26" idx="1"/>
          </p:cNvCxnSpPr>
          <p:nvPr/>
        </p:nvCxnSpPr>
        <p:spPr>
          <a:xfrm flipV="1">
            <a:off x="2184783" y="1157755"/>
            <a:ext cx="2213046" cy="5003559"/>
          </a:xfrm>
          <a:prstGeom prst="bentConnector3">
            <a:avLst>
              <a:gd name="adj1" fmla="val 93286"/>
            </a:avLst>
          </a:prstGeom>
          <a:ln>
            <a:tailEnd type="triangle"/>
          </a:ln>
        </p:spPr>
        <p:style>
          <a:lnRef idx="1">
            <a:schemeClr val="dk1"/>
          </a:lnRef>
          <a:fillRef idx="0">
            <a:schemeClr val="dk1"/>
          </a:fillRef>
          <a:effectRef idx="0">
            <a:schemeClr val="dk1"/>
          </a:effectRef>
          <a:fontRef idx="minor">
            <a:schemeClr val="tx1"/>
          </a:fontRef>
        </p:style>
      </p:cxnSp>
      <p:sp>
        <p:nvSpPr>
          <p:cNvPr id="20" name="矩形: 圆角 19">
            <a:extLst>
              <a:ext uri="{FF2B5EF4-FFF2-40B4-BE49-F238E27FC236}">
                <a16:creationId xmlns:a16="http://schemas.microsoft.com/office/drawing/2014/main" id="{AFD598D6-939D-4ED4-852C-0788D3AA3760}"/>
              </a:ext>
            </a:extLst>
          </p:cNvPr>
          <p:cNvSpPr/>
          <p:nvPr/>
        </p:nvSpPr>
        <p:spPr>
          <a:xfrm>
            <a:off x="2389968" y="2374210"/>
            <a:ext cx="1698171" cy="651452"/>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rPr>
              <a:t>基于微孔板</a:t>
            </a:r>
            <a:endParaRPr lang="en-US" altLang="zh-CN" sz="1600" dirty="0">
              <a:solidFill>
                <a:schemeClr val="tx1"/>
              </a:solidFill>
            </a:endParaRPr>
          </a:p>
          <a:p>
            <a:pPr algn="ctr"/>
            <a:r>
              <a:rPr lang="en-US" altLang="zh-CN" sz="1600" dirty="0">
                <a:solidFill>
                  <a:schemeClr val="tx1"/>
                </a:solidFill>
              </a:rPr>
              <a:t>Plate-based</a:t>
            </a:r>
            <a:endParaRPr lang="zh-CN" altLang="en-US" sz="1600" dirty="0">
              <a:solidFill>
                <a:schemeClr val="tx1"/>
              </a:solidFill>
            </a:endParaRPr>
          </a:p>
        </p:txBody>
      </p:sp>
      <p:sp>
        <p:nvSpPr>
          <p:cNvPr id="21" name="矩形: 圆角 20">
            <a:extLst>
              <a:ext uri="{FF2B5EF4-FFF2-40B4-BE49-F238E27FC236}">
                <a16:creationId xmlns:a16="http://schemas.microsoft.com/office/drawing/2014/main" id="{C11C9E1A-CCE1-4C25-A3CB-CF59D5ED8AF5}"/>
              </a:ext>
            </a:extLst>
          </p:cNvPr>
          <p:cNvSpPr/>
          <p:nvPr/>
        </p:nvSpPr>
        <p:spPr>
          <a:xfrm>
            <a:off x="2389967" y="3516968"/>
            <a:ext cx="1698171" cy="651452"/>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solidFill>
                  <a:schemeClr val="tx1"/>
                </a:solidFill>
              </a:rPr>
              <a:t>基于液滴</a:t>
            </a:r>
            <a:endParaRPr lang="en-US" altLang="zh-CN" sz="1600" b="1" dirty="0">
              <a:solidFill>
                <a:schemeClr val="tx1"/>
              </a:solidFill>
            </a:endParaRPr>
          </a:p>
          <a:p>
            <a:pPr algn="ctr"/>
            <a:r>
              <a:rPr lang="en-US" altLang="zh-CN" sz="1600" b="1" dirty="0">
                <a:solidFill>
                  <a:schemeClr val="tx1"/>
                </a:solidFill>
              </a:rPr>
              <a:t>Droplet-based</a:t>
            </a:r>
            <a:endParaRPr lang="zh-CN" altLang="en-US" sz="1600" b="1" dirty="0">
              <a:solidFill>
                <a:schemeClr val="tx1"/>
              </a:solidFill>
            </a:endParaRPr>
          </a:p>
        </p:txBody>
      </p:sp>
      <p:sp>
        <p:nvSpPr>
          <p:cNvPr id="32" name="左大括号 31">
            <a:extLst>
              <a:ext uri="{FF2B5EF4-FFF2-40B4-BE49-F238E27FC236}">
                <a16:creationId xmlns:a16="http://schemas.microsoft.com/office/drawing/2014/main" id="{232FD716-3439-4E29-A55C-8738B08258CF}"/>
              </a:ext>
            </a:extLst>
          </p:cNvPr>
          <p:cNvSpPr/>
          <p:nvPr/>
        </p:nvSpPr>
        <p:spPr>
          <a:xfrm>
            <a:off x="6394649" y="748937"/>
            <a:ext cx="194417" cy="581732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CC28B0C-F9AE-42FE-A69F-62A0C68CDE7C}"/>
              </a:ext>
            </a:extLst>
          </p:cNvPr>
          <p:cNvSpPr/>
          <p:nvPr/>
        </p:nvSpPr>
        <p:spPr>
          <a:xfrm>
            <a:off x="4376219" y="1602782"/>
            <a:ext cx="1960793" cy="338554"/>
          </a:xfrm>
          <a:prstGeom prst="rect">
            <a:avLst/>
          </a:prstGeom>
        </p:spPr>
        <p:txBody>
          <a:bodyPr wrap="none">
            <a:spAutoFit/>
          </a:bodyPr>
          <a:lstStyle/>
          <a:p>
            <a:r>
              <a:rPr lang="en-US" altLang="zh-CN" sz="1600" dirty="0"/>
              <a:t>FASTQ </a:t>
            </a:r>
            <a:r>
              <a:rPr lang="en-US" altLang="zh-CN" sz="1600" dirty="0">
                <a:sym typeface="Wingdings" panose="05000000000000000000" pitchFamily="2" charset="2"/>
              </a:rPr>
              <a:t> </a:t>
            </a:r>
            <a:r>
              <a:rPr lang="en-US" altLang="zh-CN" sz="1600" dirty="0" err="1">
                <a:sym typeface="Wingdings" panose="05000000000000000000" pitchFamily="2" charset="2"/>
              </a:rPr>
              <a:t>cellranger</a:t>
            </a:r>
            <a:endParaRPr lang="zh-CN" altLang="en-US" sz="1600" dirty="0"/>
          </a:p>
        </p:txBody>
      </p:sp>
      <p:sp>
        <p:nvSpPr>
          <p:cNvPr id="34" name="矩形 33">
            <a:extLst>
              <a:ext uri="{FF2B5EF4-FFF2-40B4-BE49-F238E27FC236}">
                <a16:creationId xmlns:a16="http://schemas.microsoft.com/office/drawing/2014/main" id="{13B14117-AA15-42C0-BDA6-84FE30414D30}"/>
              </a:ext>
            </a:extLst>
          </p:cNvPr>
          <p:cNvSpPr/>
          <p:nvPr/>
        </p:nvSpPr>
        <p:spPr>
          <a:xfrm>
            <a:off x="4579108" y="2163887"/>
            <a:ext cx="1555013" cy="923330"/>
          </a:xfrm>
          <a:prstGeom prst="rect">
            <a:avLst/>
          </a:prstGeom>
          <a:solidFill>
            <a:schemeClr val="bg1">
              <a:lumMod val="95000"/>
            </a:schemeClr>
          </a:solidFill>
        </p:spPr>
        <p:txBody>
          <a:bodyPr wrap="square">
            <a:spAutoFit/>
          </a:bodyPr>
          <a:lstStyle/>
          <a:p>
            <a:r>
              <a:rPr lang="en-US" altLang="zh-CN" dirty="0" err="1"/>
              <a:t>matrix.mtx</a:t>
            </a:r>
            <a:endParaRPr lang="en-US" altLang="zh-CN" dirty="0"/>
          </a:p>
          <a:p>
            <a:r>
              <a:rPr lang="en-US" altLang="zh-CN" dirty="0" err="1"/>
              <a:t>genes.tsv</a:t>
            </a:r>
            <a:endParaRPr lang="en-US" altLang="zh-CN" dirty="0"/>
          </a:p>
          <a:p>
            <a:r>
              <a:rPr lang="en-US" altLang="zh-CN" dirty="0" err="1"/>
              <a:t>barcodes.tsv</a:t>
            </a:r>
            <a:endParaRPr lang="zh-CN" altLang="en-US" dirty="0"/>
          </a:p>
        </p:txBody>
      </p:sp>
      <p:sp>
        <p:nvSpPr>
          <p:cNvPr id="35" name="矩形 34">
            <a:extLst>
              <a:ext uri="{FF2B5EF4-FFF2-40B4-BE49-F238E27FC236}">
                <a16:creationId xmlns:a16="http://schemas.microsoft.com/office/drawing/2014/main" id="{8FB0D38D-6A05-4A57-87C1-F714208C01DD}"/>
              </a:ext>
            </a:extLst>
          </p:cNvPr>
          <p:cNvSpPr/>
          <p:nvPr/>
        </p:nvSpPr>
        <p:spPr>
          <a:xfrm>
            <a:off x="2441419" y="4368009"/>
            <a:ext cx="1698171" cy="523220"/>
          </a:xfrm>
          <a:prstGeom prst="rect">
            <a:avLst/>
          </a:prstGeom>
        </p:spPr>
        <p:txBody>
          <a:bodyPr wrap="square">
            <a:spAutoFit/>
          </a:bodyPr>
          <a:lstStyle/>
          <a:p>
            <a:r>
              <a:rPr lang="en-US" altLang="zh-CN" sz="1400" b="0" i="0" dirty="0">
                <a:solidFill>
                  <a:srgbClr val="000000"/>
                </a:solidFill>
                <a:effectLst/>
                <a:latin typeface="-apple-system"/>
              </a:rPr>
              <a:t>barcode</a:t>
            </a:r>
            <a:endParaRPr lang="en-US" altLang="zh-CN" sz="1400" dirty="0">
              <a:solidFill>
                <a:srgbClr val="000000"/>
              </a:solidFill>
              <a:latin typeface="-apple-system"/>
            </a:endParaRPr>
          </a:p>
          <a:p>
            <a:r>
              <a:rPr lang="zh-CN" altLang="en-US" sz="1400" b="0" i="0" dirty="0">
                <a:solidFill>
                  <a:srgbClr val="000000"/>
                </a:solidFill>
                <a:effectLst/>
                <a:latin typeface="-apple-system"/>
              </a:rPr>
              <a:t>标识单个细胞来源</a:t>
            </a:r>
            <a:endParaRPr lang="en-US" altLang="zh-CN" sz="1400" b="0" i="0" dirty="0">
              <a:solidFill>
                <a:srgbClr val="000000"/>
              </a:solidFill>
              <a:effectLst/>
              <a:latin typeface="-apple-system"/>
            </a:endParaRPr>
          </a:p>
        </p:txBody>
      </p:sp>
      <p:sp>
        <p:nvSpPr>
          <p:cNvPr id="36" name="矩形 35">
            <a:extLst>
              <a:ext uri="{FF2B5EF4-FFF2-40B4-BE49-F238E27FC236}">
                <a16:creationId xmlns:a16="http://schemas.microsoft.com/office/drawing/2014/main" id="{BC3093A1-FFA3-425F-86EF-C5CE4AB682C8}"/>
              </a:ext>
            </a:extLst>
          </p:cNvPr>
          <p:cNvSpPr/>
          <p:nvPr/>
        </p:nvSpPr>
        <p:spPr>
          <a:xfrm>
            <a:off x="2441419" y="5081057"/>
            <a:ext cx="1698171" cy="954107"/>
          </a:xfrm>
          <a:prstGeom prst="rect">
            <a:avLst/>
          </a:prstGeom>
        </p:spPr>
        <p:txBody>
          <a:bodyPr wrap="square">
            <a:spAutoFit/>
          </a:bodyPr>
          <a:lstStyle/>
          <a:p>
            <a:r>
              <a:rPr lang="en-US" altLang="zh-CN" sz="1400" b="0" i="0" dirty="0">
                <a:solidFill>
                  <a:srgbClr val="000000"/>
                </a:solidFill>
                <a:effectLst/>
                <a:latin typeface="-apple-system"/>
              </a:rPr>
              <a:t>UMI </a:t>
            </a:r>
            <a:endParaRPr lang="en-US" altLang="zh-CN" sz="1400" dirty="0">
              <a:solidFill>
                <a:srgbClr val="000000"/>
              </a:solidFill>
              <a:latin typeface="-apple-system"/>
            </a:endParaRPr>
          </a:p>
          <a:p>
            <a:r>
              <a:rPr lang="zh-CN" altLang="en-US" sz="1400" b="0" i="0" dirty="0">
                <a:solidFill>
                  <a:srgbClr val="000000"/>
                </a:solidFill>
                <a:effectLst/>
                <a:latin typeface="-apple-system"/>
              </a:rPr>
              <a:t>标识每个分子来源</a:t>
            </a:r>
            <a:endParaRPr lang="en-US" altLang="zh-CN" sz="1400" b="0" i="0" dirty="0">
              <a:solidFill>
                <a:srgbClr val="000000"/>
              </a:solidFill>
              <a:effectLst/>
              <a:latin typeface="-apple-system"/>
            </a:endParaRPr>
          </a:p>
          <a:p>
            <a:r>
              <a:rPr lang="zh-CN" altLang="en-US" sz="1400" dirty="0">
                <a:solidFill>
                  <a:srgbClr val="000000"/>
                </a:solidFill>
                <a:latin typeface="-apple-system"/>
              </a:rPr>
              <a:t>用于定量 </a:t>
            </a:r>
            <a:r>
              <a:rPr lang="en-US" altLang="zh-CN" sz="1400" dirty="0">
                <a:solidFill>
                  <a:srgbClr val="000000"/>
                </a:solidFill>
                <a:latin typeface="-apple-system"/>
              </a:rPr>
              <a:t>(</a:t>
            </a:r>
            <a:r>
              <a:rPr lang="zh-CN" altLang="en-US" sz="1400" dirty="0">
                <a:solidFill>
                  <a:srgbClr val="000000"/>
                </a:solidFill>
                <a:latin typeface="-apple-system"/>
              </a:rPr>
              <a:t>去除</a:t>
            </a:r>
            <a:r>
              <a:rPr lang="en-US" altLang="zh-CN" sz="1400" dirty="0">
                <a:solidFill>
                  <a:srgbClr val="000000"/>
                </a:solidFill>
                <a:latin typeface="-apple-system"/>
              </a:rPr>
              <a:t>PCR</a:t>
            </a:r>
            <a:r>
              <a:rPr lang="zh-CN" altLang="en-US" sz="1400" dirty="0">
                <a:solidFill>
                  <a:srgbClr val="000000"/>
                </a:solidFill>
                <a:latin typeface="-apple-system"/>
              </a:rPr>
              <a:t>扩增偏倚</a:t>
            </a:r>
            <a:r>
              <a:rPr lang="en-US" altLang="zh-CN" sz="1400" dirty="0">
                <a:solidFill>
                  <a:srgbClr val="000000"/>
                </a:solidFill>
                <a:latin typeface="-apple-system"/>
              </a:rPr>
              <a:t>)</a:t>
            </a:r>
            <a:endParaRPr lang="zh-CN" altLang="en-US" sz="1400" dirty="0"/>
          </a:p>
        </p:txBody>
      </p:sp>
      <p:pic>
        <p:nvPicPr>
          <p:cNvPr id="37" name="图片 36">
            <a:extLst>
              <a:ext uri="{FF2B5EF4-FFF2-40B4-BE49-F238E27FC236}">
                <a16:creationId xmlns:a16="http://schemas.microsoft.com/office/drawing/2014/main" id="{D124A831-764C-4779-8A4F-829D0D6062DF}"/>
              </a:ext>
            </a:extLst>
          </p:cNvPr>
          <p:cNvPicPr>
            <a:picLocks noChangeAspect="1"/>
          </p:cNvPicPr>
          <p:nvPr/>
        </p:nvPicPr>
        <p:blipFill>
          <a:blip r:embed="rId4"/>
          <a:stretch>
            <a:fillRect/>
          </a:stretch>
        </p:blipFill>
        <p:spPr>
          <a:xfrm>
            <a:off x="4303592" y="4130312"/>
            <a:ext cx="1960793" cy="1793917"/>
          </a:xfrm>
          <a:prstGeom prst="rect">
            <a:avLst/>
          </a:prstGeom>
        </p:spPr>
      </p:pic>
      <p:sp>
        <p:nvSpPr>
          <p:cNvPr id="38" name="椭圆 37">
            <a:extLst>
              <a:ext uri="{FF2B5EF4-FFF2-40B4-BE49-F238E27FC236}">
                <a16:creationId xmlns:a16="http://schemas.microsoft.com/office/drawing/2014/main" id="{F06628A1-31E4-4E08-B1ED-EA49D0BE6E82}"/>
              </a:ext>
            </a:extLst>
          </p:cNvPr>
          <p:cNvSpPr/>
          <p:nvPr/>
        </p:nvSpPr>
        <p:spPr>
          <a:xfrm>
            <a:off x="6646703" y="748937"/>
            <a:ext cx="1339057" cy="8538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F688EB16-96B1-4E97-BA85-3F26A8A4301B}"/>
              </a:ext>
            </a:extLst>
          </p:cNvPr>
          <p:cNvCxnSpPr>
            <a:stCxn id="37" idx="3"/>
          </p:cNvCxnSpPr>
          <p:nvPr/>
        </p:nvCxnSpPr>
        <p:spPr>
          <a:xfrm flipV="1">
            <a:off x="6264385" y="1602782"/>
            <a:ext cx="1050815" cy="342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BB2F8927-A9F8-4A26-9DAB-3DEE540F9409}"/>
              </a:ext>
            </a:extLst>
          </p:cNvPr>
          <p:cNvSpPr>
            <a:spLocks noGrp="1"/>
          </p:cNvSpPr>
          <p:nvPr>
            <p:ph type="sldNum" sz="quarter" idx="12"/>
          </p:nvPr>
        </p:nvSpPr>
        <p:spPr/>
        <p:txBody>
          <a:bodyPr/>
          <a:lstStyle/>
          <a:p>
            <a:fld id="{DF849393-7876-44FF-8BC7-6C3A91957E85}" type="slidenum">
              <a:rPr lang="zh-CN" altLang="en-US" smtClean="0"/>
              <a:t>24</a:t>
            </a:fld>
            <a:endParaRPr lang="zh-CN" altLang="en-US"/>
          </a:p>
        </p:txBody>
      </p:sp>
    </p:spTree>
    <p:extLst>
      <p:ext uri="{BB962C8B-B14F-4D97-AF65-F5344CB8AC3E}">
        <p14:creationId xmlns:p14="http://schemas.microsoft.com/office/powerpoint/2010/main" val="105339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6" grpId="0" animBg="1"/>
      <p:bldP spid="27" grpId="0" animBg="1"/>
      <p:bldP spid="20" grpId="0" animBg="1"/>
      <p:bldP spid="21" grpId="0" animBg="1"/>
      <p:bldP spid="32" grpId="0" animBg="1"/>
      <p:bldP spid="33" grpId="0"/>
      <p:bldP spid="34" grpId="0" animBg="1"/>
      <p:bldP spid="35" grpId="0"/>
      <p:bldP spid="36"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C42F8B-3257-4D3B-AB9A-D2E72910EBC0}"/>
              </a:ext>
            </a:extLst>
          </p:cNvPr>
          <p:cNvPicPr>
            <a:picLocks noChangeAspect="1"/>
          </p:cNvPicPr>
          <p:nvPr/>
        </p:nvPicPr>
        <p:blipFill rotWithShape="1">
          <a:blip r:embed="rId3"/>
          <a:srcRect l="27522" t="18591" r="50751" b="17205"/>
          <a:stretch/>
        </p:blipFill>
        <p:spPr>
          <a:xfrm>
            <a:off x="331652" y="743321"/>
            <a:ext cx="1513840" cy="5943600"/>
          </a:xfrm>
          <a:prstGeom prst="rect">
            <a:avLst/>
          </a:prstGeom>
        </p:spPr>
      </p:pic>
      <p:sp>
        <p:nvSpPr>
          <p:cNvPr id="5" name="矩形 4">
            <a:extLst>
              <a:ext uri="{FF2B5EF4-FFF2-40B4-BE49-F238E27FC236}">
                <a16:creationId xmlns:a16="http://schemas.microsoft.com/office/drawing/2014/main" id="{91E6D15D-1F61-4CBC-A3CC-FB41526F19F2}"/>
              </a:ext>
            </a:extLst>
          </p:cNvPr>
          <p:cNvSpPr/>
          <p:nvPr/>
        </p:nvSpPr>
        <p:spPr>
          <a:xfrm>
            <a:off x="237392" y="0"/>
            <a:ext cx="4709944" cy="400110"/>
          </a:xfrm>
          <a:prstGeom prst="rect">
            <a:avLst/>
          </a:prstGeom>
        </p:spPr>
        <p:txBody>
          <a:bodyPr wrap="none">
            <a:spAutoFit/>
          </a:bodyPr>
          <a:lstStyle/>
          <a:p>
            <a:r>
              <a:rPr lang="en-US" altLang="zh-CN" sz="2000" b="1" u="sng" dirty="0">
                <a:sym typeface="Wingdings" panose="05000000000000000000" pitchFamily="2" charset="2"/>
              </a:rPr>
              <a:t>Pre-processing steps  quality control</a:t>
            </a:r>
          </a:p>
        </p:txBody>
      </p:sp>
      <p:sp>
        <p:nvSpPr>
          <p:cNvPr id="6" name="矩形 5">
            <a:extLst>
              <a:ext uri="{FF2B5EF4-FFF2-40B4-BE49-F238E27FC236}">
                <a16:creationId xmlns:a16="http://schemas.microsoft.com/office/drawing/2014/main" id="{A8A7A22D-F58E-4CBB-B2B6-64CAAE03820A}"/>
              </a:ext>
            </a:extLst>
          </p:cNvPr>
          <p:cNvSpPr/>
          <p:nvPr/>
        </p:nvSpPr>
        <p:spPr>
          <a:xfrm>
            <a:off x="455806" y="406873"/>
            <a:ext cx="8508275" cy="369332"/>
          </a:xfrm>
          <a:prstGeom prst="rect">
            <a:avLst/>
          </a:prstGeom>
          <a:solidFill>
            <a:schemeClr val="bg1">
              <a:lumMod val="85000"/>
            </a:schemeClr>
          </a:solidFill>
        </p:spPr>
        <p:txBody>
          <a:bodyPr wrap="square">
            <a:spAutoFit/>
          </a:bodyPr>
          <a:lstStyle/>
          <a:p>
            <a:r>
              <a:rPr lang="en-US" altLang="zh-CN" dirty="0" err="1"/>
              <a:t>scRNA</a:t>
            </a:r>
            <a:r>
              <a:rPr lang="en-US" altLang="zh-CN" dirty="0"/>
              <a:t>-seq data sets = </a:t>
            </a:r>
            <a:r>
              <a:rPr lang="en-US" altLang="zh-CN" b="1" dirty="0">
                <a:solidFill>
                  <a:srgbClr val="FF0000"/>
                </a:solidFill>
              </a:rPr>
              <a:t>biological signal </a:t>
            </a:r>
            <a:r>
              <a:rPr lang="en-US" altLang="zh-CN" dirty="0"/>
              <a:t>+ </a:t>
            </a:r>
            <a:r>
              <a:rPr lang="en-US" altLang="zh-CN" dirty="0">
                <a:solidFill>
                  <a:schemeClr val="tx2"/>
                </a:solidFill>
              </a:rPr>
              <a:t>systematic noise </a:t>
            </a:r>
            <a:r>
              <a:rPr lang="en-US" altLang="zh-CN" dirty="0"/>
              <a:t>+ </a:t>
            </a:r>
            <a:r>
              <a:rPr lang="en-US" altLang="zh-CN" dirty="0">
                <a:solidFill>
                  <a:schemeClr val="tx2"/>
                </a:solidFill>
              </a:rPr>
              <a:t>random noise</a:t>
            </a:r>
            <a:endParaRPr lang="zh-CN" altLang="en-US" dirty="0">
              <a:solidFill>
                <a:schemeClr val="tx2"/>
              </a:solidFill>
            </a:endParaRPr>
          </a:p>
        </p:txBody>
      </p:sp>
      <p:sp>
        <p:nvSpPr>
          <p:cNvPr id="7" name="箭头: 右 6">
            <a:extLst>
              <a:ext uri="{FF2B5EF4-FFF2-40B4-BE49-F238E27FC236}">
                <a16:creationId xmlns:a16="http://schemas.microsoft.com/office/drawing/2014/main" id="{8EADBBDD-D5FA-4D90-8BAB-7D161B6B72C1}"/>
              </a:ext>
            </a:extLst>
          </p:cNvPr>
          <p:cNvSpPr/>
          <p:nvPr/>
        </p:nvSpPr>
        <p:spPr>
          <a:xfrm>
            <a:off x="1899728" y="1262669"/>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DEBA62F-6E33-48CF-8C90-D11A4140FB40}"/>
              </a:ext>
            </a:extLst>
          </p:cNvPr>
          <p:cNvSpPr/>
          <p:nvPr/>
        </p:nvSpPr>
        <p:spPr>
          <a:xfrm>
            <a:off x="2352369" y="1184827"/>
            <a:ext cx="5976347" cy="369332"/>
          </a:xfrm>
          <a:prstGeom prst="rect">
            <a:avLst/>
          </a:prstGeom>
        </p:spPr>
        <p:txBody>
          <a:bodyPr wrap="square">
            <a:spAutoFit/>
          </a:bodyPr>
          <a:lstStyle/>
          <a:p>
            <a:pPr algn="ctr"/>
            <a:r>
              <a:rPr lang="zh-CN" altLang="en-US" b="1" dirty="0"/>
              <a:t>each droplet contains RNA from an intact single cell</a:t>
            </a:r>
          </a:p>
        </p:txBody>
      </p:sp>
      <p:sp>
        <p:nvSpPr>
          <p:cNvPr id="9" name="箭头: 右 8">
            <a:extLst>
              <a:ext uri="{FF2B5EF4-FFF2-40B4-BE49-F238E27FC236}">
                <a16:creationId xmlns:a16="http://schemas.microsoft.com/office/drawing/2014/main" id="{1A297A41-D3CC-44F4-BE4D-64895889B11A}"/>
              </a:ext>
            </a:extLst>
          </p:cNvPr>
          <p:cNvSpPr/>
          <p:nvPr/>
        </p:nvSpPr>
        <p:spPr>
          <a:xfrm>
            <a:off x="1899728" y="246009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A3AF2A8-6E0B-4B19-8737-E61675D586B4}"/>
              </a:ext>
            </a:extLst>
          </p:cNvPr>
          <p:cNvSpPr/>
          <p:nvPr/>
        </p:nvSpPr>
        <p:spPr>
          <a:xfrm>
            <a:off x="1899728" y="375409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960042F0-A4B0-477F-8CCB-B89F273BB557}"/>
              </a:ext>
            </a:extLst>
          </p:cNvPr>
          <p:cNvSpPr/>
          <p:nvPr/>
        </p:nvSpPr>
        <p:spPr>
          <a:xfrm>
            <a:off x="1899728" y="5342634"/>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5349AA0-2C01-46B5-BC27-C55F84702F34}"/>
              </a:ext>
            </a:extLst>
          </p:cNvPr>
          <p:cNvSpPr/>
          <p:nvPr/>
        </p:nvSpPr>
        <p:spPr>
          <a:xfrm>
            <a:off x="2496522" y="4491049"/>
            <a:ext cx="4613478" cy="1569660"/>
          </a:xfrm>
          <a:prstGeom prst="rect">
            <a:avLst/>
          </a:prstGeom>
        </p:spPr>
        <p:txBody>
          <a:bodyPr wrap="square">
            <a:spAutoFit/>
          </a:bodyPr>
          <a:lstStyle/>
          <a:p>
            <a:r>
              <a:rPr lang="en-US" altLang="zh-CN" sz="1600" dirty="0"/>
              <a:t>L</a:t>
            </a:r>
            <a:r>
              <a:rPr lang="zh-CN" altLang="en-US" sz="1600" dirty="0"/>
              <a:t>ow-quality cells </a:t>
            </a:r>
            <a:r>
              <a:rPr lang="en-US" altLang="zh-CN" sz="1600" dirty="0">
                <a:sym typeface="Wingdings" panose="05000000000000000000" pitchFamily="2" charset="2"/>
              </a:rPr>
              <a:t> </a:t>
            </a:r>
            <a:r>
              <a:rPr lang="zh-CN" altLang="en-US" sz="1600" dirty="0"/>
              <a:t>dying cells with broken membranes</a:t>
            </a:r>
          </a:p>
          <a:p>
            <a:pPr marL="285750" indent="-285750">
              <a:buFont typeface="Arial" panose="020B0604020202020204" pitchFamily="34" charset="0"/>
              <a:buChar char="•"/>
            </a:pPr>
            <a:r>
              <a:rPr lang="zh-CN" altLang="en-US" sz="1600" dirty="0"/>
              <a:t>a low number of detected genes</a:t>
            </a:r>
            <a:endParaRPr lang="en-US" altLang="zh-CN" sz="1600" dirty="0"/>
          </a:p>
          <a:p>
            <a:pPr marL="285750" indent="-285750">
              <a:buFont typeface="Arial" panose="020B0604020202020204" pitchFamily="34" charset="0"/>
              <a:buChar char="•"/>
            </a:pPr>
            <a:r>
              <a:rPr lang="zh-CN" altLang="en-US" sz="1600" dirty="0"/>
              <a:t>a low count depth </a:t>
            </a:r>
            <a:endParaRPr lang="en-US" altLang="zh-CN" sz="1600" dirty="0"/>
          </a:p>
          <a:p>
            <a:pPr marL="285750" indent="-285750">
              <a:buFont typeface="Arial" panose="020B0604020202020204" pitchFamily="34" charset="0"/>
              <a:buChar char="•"/>
            </a:pPr>
            <a:r>
              <a:rPr lang="zh-CN" altLang="en-US" sz="1600" dirty="0"/>
              <a:t>a high fraction of </a:t>
            </a:r>
            <a:r>
              <a:rPr lang="zh-CN" altLang="en-US" sz="1600" b="1" dirty="0"/>
              <a:t>mitochondrial</a:t>
            </a:r>
            <a:r>
              <a:rPr lang="en-US" altLang="zh-CN" sz="1600" b="1" dirty="0"/>
              <a:t>/ribosomal/hemoglobin</a:t>
            </a:r>
            <a:r>
              <a:rPr lang="zh-CN" altLang="en-US" sz="1600" dirty="0"/>
              <a:t> counts</a:t>
            </a:r>
            <a:endParaRPr lang="en-US" altLang="zh-CN" sz="1600" dirty="0"/>
          </a:p>
        </p:txBody>
      </p:sp>
      <p:sp>
        <p:nvSpPr>
          <p:cNvPr id="13" name="箭头: 右 12">
            <a:extLst>
              <a:ext uri="{FF2B5EF4-FFF2-40B4-BE49-F238E27FC236}">
                <a16:creationId xmlns:a16="http://schemas.microsoft.com/office/drawing/2014/main" id="{865F420F-3370-44B6-879A-DFDBEADD4EFE}"/>
              </a:ext>
            </a:extLst>
          </p:cNvPr>
          <p:cNvSpPr/>
          <p:nvPr/>
        </p:nvSpPr>
        <p:spPr>
          <a:xfrm>
            <a:off x="7182595" y="5683758"/>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520C79F-6D93-4F80-8337-77FE29A99005}"/>
              </a:ext>
            </a:extLst>
          </p:cNvPr>
          <p:cNvSpPr/>
          <p:nvPr/>
        </p:nvSpPr>
        <p:spPr>
          <a:xfrm>
            <a:off x="1892276" y="983118"/>
            <a:ext cx="415498" cy="369332"/>
          </a:xfrm>
          <a:prstGeom prst="rect">
            <a:avLst/>
          </a:prstGeom>
        </p:spPr>
        <p:txBody>
          <a:bodyPr wrap="none">
            <a:spAutoFit/>
          </a:bodyPr>
          <a:lstStyle/>
          <a:p>
            <a:r>
              <a:rPr lang="zh-CN" altLang="en-US" dirty="0"/>
              <a:t>√</a:t>
            </a:r>
          </a:p>
        </p:txBody>
      </p:sp>
      <p:sp>
        <p:nvSpPr>
          <p:cNvPr id="15" name="矩形 14">
            <a:extLst>
              <a:ext uri="{FF2B5EF4-FFF2-40B4-BE49-F238E27FC236}">
                <a16:creationId xmlns:a16="http://schemas.microsoft.com/office/drawing/2014/main" id="{9D0CF46E-7012-4A1D-BFF0-531039314107}"/>
              </a:ext>
            </a:extLst>
          </p:cNvPr>
          <p:cNvSpPr/>
          <p:nvPr/>
        </p:nvSpPr>
        <p:spPr>
          <a:xfrm>
            <a:off x="1848995" y="2103955"/>
            <a:ext cx="502061" cy="369332"/>
          </a:xfrm>
          <a:prstGeom prst="rect">
            <a:avLst/>
          </a:prstGeom>
        </p:spPr>
        <p:txBody>
          <a:bodyPr wrap="none">
            <a:spAutoFit/>
          </a:bodyPr>
          <a:lstStyle/>
          <a:p>
            <a:r>
              <a:rPr lang="zh-CN" altLang="en-US" dirty="0"/>
              <a:t>❌</a:t>
            </a:r>
          </a:p>
        </p:txBody>
      </p:sp>
      <p:sp>
        <p:nvSpPr>
          <p:cNvPr id="16" name="矩形 15">
            <a:extLst>
              <a:ext uri="{FF2B5EF4-FFF2-40B4-BE49-F238E27FC236}">
                <a16:creationId xmlns:a16="http://schemas.microsoft.com/office/drawing/2014/main" id="{B4B7541B-9811-41F4-A31D-617EE2261586}"/>
              </a:ext>
            </a:extLst>
          </p:cNvPr>
          <p:cNvSpPr/>
          <p:nvPr/>
        </p:nvSpPr>
        <p:spPr>
          <a:xfrm>
            <a:off x="1848995" y="3359257"/>
            <a:ext cx="502061" cy="369332"/>
          </a:xfrm>
          <a:prstGeom prst="rect">
            <a:avLst/>
          </a:prstGeom>
        </p:spPr>
        <p:txBody>
          <a:bodyPr wrap="none">
            <a:spAutoFit/>
          </a:bodyPr>
          <a:lstStyle/>
          <a:p>
            <a:r>
              <a:rPr lang="zh-CN" altLang="en-US" dirty="0"/>
              <a:t>❌</a:t>
            </a:r>
          </a:p>
        </p:txBody>
      </p:sp>
      <p:sp>
        <p:nvSpPr>
          <p:cNvPr id="17" name="矩形 16">
            <a:extLst>
              <a:ext uri="{FF2B5EF4-FFF2-40B4-BE49-F238E27FC236}">
                <a16:creationId xmlns:a16="http://schemas.microsoft.com/office/drawing/2014/main" id="{7D85AF57-A820-4D47-AD61-FA160C5AD12A}"/>
              </a:ext>
            </a:extLst>
          </p:cNvPr>
          <p:cNvSpPr/>
          <p:nvPr/>
        </p:nvSpPr>
        <p:spPr>
          <a:xfrm>
            <a:off x="1848995" y="4945092"/>
            <a:ext cx="502061" cy="369332"/>
          </a:xfrm>
          <a:prstGeom prst="rect">
            <a:avLst/>
          </a:prstGeom>
        </p:spPr>
        <p:txBody>
          <a:bodyPr wrap="none">
            <a:spAutoFit/>
          </a:bodyPr>
          <a:lstStyle/>
          <a:p>
            <a:r>
              <a:rPr lang="zh-CN" altLang="en-US" dirty="0"/>
              <a:t>❌</a:t>
            </a:r>
          </a:p>
        </p:txBody>
      </p:sp>
      <p:sp>
        <p:nvSpPr>
          <p:cNvPr id="18" name="矩形 17">
            <a:extLst>
              <a:ext uri="{FF2B5EF4-FFF2-40B4-BE49-F238E27FC236}">
                <a16:creationId xmlns:a16="http://schemas.microsoft.com/office/drawing/2014/main" id="{4C64931A-4AD4-461E-B97D-BE64CEB08974}"/>
              </a:ext>
            </a:extLst>
          </p:cNvPr>
          <p:cNvSpPr/>
          <p:nvPr/>
        </p:nvSpPr>
        <p:spPr>
          <a:xfrm>
            <a:off x="7987546" y="5205274"/>
            <a:ext cx="3603872" cy="369332"/>
          </a:xfrm>
          <a:prstGeom prst="rect">
            <a:avLst/>
          </a:prstGeom>
        </p:spPr>
        <p:txBody>
          <a:bodyPr wrap="none">
            <a:spAutoFit/>
          </a:bodyPr>
          <a:lstStyle/>
          <a:p>
            <a:r>
              <a:rPr lang="en-US" altLang="zh-CN" b="0" i="0" dirty="0">
                <a:solidFill>
                  <a:srgbClr val="333333"/>
                </a:solidFill>
                <a:effectLst/>
              </a:rPr>
              <a:t>MAD (median absolute deviations)</a:t>
            </a:r>
            <a:endParaRPr lang="zh-CN" altLang="en-US"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B6BFCCAC-845F-43BD-9784-D445F76557A1}"/>
                  </a:ext>
                </a:extLst>
              </p:cNvPr>
              <p:cNvSpPr/>
              <p:nvPr/>
            </p:nvSpPr>
            <p:spPr>
              <a:xfrm>
                <a:off x="7821058" y="5574606"/>
                <a:ext cx="39368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333333"/>
                          </a:solidFill>
                          <a:effectLst/>
                          <a:latin typeface="Cambria Math" panose="02040503050406030204" pitchFamily="18" charset="0"/>
                        </a:rPr>
                        <m:t>𝑀𝐴𝐷</m:t>
                      </m:r>
                      <m:r>
                        <a:rPr lang="en-US" altLang="zh-CN" b="0" i="1" dirty="0" smtClean="0">
                          <a:solidFill>
                            <a:srgbClr val="333333"/>
                          </a:solidFill>
                          <a:effectLst/>
                          <a:latin typeface="Cambria Math" panose="02040503050406030204" pitchFamily="18" charset="0"/>
                        </a:rPr>
                        <m:t>=</m:t>
                      </m:r>
                      <m:r>
                        <a:rPr lang="en-US" altLang="zh-CN" b="0" i="1" dirty="0" smtClean="0">
                          <a:solidFill>
                            <a:srgbClr val="333333"/>
                          </a:solidFill>
                          <a:effectLst/>
                          <a:latin typeface="Cambria Math" panose="02040503050406030204" pitchFamily="18" charset="0"/>
                        </a:rPr>
                        <m:t>𝑚𝑒𝑑𝑖𝑎𝑛</m:t>
                      </m:r>
                      <m:r>
                        <a:rPr lang="en-US" altLang="zh-CN" b="0" i="1" dirty="0" smtClean="0">
                          <a:solidFill>
                            <a:srgbClr val="333333"/>
                          </a:solidFill>
                          <a:effectLst/>
                          <a:latin typeface="Cambria Math" panose="02040503050406030204" pitchFamily="18" charset="0"/>
                        </a:rPr>
                        <m:t>(|</m:t>
                      </m:r>
                      <m:sSub>
                        <m:sSubPr>
                          <m:ctrlPr>
                            <a:rPr lang="en-US" altLang="zh-CN" b="0" i="1" dirty="0" smtClean="0">
                              <a:solidFill>
                                <a:srgbClr val="333333"/>
                              </a:solidFill>
                              <a:effectLst/>
                              <a:latin typeface="Cambria Math" panose="02040503050406030204" pitchFamily="18" charset="0"/>
                            </a:rPr>
                          </m:ctrlPr>
                        </m:sSubPr>
                        <m:e>
                          <m:r>
                            <a:rPr lang="en-US" altLang="zh-CN" b="0" i="1" dirty="0" smtClean="0">
                              <a:solidFill>
                                <a:srgbClr val="333333"/>
                              </a:solidFill>
                              <a:effectLst/>
                              <a:latin typeface="Cambria Math" panose="02040503050406030204" pitchFamily="18" charset="0"/>
                            </a:rPr>
                            <m:t>𝑋</m:t>
                          </m:r>
                        </m:e>
                        <m:sub>
                          <m:r>
                            <a:rPr lang="en-US" altLang="zh-CN" b="0" i="1" dirty="0" smtClean="0">
                              <a:solidFill>
                                <a:srgbClr val="333333"/>
                              </a:solidFill>
                              <a:effectLst/>
                              <a:latin typeface="Cambria Math" panose="02040503050406030204" pitchFamily="18" charset="0"/>
                            </a:rPr>
                            <m:t>𝑖</m:t>
                          </m:r>
                        </m:sub>
                      </m:sSub>
                      <m:r>
                        <a:rPr lang="en-US" altLang="zh-CN" b="0" i="1" dirty="0" smtClean="0">
                          <a:solidFill>
                            <a:srgbClr val="333333"/>
                          </a:solidFill>
                          <a:effectLst/>
                          <a:latin typeface="Cambria Math" panose="02040503050406030204" pitchFamily="18" charset="0"/>
                        </a:rPr>
                        <m:t>−</m:t>
                      </m:r>
                      <m:r>
                        <a:rPr lang="en-US" altLang="zh-CN" b="0" i="1" dirty="0" smtClean="0">
                          <a:solidFill>
                            <a:srgbClr val="333333"/>
                          </a:solidFill>
                          <a:effectLst/>
                          <a:latin typeface="Cambria Math" panose="02040503050406030204" pitchFamily="18" charset="0"/>
                        </a:rPr>
                        <m:t>𝑚𝑒𝑑𝑖𝑎𝑛</m:t>
                      </m:r>
                      <m:r>
                        <a:rPr lang="en-US" altLang="zh-CN" b="0" i="1" dirty="0" smtClean="0">
                          <a:solidFill>
                            <a:srgbClr val="333333"/>
                          </a:solidFill>
                          <a:effectLst/>
                          <a:latin typeface="Cambria Math" panose="02040503050406030204" pitchFamily="18" charset="0"/>
                        </a:rPr>
                        <m:t>(</m:t>
                      </m:r>
                      <m:r>
                        <a:rPr lang="en-US" altLang="zh-CN" b="0" i="1" dirty="0" smtClean="0">
                          <a:solidFill>
                            <a:srgbClr val="333333"/>
                          </a:solidFill>
                          <a:effectLst/>
                          <a:latin typeface="Cambria Math" panose="02040503050406030204" pitchFamily="18" charset="0"/>
                        </a:rPr>
                        <m:t>𝑋</m:t>
                      </m:r>
                      <m:r>
                        <a:rPr lang="en-US" altLang="zh-CN" b="0" i="1" dirty="0" smtClean="0">
                          <a:solidFill>
                            <a:srgbClr val="333333"/>
                          </a:solidFill>
                          <a:effectLst/>
                          <a:latin typeface="Cambria Math" panose="02040503050406030204" pitchFamily="18" charset="0"/>
                        </a:rPr>
                        <m:t>)|)</m:t>
                      </m:r>
                    </m:oMath>
                  </m:oMathPara>
                </a14:m>
                <a:endParaRPr lang="zh-CN" altLang="en-US" dirty="0"/>
              </a:p>
            </p:txBody>
          </p:sp>
        </mc:Choice>
        <mc:Fallback xmlns="">
          <p:sp>
            <p:nvSpPr>
              <p:cNvPr id="19" name="矩形 18">
                <a:extLst>
                  <a:ext uri="{FF2B5EF4-FFF2-40B4-BE49-F238E27FC236}">
                    <a16:creationId xmlns:a16="http://schemas.microsoft.com/office/drawing/2014/main" id="{B6BFCCAC-845F-43BD-9784-D445F76557A1}"/>
                  </a:ext>
                </a:extLst>
              </p:cNvPr>
              <p:cNvSpPr>
                <a:spLocks noRot="1" noChangeAspect="1" noMove="1" noResize="1" noEditPoints="1" noAdjustHandles="1" noChangeArrowheads="1" noChangeShapeType="1" noTextEdit="1"/>
              </p:cNvSpPr>
              <p:nvPr/>
            </p:nvSpPr>
            <p:spPr>
              <a:xfrm>
                <a:off x="7821058" y="5574606"/>
                <a:ext cx="3936847" cy="369332"/>
              </a:xfrm>
              <a:prstGeom prst="rect">
                <a:avLst/>
              </a:prstGeom>
              <a:blipFill>
                <a:blip r:embed="rId4"/>
                <a:stretch>
                  <a:fillRect b="-13115"/>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7EA217EB-A8AB-4169-80E3-B39F039E51C4}"/>
              </a:ext>
            </a:extLst>
          </p:cNvPr>
          <p:cNvSpPr/>
          <p:nvPr/>
        </p:nvSpPr>
        <p:spPr>
          <a:xfrm>
            <a:off x="7868121" y="5943938"/>
            <a:ext cx="3842719" cy="369332"/>
          </a:xfrm>
          <a:prstGeom prst="rect">
            <a:avLst/>
          </a:prstGeom>
        </p:spPr>
        <p:txBody>
          <a:bodyPr wrap="none">
            <a:spAutoFit/>
          </a:bodyPr>
          <a:lstStyle/>
          <a:p>
            <a:r>
              <a:rPr lang="en-US" altLang="zh-CN" dirty="0"/>
              <a:t>Outlier </a:t>
            </a:r>
            <a:r>
              <a:rPr lang="zh-CN" altLang="en-US" dirty="0"/>
              <a:t>cells </a:t>
            </a:r>
            <a:r>
              <a:rPr lang="en-US" altLang="zh-CN" dirty="0">
                <a:sym typeface="Wingdings" panose="05000000000000000000" pitchFamily="2" charset="2"/>
              </a:rPr>
              <a:t> </a:t>
            </a:r>
            <a:r>
              <a:rPr lang="en-US" altLang="zh-CN" dirty="0"/>
              <a:t>cells differ by 5 MADs</a:t>
            </a:r>
            <a:endParaRPr lang="zh-CN" altLang="en-US" dirty="0"/>
          </a:p>
        </p:txBody>
      </p:sp>
      <p:sp>
        <p:nvSpPr>
          <p:cNvPr id="21" name="矩形 20">
            <a:extLst>
              <a:ext uri="{FF2B5EF4-FFF2-40B4-BE49-F238E27FC236}">
                <a16:creationId xmlns:a16="http://schemas.microsoft.com/office/drawing/2014/main" id="{F7FE3AC5-5EE7-45B0-81EC-2988F118125B}"/>
              </a:ext>
            </a:extLst>
          </p:cNvPr>
          <p:cNvSpPr/>
          <p:nvPr/>
        </p:nvSpPr>
        <p:spPr>
          <a:xfrm>
            <a:off x="3963816" y="6014543"/>
            <a:ext cx="2892138" cy="738664"/>
          </a:xfrm>
          <a:prstGeom prst="rect">
            <a:avLst/>
          </a:prstGeom>
        </p:spPr>
        <p:txBody>
          <a:bodyPr wrap="none">
            <a:spAutoFit/>
          </a:bodyPr>
          <a:lstStyle/>
          <a:p>
            <a:r>
              <a:rPr lang="en-US" altLang="zh-CN" sz="1400" dirty="0"/>
              <a:t>mt-(mouse) MT- (human)</a:t>
            </a:r>
          </a:p>
          <a:p>
            <a:r>
              <a:rPr lang="en-US" altLang="zh-CN" sz="1400" dirty="0" err="1"/>
              <a:t>rps</a:t>
            </a:r>
            <a:r>
              <a:rPr lang="en-US" altLang="zh-CN" sz="1400" dirty="0"/>
              <a:t>/</a:t>
            </a:r>
            <a:r>
              <a:rPr lang="en-US" altLang="zh-CN" sz="1400" dirty="0" err="1"/>
              <a:t>rpl</a:t>
            </a:r>
            <a:r>
              <a:rPr lang="en-US" altLang="zh-CN" sz="1400" dirty="0"/>
              <a:t>-(mouse) RPS/RPL- (human)</a:t>
            </a:r>
          </a:p>
          <a:p>
            <a:r>
              <a:rPr lang="en-US" altLang="zh-CN" sz="1400" dirty="0" err="1"/>
              <a:t>hb</a:t>
            </a:r>
            <a:r>
              <a:rPr lang="en-US" altLang="zh-CN" sz="1400" dirty="0"/>
              <a:t>[^p]-(mouse) HB[^P]- (human)</a:t>
            </a:r>
          </a:p>
        </p:txBody>
      </p:sp>
      <p:sp>
        <p:nvSpPr>
          <p:cNvPr id="22" name="矩形 21">
            <a:extLst>
              <a:ext uri="{FF2B5EF4-FFF2-40B4-BE49-F238E27FC236}">
                <a16:creationId xmlns:a16="http://schemas.microsoft.com/office/drawing/2014/main" id="{13137827-B228-4003-B7C9-83F447285473}"/>
              </a:ext>
            </a:extLst>
          </p:cNvPr>
          <p:cNvSpPr/>
          <p:nvPr/>
        </p:nvSpPr>
        <p:spPr>
          <a:xfrm>
            <a:off x="2560868" y="6229986"/>
            <a:ext cx="1402948" cy="307777"/>
          </a:xfrm>
          <a:prstGeom prst="rect">
            <a:avLst/>
          </a:prstGeom>
        </p:spPr>
        <p:txBody>
          <a:bodyPr wrap="none">
            <a:spAutoFit/>
          </a:bodyPr>
          <a:lstStyle/>
          <a:p>
            <a:r>
              <a:rPr lang="en-US" altLang="zh-CN" sz="1400" dirty="0"/>
              <a:t>Gene start with </a:t>
            </a:r>
          </a:p>
        </p:txBody>
      </p:sp>
      <p:sp>
        <p:nvSpPr>
          <p:cNvPr id="23" name="矩形 22">
            <a:extLst>
              <a:ext uri="{FF2B5EF4-FFF2-40B4-BE49-F238E27FC236}">
                <a16:creationId xmlns:a16="http://schemas.microsoft.com/office/drawing/2014/main" id="{3DD1756F-63AD-4F3C-BF57-A5061C9F85D6}"/>
              </a:ext>
            </a:extLst>
          </p:cNvPr>
          <p:cNvSpPr/>
          <p:nvPr/>
        </p:nvSpPr>
        <p:spPr>
          <a:xfrm>
            <a:off x="4962822" y="1967524"/>
            <a:ext cx="6794810" cy="584775"/>
          </a:xfrm>
          <a:prstGeom prst="rect">
            <a:avLst/>
          </a:prstGeom>
        </p:spPr>
        <p:txBody>
          <a:bodyPr wrap="square">
            <a:spAutoFit/>
          </a:bodyPr>
          <a:lstStyle/>
          <a:p>
            <a:r>
              <a:rPr lang="en-US" altLang="zh-CN" sz="1600" dirty="0"/>
              <a:t>Ambient RNA </a:t>
            </a:r>
            <a:r>
              <a:rPr lang="en-US" altLang="zh-CN" sz="1600" dirty="0">
                <a:sym typeface="Wingdings" panose="05000000000000000000" pitchFamily="2" charset="2"/>
              </a:rPr>
              <a:t> background cell free mRNA in the dilution  lead to cell-type specific marker gene detectable in others, mix populations (</a:t>
            </a:r>
            <a:r>
              <a:rPr lang="en-US" altLang="zh-CN" sz="1600" b="1" i="1" dirty="0">
                <a:sym typeface="Wingdings" panose="05000000000000000000" pitchFamily="2" charset="2"/>
              </a:rPr>
              <a:t>soup</a:t>
            </a:r>
            <a:r>
              <a:rPr lang="en-US" altLang="zh-CN" sz="1600" dirty="0">
                <a:sym typeface="Wingdings" panose="05000000000000000000" pitchFamily="2" charset="2"/>
              </a:rPr>
              <a:t>)</a:t>
            </a:r>
            <a:endParaRPr lang="zh-CN" altLang="en-US" sz="1600" dirty="0"/>
          </a:p>
        </p:txBody>
      </p:sp>
      <p:pic>
        <p:nvPicPr>
          <p:cNvPr id="2050" name="Picture 2" descr="Ambient RNA Overview">
            <a:extLst>
              <a:ext uri="{FF2B5EF4-FFF2-40B4-BE49-F238E27FC236}">
                <a16:creationId xmlns:a16="http://schemas.microsoft.com/office/drawing/2014/main" id="{83F244D8-0199-4C16-9E96-157D4F244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4952" y="1971953"/>
            <a:ext cx="2273220" cy="1237543"/>
          </a:xfrm>
          <a:prstGeom prst="rect">
            <a:avLst/>
          </a:prstGeom>
          <a:noFill/>
          <a:extLst>
            <a:ext uri="{909E8E84-426E-40DD-AFC4-6F175D3DCCD1}">
              <a14:hiddenFill xmlns:a14="http://schemas.microsoft.com/office/drawing/2010/main">
                <a:solidFill>
                  <a:srgbClr val="FFFFFF"/>
                </a:solidFill>
              </a14:hiddenFill>
            </a:ext>
          </a:extLst>
        </p:spPr>
      </p:pic>
      <p:sp>
        <p:nvSpPr>
          <p:cNvPr id="25" name="箭头: 右 24">
            <a:extLst>
              <a:ext uri="{FF2B5EF4-FFF2-40B4-BE49-F238E27FC236}">
                <a16:creationId xmlns:a16="http://schemas.microsoft.com/office/drawing/2014/main" id="{508D2DF2-A538-4D21-8535-A7BDF9DAF68F}"/>
              </a:ext>
            </a:extLst>
          </p:cNvPr>
          <p:cNvSpPr/>
          <p:nvPr/>
        </p:nvSpPr>
        <p:spPr>
          <a:xfrm>
            <a:off x="5052068" y="2689544"/>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ED4A378-34D5-49A4-9A77-04E8BDA7FAF0}"/>
              </a:ext>
            </a:extLst>
          </p:cNvPr>
          <p:cNvSpPr/>
          <p:nvPr/>
        </p:nvSpPr>
        <p:spPr>
          <a:xfrm>
            <a:off x="5452662" y="2536266"/>
            <a:ext cx="5925020" cy="338554"/>
          </a:xfrm>
          <a:prstGeom prst="rect">
            <a:avLst/>
          </a:prstGeom>
        </p:spPr>
        <p:txBody>
          <a:bodyPr wrap="none">
            <a:spAutoFit/>
          </a:bodyPr>
          <a:lstStyle/>
          <a:p>
            <a:r>
              <a:rPr lang="en-US" altLang="zh-CN" sz="1600" dirty="0">
                <a:sym typeface="Wingdings" panose="05000000000000000000" pitchFamily="2" charset="2"/>
              </a:rPr>
              <a:t>Estimate the composition of the soup and correct the count table</a:t>
            </a:r>
            <a:endParaRPr lang="zh-CN" altLang="en-US" sz="1600" dirty="0"/>
          </a:p>
        </p:txBody>
      </p:sp>
      <p:sp>
        <p:nvSpPr>
          <p:cNvPr id="26" name="矩形 25">
            <a:extLst>
              <a:ext uri="{FF2B5EF4-FFF2-40B4-BE49-F238E27FC236}">
                <a16:creationId xmlns:a16="http://schemas.microsoft.com/office/drawing/2014/main" id="{112A9B13-9471-4951-8054-8785610AF396}"/>
              </a:ext>
            </a:extLst>
          </p:cNvPr>
          <p:cNvSpPr/>
          <p:nvPr/>
        </p:nvSpPr>
        <p:spPr>
          <a:xfrm>
            <a:off x="5448424" y="2767918"/>
            <a:ext cx="1989647" cy="338554"/>
          </a:xfrm>
          <a:prstGeom prst="rect">
            <a:avLst/>
          </a:prstGeom>
        </p:spPr>
        <p:txBody>
          <a:bodyPr wrap="none">
            <a:spAutoFit/>
          </a:bodyPr>
          <a:lstStyle/>
          <a:p>
            <a:r>
              <a:rPr lang="en-US" altLang="zh-CN" sz="1600" b="1" i="1" dirty="0" err="1">
                <a:solidFill>
                  <a:srgbClr val="C00000"/>
                </a:solidFill>
                <a:sym typeface="Wingdings" panose="05000000000000000000" pitchFamily="2" charset="2"/>
              </a:rPr>
              <a:t>SoupX</a:t>
            </a:r>
            <a:r>
              <a:rPr lang="en-US" altLang="zh-CN" sz="1600" b="1" i="1" dirty="0">
                <a:solidFill>
                  <a:srgbClr val="C00000"/>
                </a:solidFill>
                <a:sym typeface="Wingdings" panose="05000000000000000000" pitchFamily="2" charset="2"/>
              </a:rPr>
              <a:t> / </a:t>
            </a:r>
            <a:r>
              <a:rPr lang="en-US" altLang="zh-CN" sz="1600" b="1" i="1" dirty="0" err="1">
                <a:solidFill>
                  <a:srgbClr val="C00000"/>
                </a:solidFill>
                <a:sym typeface="Wingdings" panose="05000000000000000000" pitchFamily="2" charset="2"/>
              </a:rPr>
              <a:t>CellBender</a:t>
            </a:r>
            <a:endParaRPr lang="zh-CN" altLang="en-US" sz="1600" dirty="0">
              <a:solidFill>
                <a:srgbClr val="C00000"/>
              </a:solidFill>
            </a:endParaRPr>
          </a:p>
        </p:txBody>
      </p:sp>
      <p:sp>
        <p:nvSpPr>
          <p:cNvPr id="28" name="矩形 27">
            <a:extLst>
              <a:ext uri="{FF2B5EF4-FFF2-40B4-BE49-F238E27FC236}">
                <a16:creationId xmlns:a16="http://schemas.microsoft.com/office/drawing/2014/main" id="{5F1A71B1-B7EA-4635-B516-2B35B9A5C7E5}"/>
              </a:ext>
            </a:extLst>
          </p:cNvPr>
          <p:cNvSpPr/>
          <p:nvPr/>
        </p:nvSpPr>
        <p:spPr>
          <a:xfrm>
            <a:off x="2502554" y="3592338"/>
            <a:ext cx="1996946" cy="584775"/>
          </a:xfrm>
          <a:prstGeom prst="rect">
            <a:avLst/>
          </a:prstGeom>
        </p:spPr>
        <p:txBody>
          <a:bodyPr wrap="square">
            <a:spAutoFit/>
          </a:bodyPr>
          <a:lstStyle/>
          <a:p>
            <a:r>
              <a:rPr lang="en-US" altLang="zh-CN" sz="1600" dirty="0"/>
              <a:t>Doublets </a:t>
            </a:r>
            <a:r>
              <a:rPr lang="en-US" altLang="zh-CN" sz="1600" dirty="0">
                <a:sym typeface="Wingdings" panose="05000000000000000000" pitchFamily="2" charset="2"/>
              </a:rPr>
              <a:t> droplets containing two cells</a:t>
            </a:r>
            <a:endParaRPr lang="en-US" altLang="zh-CN" sz="1600" dirty="0"/>
          </a:p>
        </p:txBody>
      </p:sp>
      <p:sp>
        <p:nvSpPr>
          <p:cNvPr id="29" name="箭头: 右 28">
            <a:extLst>
              <a:ext uri="{FF2B5EF4-FFF2-40B4-BE49-F238E27FC236}">
                <a16:creationId xmlns:a16="http://schemas.microsoft.com/office/drawing/2014/main" id="{0AE380D5-4502-41D6-9777-AFF2AF9A1D81}"/>
              </a:ext>
            </a:extLst>
          </p:cNvPr>
          <p:cNvSpPr/>
          <p:nvPr/>
        </p:nvSpPr>
        <p:spPr>
          <a:xfrm>
            <a:off x="4461806" y="375409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13D8644-9E57-47C7-AF64-13C0F54486FC}"/>
              </a:ext>
            </a:extLst>
          </p:cNvPr>
          <p:cNvSpPr/>
          <p:nvPr/>
        </p:nvSpPr>
        <p:spPr>
          <a:xfrm>
            <a:off x="4899329" y="3469227"/>
            <a:ext cx="3027949" cy="830997"/>
          </a:xfrm>
          <a:prstGeom prst="rect">
            <a:avLst/>
          </a:prstGeom>
        </p:spPr>
        <p:txBody>
          <a:bodyPr wrap="square">
            <a:spAutoFit/>
          </a:bodyPr>
          <a:lstStyle/>
          <a:p>
            <a:r>
              <a:rPr lang="en-US" altLang="zh-CN" sz="1600" dirty="0"/>
              <a:t>Combining two randomly samples cells and compare them against measured cells</a:t>
            </a:r>
          </a:p>
        </p:txBody>
      </p:sp>
      <p:pic>
        <p:nvPicPr>
          <p:cNvPr id="2052" name="Picture 4" descr="Doublet detection overview">
            <a:extLst>
              <a:ext uri="{FF2B5EF4-FFF2-40B4-BE49-F238E27FC236}">
                <a16:creationId xmlns:a16="http://schemas.microsoft.com/office/drawing/2014/main" id="{638822F4-2AE7-48EC-B3A9-043A43FFE8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5784" y="3382984"/>
            <a:ext cx="4301432" cy="1086560"/>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a16="http://schemas.microsoft.com/office/drawing/2014/main" id="{DA104114-F972-4EC8-96E1-A0AC7790DC2F}"/>
              </a:ext>
            </a:extLst>
          </p:cNvPr>
          <p:cNvSpPr/>
          <p:nvPr/>
        </p:nvSpPr>
        <p:spPr>
          <a:xfrm>
            <a:off x="7326051" y="3273356"/>
            <a:ext cx="1276311" cy="338554"/>
          </a:xfrm>
          <a:prstGeom prst="rect">
            <a:avLst/>
          </a:prstGeom>
        </p:spPr>
        <p:txBody>
          <a:bodyPr wrap="none">
            <a:spAutoFit/>
          </a:bodyPr>
          <a:lstStyle/>
          <a:p>
            <a:r>
              <a:rPr lang="en-US" altLang="zh-CN" sz="1600" b="1" i="1" dirty="0" err="1">
                <a:solidFill>
                  <a:srgbClr val="C00000"/>
                </a:solidFill>
                <a:sym typeface="Wingdings" panose="05000000000000000000" pitchFamily="2" charset="2"/>
              </a:rPr>
              <a:t>scDblFinder</a:t>
            </a:r>
            <a:endParaRPr lang="zh-CN" altLang="en-US" sz="1600" dirty="0">
              <a:solidFill>
                <a:srgbClr val="C00000"/>
              </a:solidFill>
            </a:endParaRPr>
          </a:p>
        </p:txBody>
      </p:sp>
      <p:cxnSp>
        <p:nvCxnSpPr>
          <p:cNvPr id="32" name="直接连接符 31">
            <a:extLst>
              <a:ext uri="{FF2B5EF4-FFF2-40B4-BE49-F238E27FC236}">
                <a16:creationId xmlns:a16="http://schemas.microsoft.com/office/drawing/2014/main" id="{1E8278FC-7EC1-49FD-87FB-4C185A75B94F}"/>
              </a:ext>
            </a:extLst>
          </p:cNvPr>
          <p:cNvCxnSpPr/>
          <p:nvPr/>
        </p:nvCxnSpPr>
        <p:spPr>
          <a:xfrm>
            <a:off x="139335" y="3158726"/>
            <a:ext cx="1195687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0A33BE6-816C-47DF-959E-EA1B1FFECA46}"/>
              </a:ext>
            </a:extLst>
          </p:cNvPr>
          <p:cNvCxnSpPr/>
          <p:nvPr/>
        </p:nvCxnSpPr>
        <p:spPr>
          <a:xfrm>
            <a:off x="139335" y="4484210"/>
            <a:ext cx="1195687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2A085059-04FE-40E7-A25D-6CFD3C5E4ED9}"/>
              </a:ext>
            </a:extLst>
          </p:cNvPr>
          <p:cNvCxnSpPr/>
          <p:nvPr/>
        </p:nvCxnSpPr>
        <p:spPr>
          <a:xfrm>
            <a:off x="139335" y="1815033"/>
            <a:ext cx="11956870"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 name="灯片编号占位符 1">
            <a:extLst>
              <a:ext uri="{FF2B5EF4-FFF2-40B4-BE49-F238E27FC236}">
                <a16:creationId xmlns:a16="http://schemas.microsoft.com/office/drawing/2014/main" id="{C23D24B0-230B-4CB2-B6E4-0BD05FC3B5CF}"/>
              </a:ext>
            </a:extLst>
          </p:cNvPr>
          <p:cNvSpPr>
            <a:spLocks noGrp="1"/>
          </p:cNvSpPr>
          <p:nvPr>
            <p:ph type="sldNum" sz="quarter" idx="12"/>
          </p:nvPr>
        </p:nvSpPr>
        <p:spPr/>
        <p:txBody>
          <a:bodyPr/>
          <a:lstStyle/>
          <a:p>
            <a:fld id="{DF849393-7876-44FF-8BC7-6C3A91957E85}" type="slidenum">
              <a:rPr lang="zh-CN" altLang="en-US" smtClean="0"/>
              <a:t>25</a:t>
            </a:fld>
            <a:endParaRPr lang="zh-CN" altLang="en-US"/>
          </a:p>
        </p:txBody>
      </p:sp>
    </p:spTree>
    <p:extLst>
      <p:ext uri="{BB962C8B-B14F-4D97-AF65-F5344CB8AC3E}">
        <p14:creationId xmlns:p14="http://schemas.microsoft.com/office/powerpoint/2010/main" val="72289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animBg="1"/>
      <p:bldP spid="12" grpId="0"/>
      <p:bldP spid="13" grpId="0" animBg="1"/>
      <p:bldP spid="14" grpId="0"/>
      <p:bldP spid="15" grpId="0"/>
      <p:bldP spid="16" grpId="0"/>
      <p:bldP spid="17" grpId="0"/>
      <p:bldP spid="18" grpId="0"/>
      <p:bldP spid="19" grpId="0"/>
      <p:bldP spid="20" grpId="0"/>
      <p:bldP spid="21" grpId="0"/>
      <p:bldP spid="22" grpId="0"/>
      <p:bldP spid="23" grpId="0"/>
      <p:bldP spid="25" grpId="0" animBg="1"/>
      <p:bldP spid="24" grpId="0"/>
      <p:bldP spid="26" grpId="0"/>
      <p:bldP spid="28" grpId="0"/>
      <p:bldP spid="29" grpId="0" animBg="1"/>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6D2AF63-A18A-4132-A6F5-35A314BB8E1A}"/>
              </a:ext>
            </a:extLst>
          </p:cNvPr>
          <p:cNvSpPr/>
          <p:nvPr/>
        </p:nvSpPr>
        <p:spPr>
          <a:xfrm>
            <a:off x="179753" y="0"/>
            <a:ext cx="4623382" cy="400110"/>
          </a:xfrm>
          <a:prstGeom prst="rect">
            <a:avLst/>
          </a:prstGeom>
        </p:spPr>
        <p:txBody>
          <a:bodyPr wrap="none">
            <a:spAutoFit/>
          </a:bodyPr>
          <a:lstStyle/>
          <a:p>
            <a:r>
              <a:rPr lang="en-US" altLang="zh-CN" sz="2000" b="1" u="sng" dirty="0">
                <a:sym typeface="Wingdings" panose="05000000000000000000" pitchFamily="2" charset="2"/>
              </a:rPr>
              <a:t>Pre-processing steps  normalization</a:t>
            </a:r>
          </a:p>
        </p:txBody>
      </p:sp>
      <p:pic>
        <p:nvPicPr>
          <p:cNvPr id="7" name="图片 6">
            <a:extLst>
              <a:ext uri="{FF2B5EF4-FFF2-40B4-BE49-F238E27FC236}">
                <a16:creationId xmlns:a16="http://schemas.microsoft.com/office/drawing/2014/main" id="{825318CD-F3BA-43AC-BA05-8FDC8823B3B4}"/>
              </a:ext>
            </a:extLst>
          </p:cNvPr>
          <p:cNvPicPr>
            <a:picLocks noChangeAspect="1"/>
          </p:cNvPicPr>
          <p:nvPr/>
        </p:nvPicPr>
        <p:blipFill rotWithShape="1">
          <a:blip r:embed="rId3"/>
          <a:srcRect l="5537" t="14292" r="71166" b="45191"/>
          <a:stretch/>
        </p:blipFill>
        <p:spPr>
          <a:xfrm>
            <a:off x="272028" y="1105988"/>
            <a:ext cx="2319511" cy="5359836"/>
          </a:xfrm>
          <a:prstGeom prst="rect">
            <a:avLst/>
          </a:prstGeom>
        </p:spPr>
      </p:pic>
      <p:sp>
        <p:nvSpPr>
          <p:cNvPr id="8" name="矩形 7">
            <a:extLst>
              <a:ext uri="{FF2B5EF4-FFF2-40B4-BE49-F238E27FC236}">
                <a16:creationId xmlns:a16="http://schemas.microsoft.com/office/drawing/2014/main" id="{468ABA64-1B06-44A4-BEE4-F4644A7ECBC0}"/>
              </a:ext>
            </a:extLst>
          </p:cNvPr>
          <p:cNvSpPr/>
          <p:nvPr/>
        </p:nvSpPr>
        <p:spPr>
          <a:xfrm>
            <a:off x="455807" y="406873"/>
            <a:ext cx="5735988" cy="369332"/>
          </a:xfrm>
          <a:prstGeom prst="rect">
            <a:avLst/>
          </a:prstGeom>
          <a:solidFill>
            <a:schemeClr val="bg1">
              <a:lumMod val="85000"/>
            </a:schemeClr>
          </a:solidFill>
        </p:spPr>
        <p:txBody>
          <a:bodyPr wrap="square">
            <a:spAutoFit/>
          </a:bodyPr>
          <a:lstStyle/>
          <a:p>
            <a:r>
              <a:rPr lang="en-US" altLang="zh-CN" dirty="0"/>
              <a:t>Gene counts in cell = mRNA volume (cell size) + random </a:t>
            </a:r>
            <a:endParaRPr lang="zh-CN" altLang="en-US" dirty="0"/>
          </a:p>
        </p:txBody>
      </p:sp>
      <p:sp>
        <p:nvSpPr>
          <p:cNvPr id="9" name="箭头: 右 8">
            <a:extLst>
              <a:ext uri="{FF2B5EF4-FFF2-40B4-BE49-F238E27FC236}">
                <a16:creationId xmlns:a16="http://schemas.microsoft.com/office/drawing/2014/main" id="{7ED20354-F83E-4999-BFE6-61C302FE97A0}"/>
              </a:ext>
            </a:extLst>
          </p:cNvPr>
          <p:cNvSpPr/>
          <p:nvPr/>
        </p:nvSpPr>
        <p:spPr>
          <a:xfrm>
            <a:off x="6337864" y="460910"/>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EA9A6FB-B350-4F36-9436-4E3E8788525C}"/>
              </a:ext>
            </a:extLst>
          </p:cNvPr>
          <p:cNvSpPr/>
          <p:nvPr/>
        </p:nvSpPr>
        <p:spPr>
          <a:xfrm>
            <a:off x="6884527" y="406873"/>
            <a:ext cx="2565126" cy="369332"/>
          </a:xfrm>
          <a:prstGeom prst="rect">
            <a:avLst/>
          </a:prstGeom>
        </p:spPr>
        <p:txBody>
          <a:bodyPr wrap="none">
            <a:spAutoFit/>
          </a:bodyPr>
          <a:lstStyle/>
          <a:p>
            <a:r>
              <a:rPr lang="en-US" altLang="zh-CN" dirty="0"/>
              <a:t>Comparable across cells</a:t>
            </a:r>
            <a:endParaRPr lang="zh-CN" altLang="en-US" dirty="0"/>
          </a:p>
        </p:txBody>
      </p:sp>
      <p:sp>
        <p:nvSpPr>
          <p:cNvPr id="10" name="箭头: 右 9">
            <a:extLst>
              <a:ext uri="{FF2B5EF4-FFF2-40B4-BE49-F238E27FC236}">
                <a16:creationId xmlns:a16="http://schemas.microsoft.com/office/drawing/2014/main" id="{FC836A43-4EB1-4797-91AB-4CF1DD7EDD3D}"/>
              </a:ext>
            </a:extLst>
          </p:cNvPr>
          <p:cNvSpPr/>
          <p:nvPr/>
        </p:nvSpPr>
        <p:spPr>
          <a:xfrm>
            <a:off x="3082834" y="2280870"/>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C0514AC4-4555-44C7-9425-13ACDF49B75A}"/>
              </a:ext>
            </a:extLst>
          </p:cNvPr>
          <p:cNvSpPr/>
          <p:nvPr/>
        </p:nvSpPr>
        <p:spPr>
          <a:xfrm>
            <a:off x="3082834" y="3765683"/>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11787B7D-F0FF-4A44-9C0F-A24D815686DE}"/>
              </a:ext>
            </a:extLst>
          </p:cNvPr>
          <p:cNvSpPr/>
          <p:nvPr/>
        </p:nvSpPr>
        <p:spPr>
          <a:xfrm>
            <a:off x="3082834" y="516340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大括号 2">
            <a:extLst>
              <a:ext uri="{FF2B5EF4-FFF2-40B4-BE49-F238E27FC236}">
                <a16:creationId xmlns:a16="http://schemas.microsoft.com/office/drawing/2014/main" id="{890AC3D8-3866-4E9C-B65D-EE62740AEF87}"/>
              </a:ext>
            </a:extLst>
          </p:cNvPr>
          <p:cNvSpPr/>
          <p:nvPr/>
        </p:nvSpPr>
        <p:spPr>
          <a:xfrm>
            <a:off x="2689689" y="2427514"/>
            <a:ext cx="322218" cy="2830285"/>
          </a:xfrm>
          <a:prstGeom prst="leftBrace">
            <a:avLst>
              <a:gd name="adj1" fmla="val 8333"/>
              <a:gd name="adj2" fmla="val 958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F77F232-E8B4-4860-836D-A1B37FC7AF55}"/>
              </a:ext>
            </a:extLst>
          </p:cNvPr>
          <p:cNvSpPr/>
          <p:nvPr/>
        </p:nvSpPr>
        <p:spPr>
          <a:xfrm>
            <a:off x="3497991" y="2206658"/>
            <a:ext cx="3806620" cy="369332"/>
          </a:xfrm>
          <a:prstGeom prst="rect">
            <a:avLst/>
          </a:prstGeom>
        </p:spPr>
        <p:txBody>
          <a:bodyPr wrap="square">
            <a:spAutoFit/>
          </a:bodyPr>
          <a:lstStyle/>
          <a:p>
            <a:r>
              <a:rPr lang="en-US" altLang="zh-CN" b="1" i="0" dirty="0">
                <a:solidFill>
                  <a:srgbClr val="C00000"/>
                </a:solidFill>
                <a:effectLst/>
              </a:rPr>
              <a:t>shifted logarithm transformation</a:t>
            </a:r>
          </a:p>
        </p:txBody>
      </p:sp>
      <p:sp>
        <p:nvSpPr>
          <p:cNvPr id="14" name="矩形 13">
            <a:extLst>
              <a:ext uri="{FF2B5EF4-FFF2-40B4-BE49-F238E27FC236}">
                <a16:creationId xmlns:a16="http://schemas.microsoft.com/office/drawing/2014/main" id="{A4CC1A6D-5317-4E9C-AA11-CE6234B30142}"/>
              </a:ext>
            </a:extLst>
          </p:cNvPr>
          <p:cNvSpPr/>
          <p:nvPr/>
        </p:nvSpPr>
        <p:spPr>
          <a:xfrm>
            <a:off x="3582933" y="3716307"/>
            <a:ext cx="2463268" cy="646331"/>
          </a:xfrm>
          <a:prstGeom prst="rect">
            <a:avLst/>
          </a:prstGeom>
        </p:spPr>
        <p:txBody>
          <a:bodyPr wrap="square">
            <a:spAutoFit/>
          </a:bodyPr>
          <a:lstStyle/>
          <a:p>
            <a:r>
              <a:rPr lang="en-US" altLang="zh-CN" b="0" i="0" dirty="0" err="1">
                <a:solidFill>
                  <a:srgbClr val="333333"/>
                </a:solidFill>
                <a:effectLst/>
              </a:rPr>
              <a:t>scran</a:t>
            </a:r>
            <a:r>
              <a:rPr lang="en-US" altLang="zh-CN" b="0" i="0" dirty="0">
                <a:solidFill>
                  <a:srgbClr val="333333"/>
                </a:solidFill>
                <a:effectLst/>
              </a:rPr>
              <a:t> normalization</a:t>
            </a:r>
          </a:p>
          <a:p>
            <a:r>
              <a:rPr lang="en-US" altLang="zh-CN" dirty="0">
                <a:solidFill>
                  <a:srgbClr val="333333"/>
                </a:solidFill>
              </a:rPr>
              <a:t>(delta method)</a:t>
            </a:r>
            <a:endParaRPr lang="en-US" altLang="zh-CN" b="0" i="0" dirty="0">
              <a:solidFill>
                <a:srgbClr val="333333"/>
              </a:solidFill>
              <a:effectLst/>
            </a:endParaRPr>
          </a:p>
        </p:txBody>
      </p:sp>
      <p:sp>
        <p:nvSpPr>
          <p:cNvPr id="15" name="矩形 14">
            <a:extLst>
              <a:ext uri="{FF2B5EF4-FFF2-40B4-BE49-F238E27FC236}">
                <a16:creationId xmlns:a16="http://schemas.microsoft.com/office/drawing/2014/main" id="{46AB090E-9135-4C6C-9DAB-B315771C991A}"/>
              </a:ext>
            </a:extLst>
          </p:cNvPr>
          <p:cNvSpPr/>
          <p:nvPr/>
        </p:nvSpPr>
        <p:spPr>
          <a:xfrm>
            <a:off x="3554355" y="4976951"/>
            <a:ext cx="2463268" cy="646331"/>
          </a:xfrm>
          <a:prstGeom prst="rect">
            <a:avLst/>
          </a:prstGeom>
        </p:spPr>
        <p:txBody>
          <a:bodyPr wrap="square">
            <a:spAutoFit/>
          </a:bodyPr>
          <a:lstStyle/>
          <a:p>
            <a:r>
              <a:rPr lang="en-US" altLang="zh-CN" b="0" i="0" dirty="0">
                <a:solidFill>
                  <a:srgbClr val="333333"/>
                </a:solidFill>
                <a:effectLst/>
              </a:rPr>
              <a:t>analytic approximation of Pearson residuals</a:t>
            </a:r>
            <a:endParaRPr lang="zh-CN" altLang="en-US" dirty="0"/>
          </a:p>
        </p:txBody>
      </p:sp>
      <p:pic>
        <p:nvPicPr>
          <p:cNvPr id="17" name="图片 16">
            <a:extLst>
              <a:ext uri="{FF2B5EF4-FFF2-40B4-BE49-F238E27FC236}">
                <a16:creationId xmlns:a16="http://schemas.microsoft.com/office/drawing/2014/main" id="{32D74FE5-819E-491B-8E25-DBC88762F45E}"/>
              </a:ext>
            </a:extLst>
          </p:cNvPr>
          <p:cNvPicPr>
            <a:picLocks noChangeAspect="1"/>
          </p:cNvPicPr>
          <p:nvPr/>
        </p:nvPicPr>
        <p:blipFill rotWithShape="1">
          <a:blip r:embed="rId4">
            <a:extLst>
              <a:ext uri="{28A0092B-C50C-407E-A947-70E740481C1C}">
                <a14:useLocalDpi xmlns:a14="http://schemas.microsoft.com/office/drawing/2010/main" val="0"/>
              </a:ext>
            </a:extLst>
          </a:blip>
          <a:srcRect b="34616"/>
          <a:stretch/>
        </p:blipFill>
        <p:spPr>
          <a:xfrm>
            <a:off x="7100126" y="896364"/>
            <a:ext cx="4406129" cy="1572366"/>
          </a:xfrm>
          <a:prstGeom prst="rect">
            <a:avLst/>
          </a:prstGeom>
          <a:ln>
            <a:solidFill>
              <a:schemeClr val="tx1"/>
            </a:solidFill>
          </a:ln>
        </p:spPr>
      </p:pic>
      <p:sp>
        <p:nvSpPr>
          <p:cNvPr id="18" name="矩形 17">
            <a:extLst>
              <a:ext uri="{FF2B5EF4-FFF2-40B4-BE49-F238E27FC236}">
                <a16:creationId xmlns:a16="http://schemas.microsoft.com/office/drawing/2014/main" id="{3A7FE4DB-6801-4038-9FF1-7BD4B6013480}"/>
              </a:ext>
            </a:extLst>
          </p:cNvPr>
          <p:cNvSpPr/>
          <p:nvPr/>
        </p:nvSpPr>
        <p:spPr>
          <a:xfrm>
            <a:off x="3082834" y="2702620"/>
            <a:ext cx="4001831" cy="430887"/>
          </a:xfrm>
          <a:prstGeom prst="rect">
            <a:avLst/>
          </a:prstGeom>
        </p:spPr>
        <p:txBody>
          <a:bodyPr wrap="square">
            <a:spAutoFit/>
          </a:bodyPr>
          <a:lstStyle/>
          <a:p>
            <a:r>
              <a:rPr lang="zh-CN" altLang="en-US" sz="1100" dirty="0"/>
              <a:t>stabilizing variance for subsequent dimensionality reduction and identification of differentially expressed genes</a:t>
            </a:r>
          </a:p>
        </p:txBody>
      </p:sp>
      <p:sp>
        <p:nvSpPr>
          <p:cNvPr id="20" name="矩形 19">
            <a:extLst>
              <a:ext uri="{FF2B5EF4-FFF2-40B4-BE49-F238E27FC236}">
                <a16:creationId xmlns:a16="http://schemas.microsoft.com/office/drawing/2014/main" id="{56022A72-73C1-4EB0-BEE9-30C2C299365D}"/>
              </a:ext>
            </a:extLst>
          </p:cNvPr>
          <p:cNvSpPr/>
          <p:nvPr/>
        </p:nvSpPr>
        <p:spPr>
          <a:xfrm>
            <a:off x="2889110" y="5663399"/>
            <a:ext cx="3968296" cy="769441"/>
          </a:xfrm>
          <a:prstGeom prst="rect">
            <a:avLst/>
          </a:prstGeom>
        </p:spPr>
        <p:txBody>
          <a:bodyPr wrap="square">
            <a:spAutoFit/>
          </a:bodyPr>
          <a:lstStyle/>
          <a:p>
            <a:r>
              <a:rPr lang="en-US" altLang="zh-CN" sz="1100" dirty="0"/>
              <a:t>fits a generalized linear model with sequencing depth </a:t>
            </a:r>
          </a:p>
          <a:p>
            <a:r>
              <a:rPr lang="en-US" altLang="zh-CN" sz="1100" dirty="0"/>
              <a:t>as a covariate to obtain transformed count matrices </a:t>
            </a:r>
            <a:r>
              <a:rPr lang="en-US" altLang="zh-CN" sz="1100" dirty="0">
                <a:sym typeface="Wingdings" panose="05000000000000000000" pitchFamily="2" charset="2"/>
              </a:rPr>
              <a:t> </a:t>
            </a:r>
            <a:r>
              <a:rPr lang="en-US" altLang="zh-CN" sz="1100" dirty="0"/>
              <a:t>suited for selecting biologically variable genes and identification of rare cell types</a:t>
            </a:r>
            <a:endParaRPr lang="zh-CN" altLang="en-US" sz="1100" dirty="0"/>
          </a:p>
        </p:txBody>
      </p:sp>
      <p:pic>
        <p:nvPicPr>
          <p:cNvPr id="22" name="图片 21">
            <a:extLst>
              <a:ext uri="{FF2B5EF4-FFF2-40B4-BE49-F238E27FC236}">
                <a16:creationId xmlns:a16="http://schemas.microsoft.com/office/drawing/2014/main" id="{9395A83C-2BE5-4238-AC1A-2A326F020296}"/>
              </a:ext>
            </a:extLst>
          </p:cNvPr>
          <p:cNvPicPr>
            <a:picLocks noChangeAspect="1"/>
          </p:cNvPicPr>
          <p:nvPr/>
        </p:nvPicPr>
        <p:blipFill>
          <a:blip r:embed="rId5"/>
          <a:stretch>
            <a:fillRect/>
          </a:stretch>
        </p:blipFill>
        <p:spPr>
          <a:xfrm>
            <a:off x="6965292" y="2613519"/>
            <a:ext cx="4922055" cy="3811295"/>
          </a:xfrm>
          <a:prstGeom prst="rect">
            <a:avLst/>
          </a:prstGeom>
        </p:spPr>
      </p:pic>
      <p:sp>
        <p:nvSpPr>
          <p:cNvPr id="23" name="矩形 22">
            <a:extLst>
              <a:ext uri="{FF2B5EF4-FFF2-40B4-BE49-F238E27FC236}">
                <a16:creationId xmlns:a16="http://schemas.microsoft.com/office/drawing/2014/main" id="{AF3AB7EA-9F51-4926-A21C-3D1C6C28E998}"/>
              </a:ext>
            </a:extLst>
          </p:cNvPr>
          <p:cNvSpPr/>
          <p:nvPr/>
        </p:nvSpPr>
        <p:spPr>
          <a:xfrm>
            <a:off x="3503202" y="1105988"/>
            <a:ext cx="2319511" cy="923330"/>
          </a:xfrm>
          <a:prstGeom prst="rect">
            <a:avLst/>
          </a:prstGeom>
        </p:spPr>
        <p:txBody>
          <a:bodyPr wrap="square">
            <a:spAutoFit/>
          </a:bodyPr>
          <a:lstStyle/>
          <a:p>
            <a:r>
              <a:rPr lang="en-US" altLang="zh-CN" dirty="0"/>
              <a:t>y </a:t>
            </a:r>
            <a:r>
              <a:rPr lang="en-US" altLang="zh-CN" dirty="0">
                <a:sym typeface="Wingdings" panose="05000000000000000000" pitchFamily="2" charset="2"/>
              </a:rPr>
              <a:t> raw counts</a:t>
            </a:r>
          </a:p>
          <a:p>
            <a:r>
              <a:rPr lang="en-US" altLang="zh-CN" dirty="0">
                <a:sym typeface="Wingdings" panose="05000000000000000000" pitchFamily="2" charset="2"/>
              </a:rPr>
              <a:t>s  size factor</a:t>
            </a:r>
          </a:p>
          <a:p>
            <a:r>
              <a:rPr lang="en-US" altLang="zh-CN" dirty="0">
                <a:sym typeface="Wingdings" panose="05000000000000000000" pitchFamily="2" charset="2"/>
              </a:rPr>
              <a:t>y</a:t>
            </a:r>
            <a:r>
              <a:rPr lang="en-US" altLang="zh-CN" sz="1200" dirty="0">
                <a:sym typeface="Wingdings" panose="05000000000000000000" pitchFamily="2" charset="2"/>
              </a:rPr>
              <a:t>0</a:t>
            </a:r>
            <a:r>
              <a:rPr lang="en-US" altLang="zh-CN" dirty="0">
                <a:sym typeface="Wingdings" panose="05000000000000000000" pitchFamily="2" charset="2"/>
              </a:rPr>
              <a:t> (pseudo-count)</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657AFDD-0C6B-4A36-A0BB-806C812D0A85}"/>
                  </a:ext>
                </a:extLst>
              </p:cNvPr>
              <p:cNvSpPr txBox="1"/>
              <p:nvPr/>
            </p:nvSpPr>
            <p:spPr>
              <a:xfrm>
                <a:off x="3082834" y="3155697"/>
                <a:ext cx="1952906"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𝑠</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m:oMathPara>
                </a14:m>
                <a:endParaRPr lang="zh-CN" altLang="en-US" dirty="0"/>
              </a:p>
            </p:txBody>
          </p:sp>
        </mc:Choice>
        <mc:Fallback xmlns="">
          <p:sp>
            <p:nvSpPr>
              <p:cNvPr id="24" name="文本框 23">
                <a:extLst>
                  <a:ext uri="{FF2B5EF4-FFF2-40B4-BE49-F238E27FC236}">
                    <a16:creationId xmlns:a16="http://schemas.microsoft.com/office/drawing/2014/main" id="{6657AFDD-0C6B-4A36-A0BB-806C812D0A85}"/>
                  </a:ext>
                </a:extLst>
              </p:cNvPr>
              <p:cNvSpPr txBox="1">
                <a:spLocks noRot="1" noChangeAspect="1" noMove="1" noResize="1" noEditPoints="1" noAdjustHandles="1" noChangeArrowheads="1" noChangeShapeType="1" noTextEdit="1"/>
              </p:cNvSpPr>
              <p:nvPr/>
            </p:nvSpPr>
            <p:spPr>
              <a:xfrm>
                <a:off x="3082834" y="3155697"/>
                <a:ext cx="1952906" cy="47436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307BA8F-AA5D-4074-ABCC-3C61B7B177B7}"/>
                  </a:ext>
                </a:extLst>
              </p:cNvPr>
              <p:cNvSpPr txBox="1"/>
              <p:nvPr/>
            </p:nvSpPr>
            <p:spPr>
              <a:xfrm>
                <a:off x="5106667" y="3157294"/>
                <a:ext cx="1576201" cy="5436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𝑔</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𝑔𝑐</m:t>
                              </m:r>
                            </m:sub>
                          </m:sSub>
                        </m:e>
                      </m:nary>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L</m:t>
                      </m:r>
                    </m:oMath>
                  </m:oMathPara>
                </a14:m>
                <a:endParaRPr lang="zh-CN" altLang="en-US" dirty="0"/>
              </a:p>
            </p:txBody>
          </p:sp>
        </mc:Choice>
        <mc:Fallback xmlns="">
          <p:sp>
            <p:nvSpPr>
              <p:cNvPr id="27" name="文本框 26">
                <a:extLst>
                  <a:ext uri="{FF2B5EF4-FFF2-40B4-BE49-F238E27FC236}">
                    <a16:creationId xmlns:a16="http://schemas.microsoft.com/office/drawing/2014/main" id="{7307BA8F-AA5D-4074-ABCC-3C61B7B177B7}"/>
                  </a:ext>
                </a:extLst>
              </p:cNvPr>
              <p:cNvSpPr txBox="1">
                <a:spLocks noRot="1" noChangeAspect="1" noMove="1" noResize="1" noEditPoints="1" noAdjustHandles="1" noChangeArrowheads="1" noChangeShapeType="1" noTextEdit="1"/>
              </p:cNvSpPr>
              <p:nvPr/>
            </p:nvSpPr>
            <p:spPr>
              <a:xfrm>
                <a:off x="5106667" y="3157294"/>
                <a:ext cx="1576201" cy="543675"/>
              </a:xfrm>
              <a:prstGeom prst="rect">
                <a:avLst/>
              </a:prstGeom>
              <a:blipFill>
                <a:blip r:embed="rId7"/>
                <a:stretch>
                  <a:fillRect/>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D1091FE5-B309-4857-9797-5CA5F77F0205}"/>
              </a:ext>
            </a:extLst>
          </p:cNvPr>
          <p:cNvSpPr/>
          <p:nvPr/>
        </p:nvSpPr>
        <p:spPr>
          <a:xfrm>
            <a:off x="2986023" y="4336670"/>
            <a:ext cx="3774470" cy="600164"/>
          </a:xfrm>
          <a:prstGeom prst="rect">
            <a:avLst/>
          </a:prstGeom>
        </p:spPr>
        <p:txBody>
          <a:bodyPr wrap="square">
            <a:spAutoFit/>
          </a:bodyPr>
          <a:lstStyle/>
          <a:p>
            <a:r>
              <a:rPr lang="en-US" altLang="zh-CN" sz="1100" dirty="0"/>
              <a:t>leverages a deconvolution approach to </a:t>
            </a:r>
            <a:r>
              <a:rPr lang="en-US" altLang="zh-CN" sz="1100" b="1" dirty="0"/>
              <a:t>estimate the size factors </a:t>
            </a:r>
            <a:r>
              <a:rPr lang="en-US" altLang="zh-CN" sz="1100" dirty="0"/>
              <a:t>based on a linear regression over genes for pools of cells </a:t>
            </a:r>
            <a:r>
              <a:rPr lang="en-US" altLang="zh-CN" sz="1100" dirty="0">
                <a:sym typeface="Wingdings" panose="05000000000000000000" pitchFamily="2" charset="2"/>
              </a:rPr>
              <a:t> better for batch correction tasks</a:t>
            </a:r>
            <a:endParaRPr lang="zh-CN" altLang="en-US" sz="1000" dirty="0"/>
          </a:p>
        </p:txBody>
      </p:sp>
      <p:sp>
        <p:nvSpPr>
          <p:cNvPr id="5" name="灯片编号占位符 4">
            <a:extLst>
              <a:ext uri="{FF2B5EF4-FFF2-40B4-BE49-F238E27FC236}">
                <a16:creationId xmlns:a16="http://schemas.microsoft.com/office/drawing/2014/main" id="{3D1067FD-C54B-41CF-AC69-B63F963DD43D}"/>
              </a:ext>
            </a:extLst>
          </p:cNvPr>
          <p:cNvSpPr>
            <a:spLocks noGrp="1"/>
          </p:cNvSpPr>
          <p:nvPr>
            <p:ph type="sldNum" sz="quarter" idx="12"/>
          </p:nvPr>
        </p:nvSpPr>
        <p:spPr/>
        <p:txBody>
          <a:bodyPr/>
          <a:lstStyle/>
          <a:p>
            <a:fld id="{DF849393-7876-44FF-8BC7-6C3A91957E85}" type="slidenum">
              <a:rPr lang="zh-CN" altLang="en-US" smtClean="0"/>
              <a:t>26</a:t>
            </a:fld>
            <a:endParaRPr lang="zh-CN" altLang="en-US"/>
          </a:p>
        </p:txBody>
      </p:sp>
    </p:spTree>
    <p:extLst>
      <p:ext uri="{BB962C8B-B14F-4D97-AF65-F5344CB8AC3E}">
        <p14:creationId xmlns:p14="http://schemas.microsoft.com/office/powerpoint/2010/main" val="422925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10" grpId="0" animBg="1"/>
      <p:bldP spid="11" grpId="0" animBg="1"/>
      <p:bldP spid="12" grpId="0" animBg="1"/>
      <p:bldP spid="3" grpId="0" animBg="1"/>
      <p:bldP spid="13" grpId="0"/>
      <p:bldP spid="14" grpId="0"/>
      <p:bldP spid="15" grpId="0"/>
      <p:bldP spid="18" grpId="0"/>
      <p:bldP spid="20" grpId="0"/>
      <p:bldP spid="23" grpId="0"/>
      <p:bldP spid="24"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A294524-E086-4B82-9300-1D6B67203261}"/>
              </a:ext>
            </a:extLst>
          </p:cNvPr>
          <p:cNvSpPr/>
          <p:nvPr/>
        </p:nvSpPr>
        <p:spPr>
          <a:xfrm>
            <a:off x="148491" y="0"/>
            <a:ext cx="4782078" cy="400110"/>
          </a:xfrm>
          <a:prstGeom prst="rect">
            <a:avLst/>
          </a:prstGeom>
        </p:spPr>
        <p:txBody>
          <a:bodyPr wrap="none">
            <a:spAutoFit/>
          </a:bodyPr>
          <a:lstStyle/>
          <a:p>
            <a:r>
              <a:rPr lang="en-US" altLang="zh-CN" sz="2000" b="1" u="sng" dirty="0">
                <a:sym typeface="Wingdings" panose="05000000000000000000" pitchFamily="2" charset="2"/>
              </a:rPr>
              <a:t>Pre-processing steps  data correction</a:t>
            </a:r>
          </a:p>
        </p:txBody>
      </p:sp>
      <p:sp>
        <p:nvSpPr>
          <p:cNvPr id="7" name="矩形 6">
            <a:extLst>
              <a:ext uri="{FF2B5EF4-FFF2-40B4-BE49-F238E27FC236}">
                <a16:creationId xmlns:a16="http://schemas.microsoft.com/office/drawing/2014/main" id="{0BCDD89E-8A3D-46E8-9EE2-C7852F27B9E5}"/>
              </a:ext>
            </a:extLst>
          </p:cNvPr>
          <p:cNvSpPr/>
          <p:nvPr/>
        </p:nvSpPr>
        <p:spPr>
          <a:xfrm>
            <a:off x="455806" y="406873"/>
            <a:ext cx="6354297" cy="369332"/>
          </a:xfrm>
          <a:prstGeom prst="rect">
            <a:avLst/>
          </a:prstGeom>
          <a:solidFill>
            <a:schemeClr val="bg1">
              <a:lumMod val="85000"/>
            </a:schemeClr>
          </a:solidFill>
        </p:spPr>
        <p:txBody>
          <a:bodyPr wrap="square">
            <a:spAutoFit/>
          </a:bodyPr>
          <a:lstStyle/>
          <a:p>
            <a:r>
              <a:rPr lang="en-US" altLang="zh-CN" dirty="0" err="1"/>
              <a:t>scRNA</a:t>
            </a:r>
            <a:r>
              <a:rPr lang="en-US" altLang="zh-CN" dirty="0"/>
              <a:t>-seq data sets = </a:t>
            </a:r>
            <a:r>
              <a:rPr lang="en-US" altLang="zh-CN" b="1" dirty="0">
                <a:solidFill>
                  <a:srgbClr val="FF0000"/>
                </a:solidFill>
              </a:rPr>
              <a:t>biological signal </a:t>
            </a:r>
            <a:r>
              <a:rPr lang="en-US" altLang="zh-CN" dirty="0"/>
              <a:t>+ </a:t>
            </a:r>
            <a:r>
              <a:rPr lang="en-US" altLang="zh-CN" dirty="0">
                <a:solidFill>
                  <a:schemeClr val="tx2"/>
                </a:solidFill>
              </a:rPr>
              <a:t>technical variation</a:t>
            </a:r>
            <a:endParaRPr lang="zh-CN" altLang="en-US" dirty="0">
              <a:solidFill>
                <a:schemeClr val="tx2"/>
              </a:solidFill>
            </a:endParaRPr>
          </a:p>
        </p:txBody>
      </p:sp>
      <p:sp>
        <p:nvSpPr>
          <p:cNvPr id="8" name="箭头: 右 7">
            <a:extLst>
              <a:ext uri="{FF2B5EF4-FFF2-40B4-BE49-F238E27FC236}">
                <a16:creationId xmlns:a16="http://schemas.microsoft.com/office/drawing/2014/main" id="{02C02825-ADC8-4901-ABC0-94E492A2E894}"/>
              </a:ext>
            </a:extLst>
          </p:cNvPr>
          <p:cNvSpPr/>
          <p:nvPr/>
        </p:nvSpPr>
        <p:spPr>
          <a:xfrm>
            <a:off x="6991006" y="460910"/>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7D5B9E5-12E0-4EC4-8A4E-F54EB7C8EB47}"/>
              </a:ext>
            </a:extLst>
          </p:cNvPr>
          <p:cNvSpPr/>
          <p:nvPr/>
        </p:nvSpPr>
        <p:spPr>
          <a:xfrm>
            <a:off x="7537669" y="406873"/>
            <a:ext cx="2210862" cy="369332"/>
          </a:xfrm>
          <a:prstGeom prst="rect">
            <a:avLst/>
          </a:prstGeom>
        </p:spPr>
        <p:txBody>
          <a:bodyPr wrap="none">
            <a:spAutoFit/>
          </a:bodyPr>
          <a:lstStyle/>
          <a:p>
            <a:r>
              <a:rPr lang="en-US" altLang="zh-CN" dirty="0"/>
              <a:t>batch effect removal</a:t>
            </a:r>
            <a:endParaRPr lang="zh-CN" altLang="en-US" dirty="0"/>
          </a:p>
        </p:txBody>
      </p:sp>
      <p:pic>
        <p:nvPicPr>
          <p:cNvPr id="10" name="图片 9">
            <a:extLst>
              <a:ext uri="{FF2B5EF4-FFF2-40B4-BE49-F238E27FC236}">
                <a16:creationId xmlns:a16="http://schemas.microsoft.com/office/drawing/2014/main" id="{E9C8159F-D917-4001-B505-D1BA90BC42E2}"/>
              </a:ext>
            </a:extLst>
          </p:cNvPr>
          <p:cNvPicPr>
            <a:picLocks noChangeAspect="1"/>
          </p:cNvPicPr>
          <p:nvPr/>
        </p:nvPicPr>
        <p:blipFill rotWithShape="1">
          <a:blip r:embed="rId3"/>
          <a:srcRect l="5537" t="52382" r="71166" b="7804"/>
          <a:stretch/>
        </p:blipFill>
        <p:spPr>
          <a:xfrm>
            <a:off x="31648" y="1173297"/>
            <a:ext cx="2319511" cy="5266944"/>
          </a:xfrm>
          <a:prstGeom prst="rect">
            <a:avLst/>
          </a:prstGeom>
        </p:spPr>
      </p:pic>
      <p:sp>
        <p:nvSpPr>
          <p:cNvPr id="11" name="矩形 10">
            <a:extLst>
              <a:ext uri="{FF2B5EF4-FFF2-40B4-BE49-F238E27FC236}">
                <a16:creationId xmlns:a16="http://schemas.microsoft.com/office/drawing/2014/main" id="{C7EE67C0-11C9-4207-91A1-D8834D2BEFB6}"/>
              </a:ext>
            </a:extLst>
          </p:cNvPr>
          <p:cNvSpPr/>
          <p:nvPr/>
        </p:nvSpPr>
        <p:spPr>
          <a:xfrm>
            <a:off x="2751753" y="1526315"/>
            <a:ext cx="2456122" cy="369332"/>
          </a:xfrm>
          <a:prstGeom prst="rect">
            <a:avLst/>
          </a:prstGeom>
        </p:spPr>
        <p:txBody>
          <a:bodyPr wrap="none">
            <a:spAutoFit/>
          </a:bodyPr>
          <a:lstStyle/>
          <a:p>
            <a:r>
              <a:rPr lang="en-US" altLang="zh-CN" dirty="0"/>
              <a:t>Count sampling effects</a:t>
            </a:r>
            <a:endParaRPr lang="zh-CN" altLang="en-US" dirty="0"/>
          </a:p>
        </p:txBody>
      </p:sp>
      <p:sp>
        <p:nvSpPr>
          <p:cNvPr id="12" name="矩形 11">
            <a:extLst>
              <a:ext uri="{FF2B5EF4-FFF2-40B4-BE49-F238E27FC236}">
                <a16:creationId xmlns:a16="http://schemas.microsoft.com/office/drawing/2014/main" id="{C8BCD782-5E27-4EB8-9BEA-59EA9EBD6B01}"/>
              </a:ext>
            </a:extLst>
          </p:cNvPr>
          <p:cNvSpPr/>
          <p:nvPr/>
        </p:nvSpPr>
        <p:spPr>
          <a:xfrm>
            <a:off x="2751754" y="5047010"/>
            <a:ext cx="2679740" cy="646331"/>
          </a:xfrm>
          <a:prstGeom prst="rect">
            <a:avLst/>
          </a:prstGeom>
        </p:spPr>
        <p:txBody>
          <a:bodyPr wrap="square">
            <a:spAutoFit/>
          </a:bodyPr>
          <a:lstStyle/>
          <a:p>
            <a:r>
              <a:rPr lang="en-US" altLang="zh-CN" dirty="0"/>
              <a:t>Biological confounding factors</a:t>
            </a:r>
            <a:endParaRPr lang="zh-CN" altLang="en-US" dirty="0"/>
          </a:p>
        </p:txBody>
      </p:sp>
      <p:sp>
        <p:nvSpPr>
          <p:cNvPr id="13" name="箭头: 右 12">
            <a:extLst>
              <a:ext uri="{FF2B5EF4-FFF2-40B4-BE49-F238E27FC236}">
                <a16:creationId xmlns:a16="http://schemas.microsoft.com/office/drawing/2014/main" id="{10FC0A90-5579-4E43-A774-8DB81EDAA4D9}"/>
              </a:ext>
            </a:extLst>
          </p:cNvPr>
          <p:cNvSpPr/>
          <p:nvPr/>
        </p:nvSpPr>
        <p:spPr>
          <a:xfrm>
            <a:off x="2351159" y="1580353"/>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CC7736EF-FF4F-4150-ADAD-8B50E0F613EE}"/>
              </a:ext>
            </a:extLst>
          </p:cNvPr>
          <p:cNvSpPr/>
          <p:nvPr/>
        </p:nvSpPr>
        <p:spPr>
          <a:xfrm>
            <a:off x="2351159" y="510104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大括号 15">
            <a:extLst>
              <a:ext uri="{FF2B5EF4-FFF2-40B4-BE49-F238E27FC236}">
                <a16:creationId xmlns:a16="http://schemas.microsoft.com/office/drawing/2014/main" id="{4F12FA40-B018-4987-8A8A-FC0B7F63F5BB}"/>
              </a:ext>
            </a:extLst>
          </p:cNvPr>
          <p:cNvSpPr/>
          <p:nvPr/>
        </p:nvSpPr>
        <p:spPr>
          <a:xfrm>
            <a:off x="1958014" y="1726997"/>
            <a:ext cx="322218" cy="3506854"/>
          </a:xfrm>
          <a:prstGeom prst="leftBrace">
            <a:avLst>
              <a:gd name="adj1" fmla="val 8333"/>
              <a:gd name="adj2" fmla="val 779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B6151A6-2D61-4BEF-B06F-302D4A4335EB}"/>
              </a:ext>
            </a:extLst>
          </p:cNvPr>
          <p:cNvSpPr/>
          <p:nvPr/>
        </p:nvSpPr>
        <p:spPr>
          <a:xfrm>
            <a:off x="2778097" y="5672270"/>
            <a:ext cx="2169184" cy="369332"/>
          </a:xfrm>
          <a:prstGeom prst="rect">
            <a:avLst/>
          </a:prstGeom>
        </p:spPr>
        <p:txBody>
          <a:bodyPr wrap="none">
            <a:spAutoFit/>
          </a:bodyPr>
          <a:lstStyle/>
          <a:p>
            <a:r>
              <a:rPr lang="en-US" altLang="zh-CN" dirty="0" err="1"/>
              <a:t>e.g</a:t>
            </a:r>
            <a:r>
              <a:rPr lang="en-US" altLang="zh-CN" dirty="0"/>
              <a:t> Cell cycle effects</a:t>
            </a:r>
            <a:endParaRPr lang="zh-CN" altLang="en-US" dirty="0"/>
          </a:p>
        </p:txBody>
      </p:sp>
      <p:sp>
        <p:nvSpPr>
          <p:cNvPr id="18" name="矩形 17">
            <a:extLst>
              <a:ext uri="{FF2B5EF4-FFF2-40B4-BE49-F238E27FC236}">
                <a16:creationId xmlns:a16="http://schemas.microsoft.com/office/drawing/2014/main" id="{E53E8949-97E2-4A33-8466-B6A646635D33}"/>
              </a:ext>
            </a:extLst>
          </p:cNvPr>
          <p:cNvSpPr/>
          <p:nvPr/>
        </p:nvSpPr>
        <p:spPr>
          <a:xfrm>
            <a:off x="2016776" y="5987565"/>
            <a:ext cx="3414717" cy="584775"/>
          </a:xfrm>
          <a:prstGeom prst="rect">
            <a:avLst/>
          </a:prstGeom>
        </p:spPr>
        <p:txBody>
          <a:bodyPr wrap="none">
            <a:spAutoFit/>
          </a:bodyPr>
          <a:lstStyle/>
          <a:p>
            <a:r>
              <a:rPr lang="en-US" altLang="zh-CN" sz="1600" b="1" i="1" dirty="0">
                <a:solidFill>
                  <a:srgbClr val="C00000"/>
                </a:solidFill>
                <a:sym typeface="Wingdings" panose="05000000000000000000" pitchFamily="2" charset="2"/>
              </a:rPr>
              <a:t>Seurat (build in cell cycle labeling)</a:t>
            </a:r>
          </a:p>
          <a:p>
            <a:r>
              <a:rPr lang="en-US" altLang="zh-CN" sz="1600" b="1" i="1" dirty="0">
                <a:solidFill>
                  <a:srgbClr val="C00000"/>
                </a:solidFill>
                <a:sym typeface="Wingdings" panose="05000000000000000000" pitchFamily="2" charset="2"/>
              </a:rPr>
              <a:t>Tricycle</a:t>
            </a:r>
            <a:endParaRPr lang="zh-CN" altLang="en-US" sz="1600" dirty="0">
              <a:solidFill>
                <a:srgbClr val="C00000"/>
              </a:solidFill>
            </a:endParaRPr>
          </a:p>
        </p:txBody>
      </p:sp>
      <p:pic>
        <p:nvPicPr>
          <p:cNvPr id="20" name="图片 19">
            <a:extLst>
              <a:ext uri="{FF2B5EF4-FFF2-40B4-BE49-F238E27FC236}">
                <a16:creationId xmlns:a16="http://schemas.microsoft.com/office/drawing/2014/main" id="{98A33671-EF8B-4A51-A3E0-945C7D84C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706" y="947767"/>
            <a:ext cx="5229243" cy="1895759"/>
          </a:xfrm>
          <a:prstGeom prst="rect">
            <a:avLst/>
          </a:prstGeom>
          <a:ln>
            <a:solidFill>
              <a:schemeClr val="tx1"/>
            </a:solidFill>
          </a:ln>
        </p:spPr>
      </p:pic>
      <p:pic>
        <p:nvPicPr>
          <p:cNvPr id="4098" name="Picture 2" descr="figure 3">
            <a:extLst>
              <a:ext uri="{FF2B5EF4-FFF2-40B4-BE49-F238E27FC236}">
                <a16:creationId xmlns:a16="http://schemas.microsoft.com/office/drawing/2014/main" id="{B092CE75-5CE3-4624-B666-12CC18FBD8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787" y="2975625"/>
            <a:ext cx="6524625" cy="3476625"/>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3F9AF225-83CD-4D0C-B76D-3A00960A998A}"/>
              </a:ext>
            </a:extLst>
          </p:cNvPr>
          <p:cNvSpPr/>
          <p:nvPr/>
        </p:nvSpPr>
        <p:spPr>
          <a:xfrm>
            <a:off x="2276609" y="1945441"/>
            <a:ext cx="2534668" cy="338554"/>
          </a:xfrm>
          <a:prstGeom prst="rect">
            <a:avLst/>
          </a:prstGeom>
        </p:spPr>
        <p:txBody>
          <a:bodyPr wrap="none">
            <a:spAutoFit/>
          </a:bodyPr>
          <a:lstStyle/>
          <a:p>
            <a:r>
              <a:rPr lang="en-US" altLang="zh-CN" sz="1600" dirty="0"/>
              <a:t>Linear-embedding models</a:t>
            </a:r>
          </a:p>
        </p:txBody>
      </p:sp>
      <p:sp>
        <p:nvSpPr>
          <p:cNvPr id="23" name="矩形 22">
            <a:extLst>
              <a:ext uri="{FF2B5EF4-FFF2-40B4-BE49-F238E27FC236}">
                <a16:creationId xmlns:a16="http://schemas.microsoft.com/office/drawing/2014/main" id="{85477702-B555-41E0-9A90-505492494ACC}"/>
              </a:ext>
            </a:extLst>
          </p:cNvPr>
          <p:cNvSpPr/>
          <p:nvPr/>
        </p:nvSpPr>
        <p:spPr>
          <a:xfrm>
            <a:off x="2276609" y="2242654"/>
            <a:ext cx="3054041" cy="338554"/>
          </a:xfrm>
          <a:prstGeom prst="rect">
            <a:avLst/>
          </a:prstGeom>
        </p:spPr>
        <p:txBody>
          <a:bodyPr wrap="none">
            <a:spAutoFit/>
          </a:bodyPr>
          <a:lstStyle/>
          <a:p>
            <a:r>
              <a:rPr lang="en-US" altLang="zh-CN" sz="1600" b="1" i="1" dirty="0">
                <a:solidFill>
                  <a:srgbClr val="C00000"/>
                </a:solidFill>
                <a:sym typeface="Wingdings" panose="05000000000000000000" pitchFamily="2" charset="2"/>
              </a:rPr>
              <a:t>Harmony </a:t>
            </a:r>
            <a:r>
              <a:rPr lang="en-US" altLang="zh-CN" sz="1600" b="1" i="1" dirty="0">
                <a:sym typeface="Wingdings" panose="05000000000000000000" pitchFamily="2" charset="2"/>
              </a:rPr>
              <a:t>(best for simple task)</a:t>
            </a:r>
            <a:endParaRPr lang="zh-CN" altLang="en-US" sz="1600" dirty="0"/>
          </a:p>
        </p:txBody>
      </p:sp>
      <p:sp>
        <p:nvSpPr>
          <p:cNvPr id="24" name="矩形 23">
            <a:extLst>
              <a:ext uri="{FF2B5EF4-FFF2-40B4-BE49-F238E27FC236}">
                <a16:creationId xmlns:a16="http://schemas.microsoft.com/office/drawing/2014/main" id="{2A017692-4C6E-4B6A-834B-AA59408E0E5B}"/>
              </a:ext>
            </a:extLst>
          </p:cNvPr>
          <p:cNvSpPr/>
          <p:nvPr/>
        </p:nvSpPr>
        <p:spPr>
          <a:xfrm>
            <a:off x="2276609" y="2539867"/>
            <a:ext cx="4001831" cy="261610"/>
          </a:xfrm>
          <a:prstGeom prst="rect">
            <a:avLst/>
          </a:prstGeom>
        </p:spPr>
        <p:txBody>
          <a:bodyPr wrap="square">
            <a:spAutoFit/>
          </a:bodyPr>
          <a:lstStyle/>
          <a:p>
            <a:r>
              <a:rPr lang="en-US" altLang="zh-CN" sz="1100" dirty="0"/>
              <a:t>Simpler integration tasks with distinct batch structures</a:t>
            </a:r>
            <a:endParaRPr lang="zh-CN" altLang="en-US" sz="1100" dirty="0"/>
          </a:p>
        </p:txBody>
      </p:sp>
      <p:sp>
        <p:nvSpPr>
          <p:cNvPr id="25" name="矩形 24">
            <a:extLst>
              <a:ext uri="{FF2B5EF4-FFF2-40B4-BE49-F238E27FC236}">
                <a16:creationId xmlns:a16="http://schemas.microsoft.com/office/drawing/2014/main" id="{EF3AFCA8-20B9-471C-9B2E-915108BB8FA3}"/>
              </a:ext>
            </a:extLst>
          </p:cNvPr>
          <p:cNvSpPr/>
          <p:nvPr/>
        </p:nvSpPr>
        <p:spPr>
          <a:xfrm>
            <a:off x="2276609" y="3235884"/>
            <a:ext cx="854721" cy="338554"/>
          </a:xfrm>
          <a:prstGeom prst="rect">
            <a:avLst/>
          </a:prstGeom>
        </p:spPr>
        <p:txBody>
          <a:bodyPr wrap="none">
            <a:spAutoFit/>
          </a:bodyPr>
          <a:lstStyle/>
          <a:p>
            <a:r>
              <a:rPr lang="en-US" altLang="zh-CN" sz="1600" b="1" i="1" dirty="0" err="1">
                <a:solidFill>
                  <a:srgbClr val="C00000"/>
                </a:solidFill>
                <a:sym typeface="Wingdings" panose="05000000000000000000" pitchFamily="2" charset="2"/>
              </a:rPr>
              <a:t>scANVI</a:t>
            </a:r>
            <a:endParaRPr lang="zh-CN" altLang="en-US" sz="1600" dirty="0">
              <a:solidFill>
                <a:srgbClr val="C00000"/>
              </a:solidFill>
            </a:endParaRPr>
          </a:p>
        </p:txBody>
      </p:sp>
      <p:sp>
        <p:nvSpPr>
          <p:cNvPr id="26" name="矩形 25">
            <a:extLst>
              <a:ext uri="{FF2B5EF4-FFF2-40B4-BE49-F238E27FC236}">
                <a16:creationId xmlns:a16="http://schemas.microsoft.com/office/drawing/2014/main" id="{73076E4B-B249-44FD-89C8-D02D58014739}"/>
              </a:ext>
            </a:extLst>
          </p:cNvPr>
          <p:cNvSpPr/>
          <p:nvPr/>
        </p:nvSpPr>
        <p:spPr>
          <a:xfrm>
            <a:off x="2276610" y="3528742"/>
            <a:ext cx="3104178" cy="430887"/>
          </a:xfrm>
          <a:prstGeom prst="rect">
            <a:avLst/>
          </a:prstGeom>
        </p:spPr>
        <p:txBody>
          <a:bodyPr wrap="square">
            <a:spAutoFit/>
          </a:bodyPr>
          <a:lstStyle/>
          <a:p>
            <a:r>
              <a:rPr lang="en-US" altLang="zh-CN" sz="1100" dirty="0"/>
              <a:t>Incorporate cell type labels </a:t>
            </a:r>
            <a:r>
              <a:rPr lang="en-US" altLang="zh-CN" sz="1100" dirty="0">
                <a:sym typeface="Wingdings" panose="05000000000000000000" pitchFamily="2" charset="2"/>
              </a:rPr>
              <a:t> conserve biological variation</a:t>
            </a:r>
            <a:endParaRPr lang="zh-CN" altLang="en-US" sz="1100" dirty="0"/>
          </a:p>
        </p:txBody>
      </p:sp>
      <p:sp>
        <p:nvSpPr>
          <p:cNvPr id="27" name="矩形 26">
            <a:extLst>
              <a:ext uri="{FF2B5EF4-FFF2-40B4-BE49-F238E27FC236}">
                <a16:creationId xmlns:a16="http://schemas.microsoft.com/office/drawing/2014/main" id="{594479A9-E353-4ACF-A339-87EC321BCF18}"/>
              </a:ext>
            </a:extLst>
          </p:cNvPr>
          <p:cNvSpPr/>
          <p:nvPr/>
        </p:nvSpPr>
        <p:spPr>
          <a:xfrm>
            <a:off x="2276609" y="2943025"/>
            <a:ext cx="2545890" cy="338554"/>
          </a:xfrm>
          <a:prstGeom prst="rect">
            <a:avLst/>
          </a:prstGeom>
        </p:spPr>
        <p:txBody>
          <a:bodyPr wrap="none">
            <a:spAutoFit/>
          </a:bodyPr>
          <a:lstStyle/>
          <a:p>
            <a:r>
              <a:rPr lang="en-US" altLang="zh-CN" sz="1600" dirty="0"/>
              <a:t>Deep-learning approaches</a:t>
            </a:r>
          </a:p>
        </p:txBody>
      </p:sp>
      <p:sp>
        <p:nvSpPr>
          <p:cNvPr id="28" name="矩形 27">
            <a:extLst>
              <a:ext uri="{FF2B5EF4-FFF2-40B4-BE49-F238E27FC236}">
                <a16:creationId xmlns:a16="http://schemas.microsoft.com/office/drawing/2014/main" id="{AEC56920-9A16-4212-A29F-83AF4DCCD5BC}"/>
              </a:ext>
            </a:extLst>
          </p:cNvPr>
          <p:cNvSpPr/>
          <p:nvPr/>
        </p:nvSpPr>
        <p:spPr>
          <a:xfrm>
            <a:off x="2276609" y="3905771"/>
            <a:ext cx="2465740" cy="338554"/>
          </a:xfrm>
          <a:prstGeom prst="rect">
            <a:avLst/>
          </a:prstGeom>
        </p:spPr>
        <p:txBody>
          <a:bodyPr wrap="none">
            <a:spAutoFit/>
          </a:bodyPr>
          <a:lstStyle/>
          <a:p>
            <a:r>
              <a:rPr lang="en-US" altLang="zh-CN" sz="1600" dirty="0"/>
              <a:t>Complex integration tasks</a:t>
            </a:r>
          </a:p>
        </p:txBody>
      </p:sp>
      <p:sp>
        <p:nvSpPr>
          <p:cNvPr id="29" name="矩形 28">
            <a:extLst>
              <a:ext uri="{FF2B5EF4-FFF2-40B4-BE49-F238E27FC236}">
                <a16:creationId xmlns:a16="http://schemas.microsoft.com/office/drawing/2014/main" id="{AADF08CA-7C5E-4941-8F55-D057F873D709}"/>
              </a:ext>
            </a:extLst>
          </p:cNvPr>
          <p:cNvSpPr/>
          <p:nvPr/>
        </p:nvSpPr>
        <p:spPr>
          <a:xfrm>
            <a:off x="2276609" y="4237819"/>
            <a:ext cx="2315057" cy="338554"/>
          </a:xfrm>
          <a:prstGeom prst="rect">
            <a:avLst/>
          </a:prstGeom>
        </p:spPr>
        <p:txBody>
          <a:bodyPr wrap="none">
            <a:spAutoFit/>
          </a:bodyPr>
          <a:lstStyle/>
          <a:p>
            <a:r>
              <a:rPr lang="en-US" altLang="zh-CN" sz="1600" b="1" i="1" dirty="0" err="1">
                <a:solidFill>
                  <a:srgbClr val="C00000"/>
                </a:solidFill>
                <a:sym typeface="Wingdings" panose="05000000000000000000" pitchFamily="2" charset="2"/>
              </a:rPr>
              <a:t>scVI</a:t>
            </a:r>
            <a:r>
              <a:rPr lang="en-US" altLang="zh-CN" sz="1600" b="1" i="1" dirty="0">
                <a:solidFill>
                  <a:srgbClr val="C00000"/>
                </a:solidFill>
                <a:sym typeface="Wingdings" panose="05000000000000000000" pitchFamily="2" charset="2"/>
              </a:rPr>
              <a:t>/</a:t>
            </a:r>
            <a:r>
              <a:rPr lang="en-US" altLang="zh-CN" sz="1600" b="1" i="1" dirty="0" err="1">
                <a:solidFill>
                  <a:srgbClr val="C00000"/>
                </a:solidFill>
                <a:sym typeface="Wingdings" panose="05000000000000000000" pitchFamily="2" charset="2"/>
              </a:rPr>
              <a:t>scGen</a:t>
            </a:r>
            <a:r>
              <a:rPr lang="en-US" altLang="zh-CN" sz="1600" b="1" i="1" dirty="0">
                <a:solidFill>
                  <a:srgbClr val="C00000"/>
                </a:solidFill>
                <a:sym typeface="Wingdings" panose="05000000000000000000" pitchFamily="2" charset="2"/>
              </a:rPr>
              <a:t>/</a:t>
            </a:r>
            <a:r>
              <a:rPr lang="en-US" altLang="zh-CN" sz="1600" b="1" i="1" dirty="0" err="1">
                <a:solidFill>
                  <a:srgbClr val="C00000"/>
                </a:solidFill>
                <a:sym typeface="Wingdings" panose="05000000000000000000" pitchFamily="2" charset="2"/>
              </a:rPr>
              <a:t>Scanorama</a:t>
            </a:r>
            <a:endParaRPr lang="zh-CN" altLang="en-US" sz="1600" dirty="0">
              <a:solidFill>
                <a:srgbClr val="C00000"/>
              </a:solidFill>
            </a:endParaRPr>
          </a:p>
        </p:txBody>
      </p:sp>
      <p:sp>
        <p:nvSpPr>
          <p:cNvPr id="2" name="灯片编号占位符 1">
            <a:extLst>
              <a:ext uri="{FF2B5EF4-FFF2-40B4-BE49-F238E27FC236}">
                <a16:creationId xmlns:a16="http://schemas.microsoft.com/office/drawing/2014/main" id="{1E0D82A3-0952-4252-860A-D25E8640CD8D}"/>
              </a:ext>
            </a:extLst>
          </p:cNvPr>
          <p:cNvSpPr>
            <a:spLocks noGrp="1"/>
          </p:cNvSpPr>
          <p:nvPr>
            <p:ph type="sldNum" sz="quarter" idx="12"/>
          </p:nvPr>
        </p:nvSpPr>
        <p:spPr/>
        <p:txBody>
          <a:bodyPr/>
          <a:lstStyle/>
          <a:p>
            <a:fld id="{DF849393-7876-44FF-8BC7-6C3A91957E85}" type="slidenum">
              <a:rPr lang="zh-CN" altLang="en-US" smtClean="0"/>
              <a:t>27</a:t>
            </a:fld>
            <a:endParaRPr lang="zh-CN" altLang="en-US"/>
          </a:p>
        </p:txBody>
      </p:sp>
    </p:spTree>
    <p:extLst>
      <p:ext uri="{BB962C8B-B14F-4D97-AF65-F5344CB8AC3E}">
        <p14:creationId xmlns:p14="http://schemas.microsoft.com/office/powerpoint/2010/main" val="93886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2" grpId="0"/>
      <p:bldP spid="13" grpId="0" animBg="1"/>
      <p:bldP spid="15" grpId="0" animBg="1"/>
      <p:bldP spid="16" grpId="0" animBg="1"/>
      <p:bldP spid="17" grpId="0"/>
      <p:bldP spid="18" grpId="0"/>
      <p:bldP spid="21" grpId="0"/>
      <p:bldP spid="23" grpId="0"/>
      <p:bldP spid="24" grpId="0"/>
      <p:bldP spid="25" grpId="0"/>
      <p:bldP spid="26" grpId="0"/>
      <p:bldP spid="27"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C9E28C6-45A8-4E4B-BF0D-7380D22D8FFF}"/>
              </a:ext>
            </a:extLst>
          </p:cNvPr>
          <p:cNvSpPr/>
          <p:nvPr/>
        </p:nvSpPr>
        <p:spPr>
          <a:xfrm>
            <a:off x="148491" y="0"/>
            <a:ext cx="8236550" cy="400110"/>
          </a:xfrm>
          <a:prstGeom prst="rect">
            <a:avLst/>
          </a:prstGeom>
        </p:spPr>
        <p:txBody>
          <a:bodyPr wrap="none">
            <a:spAutoFit/>
          </a:bodyPr>
          <a:lstStyle/>
          <a:p>
            <a:r>
              <a:rPr lang="en-US" altLang="zh-CN" sz="2000" b="1" u="sng" dirty="0">
                <a:sym typeface="Wingdings" panose="05000000000000000000" pitchFamily="2" charset="2"/>
              </a:rPr>
              <a:t>Pre-processing steps  feature selection  dimensionality reduction</a:t>
            </a:r>
          </a:p>
        </p:txBody>
      </p:sp>
      <p:sp>
        <p:nvSpPr>
          <p:cNvPr id="4" name="矩形 3">
            <a:extLst>
              <a:ext uri="{FF2B5EF4-FFF2-40B4-BE49-F238E27FC236}">
                <a16:creationId xmlns:a16="http://schemas.microsoft.com/office/drawing/2014/main" id="{A1F4DD18-079F-47C8-A342-FD098E77C6E2}"/>
              </a:ext>
            </a:extLst>
          </p:cNvPr>
          <p:cNvSpPr/>
          <p:nvPr/>
        </p:nvSpPr>
        <p:spPr>
          <a:xfrm>
            <a:off x="455806" y="406873"/>
            <a:ext cx="6554594" cy="369332"/>
          </a:xfrm>
          <a:prstGeom prst="rect">
            <a:avLst/>
          </a:prstGeom>
          <a:solidFill>
            <a:schemeClr val="bg1">
              <a:lumMod val="85000"/>
            </a:schemeClr>
          </a:solidFill>
        </p:spPr>
        <p:txBody>
          <a:bodyPr wrap="square">
            <a:spAutoFit/>
          </a:bodyPr>
          <a:lstStyle/>
          <a:p>
            <a:r>
              <a:rPr lang="en-US" altLang="zh-CN" dirty="0" err="1"/>
              <a:t>scRNA</a:t>
            </a:r>
            <a:r>
              <a:rPr lang="en-US" altLang="zh-CN" dirty="0"/>
              <a:t>-seq data sets </a:t>
            </a:r>
            <a:r>
              <a:rPr lang="en-US" altLang="zh-CN" dirty="0">
                <a:sym typeface="Wingdings" panose="05000000000000000000" pitchFamily="2" charset="2"/>
              </a:rPr>
              <a:t> focus on biologically meaningful genes</a:t>
            </a:r>
            <a:endParaRPr lang="zh-CN" altLang="en-US" dirty="0">
              <a:solidFill>
                <a:schemeClr val="tx2"/>
              </a:solidFill>
            </a:endParaRPr>
          </a:p>
        </p:txBody>
      </p:sp>
      <p:sp>
        <p:nvSpPr>
          <p:cNvPr id="7" name="箭头: 右 6">
            <a:extLst>
              <a:ext uri="{FF2B5EF4-FFF2-40B4-BE49-F238E27FC236}">
                <a16:creationId xmlns:a16="http://schemas.microsoft.com/office/drawing/2014/main" id="{7CB4E2EC-DD92-4E69-B65B-324CD3A12DF5}"/>
              </a:ext>
            </a:extLst>
          </p:cNvPr>
          <p:cNvSpPr/>
          <p:nvPr/>
        </p:nvSpPr>
        <p:spPr>
          <a:xfrm>
            <a:off x="6877788" y="460910"/>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E9EA3F8-F9BB-49CE-839B-D4F302614671}"/>
              </a:ext>
            </a:extLst>
          </p:cNvPr>
          <p:cNvSpPr/>
          <p:nvPr/>
        </p:nvSpPr>
        <p:spPr>
          <a:xfrm>
            <a:off x="7311237" y="406873"/>
            <a:ext cx="4956806" cy="369332"/>
          </a:xfrm>
          <a:prstGeom prst="rect">
            <a:avLst/>
          </a:prstGeom>
        </p:spPr>
        <p:txBody>
          <a:bodyPr wrap="none">
            <a:spAutoFit/>
          </a:bodyPr>
          <a:lstStyle/>
          <a:p>
            <a:r>
              <a:rPr lang="en-US" altLang="zh-CN" dirty="0"/>
              <a:t>Genes vary between (not within) subpopulations</a:t>
            </a:r>
            <a:endParaRPr lang="zh-CN" altLang="en-US" dirty="0"/>
          </a:p>
        </p:txBody>
      </p:sp>
      <p:pic>
        <p:nvPicPr>
          <p:cNvPr id="9" name="图片 8">
            <a:extLst>
              <a:ext uri="{FF2B5EF4-FFF2-40B4-BE49-F238E27FC236}">
                <a16:creationId xmlns:a16="http://schemas.microsoft.com/office/drawing/2014/main" id="{2DD2D931-159A-4C51-8423-8F8EDDCCC279}"/>
              </a:ext>
            </a:extLst>
          </p:cNvPr>
          <p:cNvPicPr>
            <a:picLocks noChangeAspect="1"/>
          </p:cNvPicPr>
          <p:nvPr/>
        </p:nvPicPr>
        <p:blipFill rotWithShape="1">
          <a:blip r:embed="rId3"/>
          <a:srcRect l="7029" t="54566" r="71827" b="33020"/>
          <a:stretch/>
        </p:blipFill>
        <p:spPr>
          <a:xfrm>
            <a:off x="331361" y="3766657"/>
            <a:ext cx="3085512" cy="2406952"/>
          </a:xfrm>
          <a:prstGeom prst="rect">
            <a:avLst/>
          </a:prstGeom>
        </p:spPr>
      </p:pic>
      <p:sp>
        <p:nvSpPr>
          <p:cNvPr id="2" name="矩形 1">
            <a:extLst>
              <a:ext uri="{FF2B5EF4-FFF2-40B4-BE49-F238E27FC236}">
                <a16:creationId xmlns:a16="http://schemas.microsoft.com/office/drawing/2014/main" id="{288E08CA-5E20-4EE9-B886-60B11ED187D1}"/>
              </a:ext>
            </a:extLst>
          </p:cNvPr>
          <p:cNvSpPr/>
          <p:nvPr/>
        </p:nvSpPr>
        <p:spPr>
          <a:xfrm>
            <a:off x="289317" y="6180021"/>
            <a:ext cx="5157181" cy="369332"/>
          </a:xfrm>
          <a:prstGeom prst="rect">
            <a:avLst/>
          </a:prstGeom>
        </p:spPr>
        <p:txBody>
          <a:bodyPr wrap="none">
            <a:spAutoFit/>
          </a:bodyPr>
          <a:lstStyle/>
          <a:p>
            <a:r>
              <a:rPr lang="en-US" altLang="zh-CN" b="0" i="0" dirty="0">
                <a:solidFill>
                  <a:srgbClr val="333333"/>
                </a:solidFill>
                <a:effectLst/>
              </a:rPr>
              <a:t>average expression level (highly expressed genes) </a:t>
            </a:r>
            <a:endParaRPr lang="zh-CN" altLang="en-US" dirty="0"/>
          </a:p>
        </p:txBody>
      </p:sp>
      <p:sp>
        <p:nvSpPr>
          <p:cNvPr id="3" name="矩形 2">
            <a:extLst>
              <a:ext uri="{FF2B5EF4-FFF2-40B4-BE49-F238E27FC236}">
                <a16:creationId xmlns:a16="http://schemas.microsoft.com/office/drawing/2014/main" id="{C5981A98-F35A-42C4-9081-DF35C67EF02C}"/>
              </a:ext>
            </a:extLst>
          </p:cNvPr>
          <p:cNvSpPr/>
          <p:nvPr/>
        </p:nvSpPr>
        <p:spPr>
          <a:xfrm>
            <a:off x="2814087" y="4523894"/>
            <a:ext cx="2443476" cy="646331"/>
          </a:xfrm>
          <a:prstGeom prst="rect">
            <a:avLst/>
          </a:prstGeom>
        </p:spPr>
        <p:txBody>
          <a:bodyPr wrap="square">
            <a:spAutoFit/>
          </a:bodyPr>
          <a:lstStyle/>
          <a:p>
            <a:r>
              <a:rPr lang="en-US" altLang="zh-CN" b="0" i="0" dirty="0">
                <a:solidFill>
                  <a:srgbClr val="333333"/>
                </a:solidFill>
                <a:effectLst/>
              </a:rPr>
              <a:t>coefficient of variation </a:t>
            </a:r>
            <a:br>
              <a:rPr lang="en-US" altLang="zh-CN" b="0" i="0" dirty="0">
                <a:solidFill>
                  <a:srgbClr val="333333"/>
                </a:solidFill>
                <a:effectLst/>
              </a:rPr>
            </a:br>
            <a:r>
              <a:rPr lang="en-US" altLang="zh-CN" b="0" i="0" dirty="0">
                <a:solidFill>
                  <a:srgbClr val="333333"/>
                </a:solidFill>
                <a:effectLst/>
              </a:rPr>
              <a:t>(highly variable genes) </a:t>
            </a:r>
            <a:endParaRPr lang="zh-CN" altLang="en-US" dirty="0"/>
          </a:p>
        </p:txBody>
      </p:sp>
      <p:sp>
        <p:nvSpPr>
          <p:cNvPr id="10" name="矩形 9">
            <a:extLst>
              <a:ext uri="{FF2B5EF4-FFF2-40B4-BE49-F238E27FC236}">
                <a16:creationId xmlns:a16="http://schemas.microsoft.com/office/drawing/2014/main" id="{99952E9F-AD6C-4061-A2CA-B0C4E8FE41BB}"/>
              </a:ext>
            </a:extLst>
          </p:cNvPr>
          <p:cNvSpPr/>
          <p:nvPr/>
        </p:nvSpPr>
        <p:spPr>
          <a:xfrm>
            <a:off x="455806" y="824899"/>
            <a:ext cx="2961067" cy="369332"/>
          </a:xfrm>
          <a:prstGeom prst="rect">
            <a:avLst/>
          </a:prstGeom>
        </p:spPr>
        <p:txBody>
          <a:bodyPr wrap="none">
            <a:spAutoFit/>
          </a:bodyPr>
          <a:lstStyle/>
          <a:p>
            <a:r>
              <a:rPr lang="en-US" altLang="zh-CN" dirty="0">
                <a:solidFill>
                  <a:srgbClr val="333333"/>
                </a:solidFill>
              </a:rPr>
              <a:t>~ </a:t>
            </a:r>
            <a:r>
              <a:rPr lang="en-US" altLang="zh-CN" b="0" i="0" dirty="0">
                <a:solidFill>
                  <a:srgbClr val="333333"/>
                </a:solidFill>
                <a:effectLst/>
              </a:rPr>
              <a:t>500-5000 selected genes </a:t>
            </a:r>
            <a:endParaRPr lang="zh-CN" altLang="en-US" dirty="0"/>
          </a:p>
        </p:txBody>
      </p:sp>
      <p:sp>
        <p:nvSpPr>
          <p:cNvPr id="11" name="矩形 10">
            <a:extLst>
              <a:ext uri="{FF2B5EF4-FFF2-40B4-BE49-F238E27FC236}">
                <a16:creationId xmlns:a16="http://schemas.microsoft.com/office/drawing/2014/main" id="{1FDC19A6-FC3C-4B68-B9F9-6AF3B2437860}"/>
              </a:ext>
            </a:extLst>
          </p:cNvPr>
          <p:cNvSpPr/>
          <p:nvPr/>
        </p:nvSpPr>
        <p:spPr>
          <a:xfrm>
            <a:off x="943816" y="1286375"/>
            <a:ext cx="4047841" cy="646331"/>
          </a:xfrm>
          <a:prstGeom prst="rect">
            <a:avLst/>
          </a:prstGeom>
        </p:spPr>
        <p:txBody>
          <a:bodyPr wrap="square">
            <a:spAutoFit/>
          </a:bodyPr>
          <a:lstStyle/>
          <a:p>
            <a:r>
              <a:rPr lang="en-US" altLang="zh-CN" dirty="0"/>
              <a:t>Rank genes by </a:t>
            </a:r>
            <a:r>
              <a:rPr lang="en-US" altLang="zh-CN" b="1" dirty="0">
                <a:solidFill>
                  <a:srgbClr val="C00000"/>
                </a:solidFill>
              </a:rPr>
              <a:t>deviance</a:t>
            </a:r>
            <a:r>
              <a:rPr lang="en-US" altLang="zh-CN" dirty="0"/>
              <a:t> on raw counts </a:t>
            </a:r>
            <a:r>
              <a:rPr lang="en-US" altLang="zh-CN" dirty="0">
                <a:sym typeface="Wingdings" panose="05000000000000000000" pitchFamily="2" charset="2"/>
              </a:rPr>
              <a:t> get top genes</a:t>
            </a:r>
            <a:endParaRPr lang="zh-CN" altLang="en-US" dirty="0"/>
          </a:p>
        </p:txBody>
      </p:sp>
      <p:cxnSp>
        <p:nvCxnSpPr>
          <p:cNvPr id="12" name="直接连接符 11">
            <a:extLst>
              <a:ext uri="{FF2B5EF4-FFF2-40B4-BE49-F238E27FC236}">
                <a16:creationId xmlns:a16="http://schemas.microsoft.com/office/drawing/2014/main" id="{E7AB436B-BD33-4523-A2C1-05EAF9874A76}"/>
              </a:ext>
            </a:extLst>
          </p:cNvPr>
          <p:cNvCxnSpPr>
            <a:cxnSpLocks/>
          </p:cNvCxnSpPr>
          <p:nvPr/>
        </p:nvCxnSpPr>
        <p:spPr>
          <a:xfrm>
            <a:off x="5422467" y="1009565"/>
            <a:ext cx="0" cy="5626143"/>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5122" name="Picture 2" descr="Dimensionality reduction">
            <a:extLst>
              <a:ext uri="{FF2B5EF4-FFF2-40B4-BE49-F238E27FC236}">
                <a16:creationId xmlns:a16="http://schemas.microsoft.com/office/drawing/2014/main" id="{E368032E-424E-4151-BB56-373B7FE9C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051" y="977028"/>
            <a:ext cx="5948143" cy="154202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69AF0A95-F56F-47CC-B3FB-D709B62EA039}"/>
              </a:ext>
            </a:extLst>
          </p:cNvPr>
          <p:cNvSpPr/>
          <p:nvPr/>
        </p:nvSpPr>
        <p:spPr>
          <a:xfrm>
            <a:off x="5658832" y="2440100"/>
            <a:ext cx="6537171" cy="830997"/>
          </a:xfrm>
          <a:prstGeom prst="rect">
            <a:avLst/>
          </a:prstGeom>
        </p:spPr>
        <p:txBody>
          <a:bodyPr wrap="square">
            <a:spAutoFit/>
          </a:bodyPr>
          <a:lstStyle/>
          <a:p>
            <a:r>
              <a:rPr lang="en-US" altLang="zh-CN" sz="1600" b="1" dirty="0">
                <a:solidFill>
                  <a:srgbClr val="C00000"/>
                </a:solidFill>
              </a:rPr>
              <a:t>PCA</a:t>
            </a:r>
            <a:r>
              <a:rPr lang="en-US" altLang="zh-CN" sz="1600" dirty="0"/>
              <a:t>: widely used</a:t>
            </a:r>
            <a:endParaRPr lang="zh-CN" altLang="en-US" sz="1600" dirty="0"/>
          </a:p>
          <a:p>
            <a:r>
              <a:rPr lang="en-US" altLang="zh-CN" sz="1600" b="1" dirty="0" err="1">
                <a:solidFill>
                  <a:srgbClr val="C00000"/>
                </a:solidFill>
              </a:rPr>
              <a:t>tSNE</a:t>
            </a:r>
            <a:r>
              <a:rPr lang="en-US" altLang="zh-CN" sz="1600" dirty="0"/>
              <a:t>: best overall performance</a:t>
            </a:r>
          </a:p>
          <a:p>
            <a:r>
              <a:rPr lang="en-US" altLang="zh-CN" sz="1600" b="1" dirty="0">
                <a:solidFill>
                  <a:srgbClr val="C00000"/>
                </a:solidFill>
              </a:rPr>
              <a:t>UMAP</a:t>
            </a:r>
            <a:r>
              <a:rPr lang="en-US" altLang="zh-CN" sz="1600" dirty="0"/>
              <a:t>: highest stability and separates best the original cell populations</a:t>
            </a:r>
          </a:p>
        </p:txBody>
      </p:sp>
      <p:pic>
        <p:nvPicPr>
          <p:cNvPr id="18" name="图片 17">
            <a:extLst>
              <a:ext uri="{FF2B5EF4-FFF2-40B4-BE49-F238E27FC236}">
                <a16:creationId xmlns:a16="http://schemas.microsoft.com/office/drawing/2014/main" id="{A467FC06-B440-4D61-95A4-B21B3CDA36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2285" y="3332280"/>
            <a:ext cx="5019674" cy="1773496"/>
          </a:xfrm>
          <a:prstGeom prst="rect">
            <a:avLst/>
          </a:prstGeom>
        </p:spPr>
      </p:pic>
      <p:pic>
        <p:nvPicPr>
          <p:cNvPr id="20" name="图片 19">
            <a:extLst>
              <a:ext uri="{FF2B5EF4-FFF2-40B4-BE49-F238E27FC236}">
                <a16:creationId xmlns:a16="http://schemas.microsoft.com/office/drawing/2014/main" id="{28639B78-DE41-40B5-B277-BCFED68ACF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3269" y="5065230"/>
            <a:ext cx="1832782" cy="1631483"/>
          </a:xfrm>
          <a:prstGeom prst="rect">
            <a:avLst/>
          </a:prstGeom>
        </p:spPr>
      </p:pic>
      <p:pic>
        <p:nvPicPr>
          <p:cNvPr id="22" name="图片 21">
            <a:extLst>
              <a:ext uri="{FF2B5EF4-FFF2-40B4-BE49-F238E27FC236}">
                <a16:creationId xmlns:a16="http://schemas.microsoft.com/office/drawing/2014/main" id="{D69F2EBA-BC08-44A1-A995-578946DFE9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8646" y="5082939"/>
            <a:ext cx="1748533" cy="1655896"/>
          </a:xfrm>
          <a:prstGeom prst="rect">
            <a:avLst/>
          </a:prstGeom>
        </p:spPr>
      </p:pic>
      <p:pic>
        <p:nvPicPr>
          <p:cNvPr id="24" name="图片 23">
            <a:extLst>
              <a:ext uri="{FF2B5EF4-FFF2-40B4-BE49-F238E27FC236}">
                <a16:creationId xmlns:a16="http://schemas.microsoft.com/office/drawing/2014/main" id="{E3CBD98F-66C0-4253-992D-8CEEAAD212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3277" y="5170225"/>
            <a:ext cx="1644068" cy="1526763"/>
          </a:xfrm>
          <a:prstGeom prst="rect">
            <a:avLst/>
          </a:prstGeom>
        </p:spPr>
      </p:pic>
      <p:pic>
        <p:nvPicPr>
          <p:cNvPr id="13" name="图片 12">
            <a:extLst>
              <a:ext uri="{FF2B5EF4-FFF2-40B4-BE49-F238E27FC236}">
                <a16:creationId xmlns:a16="http://schemas.microsoft.com/office/drawing/2014/main" id="{25DC4540-BE82-4049-8DD3-FFD5E67308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994" y="2626013"/>
            <a:ext cx="4440044" cy="802987"/>
          </a:xfrm>
          <a:prstGeom prst="rect">
            <a:avLst/>
          </a:prstGeom>
        </p:spPr>
      </p:pic>
      <p:pic>
        <p:nvPicPr>
          <p:cNvPr id="19" name="图片 18">
            <a:extLst>
              <a:ext uri="{FF2B5EF4-FFF2-40B4-BE49-F238E27FC236}">
                <a16:creationId xmlns:a16="http://schemas.microsoft.com/office/drawing/2014/main" id="{55C3E803-42D6-4038-89E4-B803684621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994" y="2233054"/>
            <a:ext cx="2348865" cy="449783"/>
          </a:xfrm>
          <a:prstGeom prst="rect">
            <a:avLst/>
          </a:prstGeom>
        </p:spPr>
      </p:pic>
      <p:sp>
        <p:nvSpPr>
          <p:cNvPr id="21" name="矩形 20">
            <a:extLst>
              <a:ext uri="{FF2B5EF4-FFF2-40B4-BE49-F238E27FC236}">
                <a16:creationId xmlns:a16="http://schemas.microsoft.com/office/drawing/2014/main" id="{66B23E73-38CC-42B7-A40C-A2C52B8AD760}"/>
              </a:ext>
            </a:extLst>
          </p:cNvPr>
          <p:cNvSpPr/>
          <p:nvPr/>
        </p:nvSpPr>
        <p:spPr>
          <a:xfrm>
            <a:off x="2916016" y="5216435"/>
            <a:ext cx="2303066" cy="369332"/>
          </a:xfrm>
          <a:prstGeom prst="rect">
            <a:avLst/>
          </a:prstGeom>
        </p:spPr>
        <p:txBody>
          <a:bodyPr wrap="none">
            <a:spAutoFit/>
          </a:bodyPr>
          <a:lstStyle/>
          <a:p>
            <a:r>
              <a:rPr lang="en-US" altLang="zh-CN" dirty="0">
                <a:solidFill>
                  <a:srgbClr val="000000"/>
                </a:solidFill>
                <a:latin typeface="-apple-system"/>
              </a:rPr>
              <a:t>dispersion</a:t>
            </a:r>
            <a:r>
              <a:rPr lang="zh-CN" altLang="en-US" dirty="0">
                <a:solidFill>
                  <a:srgbClr val="000000"/>
                </a:solidFill>
                <a:latin typeface="-apple-system"/>
              </a:rPr>
              <a:t>（离散度）</a:t>
            </a:r>
            <a:endParaRPr lang="zh-CN" altLang="en-US" dirty="0"/>
          </a:p>
        </p:txBody>
      </p:sp>
      <p:sp>
        <p:nvSpPr>
          <p:cNvPr id="23" name="矩形 22">
            <a:extLst>
              <a:ext uri="{FF2B5EF4-FFF2-40B4-BE49-F238E27FC236}">
                <a16:creationId xmlns:a16="http://schemas.microsoft.com/office/drawing/2014/main" id="{ED5C61EC-8E67-42AF-9B4D-17D8FA355AD8}"/>
              </a:ext>
            </a:extLst>
          </p:cNvPr>
          <p:cNvSpPr/>
          <p:nvPr/>
        </p:nvSpPr>
        <p:spPr>
          <a:xfrm>
            <a:off x="3260242" y="1608673"/>
            <a:ext cx="1946815" cy="369332"/>
          </a:xfrm>
          <a:prstGeom prst="rect">
            <a:avLst/>
          </a:prstGeom>
        </p:spPr>
        <p:txBody>
          <a:bodyPr wrap="none">
            <a:spAutoFit/>
          </a:bodyPr>
          <a:lstStyle/>
          <a:p>
            <a:r>
              <a:rPr lang="en-US" altLang="zh-CN" dirty="0">
                <a:solidFill>
                  <a:srgbClr val="000000"/>
                </a:solidFill>
                <a:latin typeface="-apple-system"/>
              </a:rPr>
              <a:t>deviance</a:t>
            </a:r>
            <a:r>
              <a:rPr lang="zh-CN" altLang="en-US" dirty="0">
                <a:solidFill>
                  <a:srgbClr val="000000"/>
                </a:solidFill>
                <a:latin typeface="-apple-system"/>
              </a:rPr>
              <a:t>（偏差）</a:t>
            </a:r>
            <a:endParaRPr lang="zh-CN" altLang="en-US" dirty="0"/>
          </a:p>
        </p:txBody>
      </p:sp>
      <p:sp>
        <p:nvSpPr>
          <p:cNvPr id="5" name="灯片编号占位符 4">
            <a:extLst>
              <a:ext uri="{FF2B5EF4-FFF2-40B4-BE49-F238E27FC236}">
                <a16:creationId xmlns:a16="http://schemas.microsoft.com/office/drawing/2014/main" id="{B3E4B898-B59B-4581-AE61-80142D5F6748}"/>
              </a:ext>
            </a:extLst>
          </p:cNvPr>
          <p:cNvSpPr>
            <a:spLocks noGrp="1"/>
          </p:cNvSpPr>
          <p:nvPr>
            <p:ph type="sldNum" sz="quarter" idx="12"/>
          </p:nvPr>
        </p:nvSpPr>
        <p:spPr/>
        <p:txBody>
          <a:bodyPr/>
          <a:lstStyle/>
          <a:p>
            <a:fld id="{DF849393-7876-44FF-8BC7-6C3A91957E85}" type="slidenum">
              <a:rPr lang="zh-CN" altLang="en-US" smtClean="0"/>
              <a:t>28</a:t>
            </a:fld>
            <a:endParaRPr lang="zh-CN" altLang="en-US"/>
          </a:p>
        </p:txBody>
      </p:sp>
    </p:spTree>
    <p:extLst>
      <p:ext uri="{BB962C8B-B14F-4D97-AF65-F5344CB8AC3E}">
        <p14:creationId xmlns:p14="http://schemas.microsoft.com/office/powerpoint/2010/main" val="30614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2" grpId="0"/>
      <p:bldP spid="3" grpId="0"/>
      <p:bldP spid="10" grpId="0"/>
      <p:bldP spid="11" grpId="0"/>
      <p:bldP spid="16" grpId="0"/>
      <p:bldP spid="21"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6EA86E9-3927-4B4B-9C22-D4FEDA54132C}"/>
              </a:ext>
            </a:extLst>
          </p:cNvPr>
          <p:cNvPicPr>
            <a:picLocks noChangeAspect="1"/>
          </p:cNvPicPr>
          <p:nvPr/>
        </p:nvPicPr>
        <p:blipFill rotWithShape="1">
          <a:blip r:embed="rId3"/>
          <a:srcRect l="50876" t="14292" r="26802" b="57654"/>
          <a:stretch/>
        </p:blipFill>
        <p:spPr>
          <a:xfrm>
            <a:off x="236732" y="1495427"/>
            <a:ext cx="2375307" cy="4734442"/>
          </a:xfrm>
          <a:prstGeom prst="rect">
            <a:avLst/>
          </a:prstGeom>
        </p:spPr>
      </p:pic>
      <p:sp>
        <p:nvSpPr>
          <p:cNvPr id="5" name="矩形 4">
            <a:extLst>
              <a:ext uri="{FF2B5EF4-FFF2-40B4-BE49-F238E27FC236}">
                <a16:creationId xmlns:a16="http://schemas.microsoft.com/office/drawing/2014/main" id="{9169DF7C-4960-4234-B466-DD248CB72563}"/>
              </a:ext>
            </a:extLst>
          </p:cNvPr>
          <p:cNvSpPr/>
          <p:nvPr/>
        </p:nvSpPr>
        <p:spPr>
          <a:xfrm>
            <a:off x="148491" y="0"/>
            <a:ext cx="4823756" cy="400110"/>
          </a:xfrm>
          <a:prstGeom prst="rect">
            <a:avLst/>
          </a:prstGeom>
        </p:spPr>
        <p:txBody>
          <a:bodyPr wrap="none">
            <a:spAutoFit/>
          </a:bodyPr>
          <a:lstStyle/>
          <a:p>
            <a:r>
              <a:rPr lang="en-US" altLang="zh-CN" sz="2000" b="1" u="sng" dirty="0">
                <a:sym typeface="Wingdings" panose="05000000000000000000" pitchFamily="2" charset="2"/>
              </a:rPr>
              <a:t>Task I: clustering and cluster annotation</a:t>
            </a:r>
          </a:p>
        </p:txBody>
      </p:sp>
      <p:sp>
        <p:nvSpPr>
          <p:cNvPr id="6" name="矩形 5">
            <a:extLst>
              <a:ext uri="{FF2B5EF4-FFF2-40B4-BE49-F238E27FC236}">
                <a16:creationId xmlns:a16="http://schemas.microsoft.com/office/drawing/2014/main" id="{E8EFC52C-5DEF-442D-B0AE-2084E7296FA7}"/>
              </a:ext>
            </a:extLst>
          </p:cNvPr>
          <p:cNvSpPr/>
          <p:nvPr/>
        </p:nvSpPr>
        <p:spPr>
          <a:xfrm>
            <a:off x="455806" y="406873"/>
            <a:ext cx="5249669" cy="369332"/>
          </a:xfrm>
          <a:prstGeom prst="rect">
            <a:avLst/>
          </a:prstGeom>
          <a:solidFill>
            <a:schemeClr val="bg1">
              <a:lumMod val="85000"/>
            </a:schemeClr>
          </a:solidFill>
        </p:spPr>
        <p:txBody>
          <a:bodyPr wrap="square">
            <a:spAutoFit/>
          </a:bodyPr>
          <a:lstStyle/>
          <a:p>
            <a:r>
              <a:rPr lang="en-US" altLang="zh-CN" dirty="0" err="1"/>
              <a:t>scRNA</a:t>
            </a:r>
            <a:r>
              <a:rPr lang="en-US" altLang="zh-CN" dirty="0"/>
              <a:t>-seq data sets </a:t>
            </a:r>
            <a:r>
              <a:rPr lang="en-US" altLang="zh-CN" dirty="0">
                <a:sym typeface="Wingdings" panose="05000000000000000000" pitchFamily="2" charset="2"/>
              </a:rPr>
              <a:t> </a:t>
            </a:r>
            <a:r>
              <a:rPr lang="en-US" altLang="zh-CN" b="1" dirty="0">
                <a:solidFill>
                  <a:srgbClr val="C00000"/>
                </a:solidFill>
                <a:sym typeface="Wingdings" panose="05000000000000000000" pitchFamily="2" charset="2"/>
              </a:rPr>
              <a:t>clusters</a:t>
            </a:r>
            <a:r>
              <a:rPr lang="en-US" altLang="zh-CN" dirty="0">
                <a:sym typeface="Wingdings" panose="05000000000000000000" pitchFamily="2" charset="2"/>
              </a:rPr>
              <a:t>  </a:t>
            </a:r>
            <a:r>
              <a:rPr lang="en-US" altLang="zh-CN" b="1" dirty="0">
                <a:solidFill>
                  <a:srgbClr val="C00000"/>
                </a:solidFill>
                <a:sym typeface="Wingdings" panose="05000000000000000000" pitchFamily="2" charset="2"/>
              </a:rPr>
              <a:t>cell identities</a:t>
            </a:r>
            <a:endParaRPr lang="zh-CN" altLang="en-US" b="1" dirty="0">
              <a:solidFill>
                <a:srgbClr val="C00000"/>
              </a:solidFill>
            </a:endParaRPr>
          </a:p>
        </p:txBody>
      </p:sp>
      <p:sp>
        <p:nvSpPr>
          <p:cNvPr id="7" name="矩形 6">
            <a:extLst>
              <a:ext uri="{FF2B5EF4-FFF2-40B4-BE49-F238E27FC236}">
                <a16:creationId xmlns:a16="http://schemas.microsoft.com/office/drawing/2014/main" id="{98532E89-1CF2-4C94-B94A-99AA70C5D740}"/>
              </a:ext>
            </a:extLst>
          </p:cNvPr>
          <p:cNvSpPr/>
          <p:nvPr/>
        </p:nvSpPr>
        <p:spPr>
          <a:xfrm>
            <a:off x="5846475" y="429614"/>
            <a:ext cx="4161717" cy="369332"/>
          </a:xfrm>
          <a:prstGeom prst="rect">
            <a:avLst/>
          </a:prstGeom>
        </p:spPr>
        <p:txBody>
          <a:bodyPr wrap="none">
            <a:spAutoFit/>
          </a:bodyPr>
          <a:lstStyle/>
          <a:p>
            <a:r>
              <a:rPr lang="en-US" altLang="zh-CN" b="0" i="0" dirty="0">
                <a:solidFill>
                  <a:srgbClr val="333333"/>
                </a:solidFill>
                <a:effectLst/>
              </a:rPr>
              <a:t>unsupervised machine learning problem</a:t>
            </a:r>
            <a:endParaRPr lang="zh-CN" altLang="en-US" dirty="0"/>
          </a:p>
        </p:txBody>
      </p:sp>
      <p:pic>
        <p:nvPicPr>
          <p:cNvPr id="6146" name="Picture 2" descr="Clustering Overview">
            <a:extLst>
              <a:ext uri="{FF2B5EF4-FFF2-40B4-BE49-F238E27FC236}">
                <a16:creationId xmlns:a16="http://schemas.microsoft.com/office/drawing/2014/main" id="{115F6DB9-C239-4DE6-A4BB-656E9E85E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550" y="1117214"/>
            <a:ext cx="8915400" cy="185389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49B01E09-3BD6-4EA5-90FF-9344B05BCEFE}"/>
              </a:ext>
            </a:extLst>
          </p:cNvPr>
          <p:cNvSpPr/>
          <p:nvPr/>
        </p:nvSpPr>
        <p:spPr>
          <a:xfrm>
            <a:off x="6173108" y="3548341"/>
            <a:ext cx="5782160" cy="338554"/>
          </a:xfrm>
          <a:prstGeom prst="rect">
            <a:avLst/>
          </a:prstGeom>
        </p:spPr>
        <p:txBody>
          <a:bodyPr wrap="none">
            <a:spAutoFit/>
          </a:bodyPr>
          <a:lstStyle/>
          <a:p>
            <a:r>
              <a:rPr lang="en-US" altLang="zh-CN" sz="1600" b="1" i="0" dirty="0">
                <a:solidFill>
                  <a:srgbClr val="C00000"/>
                </a:solidFill>
                <a:effectLst/>
              </a:rPr>
              <a:t>Louvain algorithm </a:t>
            </a:r>
            <a:r>
              <a:rPr lang="en-US" altLang="zh-CN" sz="1600" b="1" i="0" dirty="0">
                <a:solidFill>
                  <a:srgbClr val="C00000"/>
                </a:solidFill>
                <a:effectLst/>
                <a:sym typeface="Wingdings" panose="05000000000000000000" pitchFamily="2" charset="2"/>
              </a:rPr>
              <a:t> </a:t>
            </a:r>
            <a:r>
              <a:rPr lang="en-US" altLang="zh-CN" sz="1600" b="1" dirty="0">
                <a:solidFill>
                  <a:srgbClr val="C00000"/>
                </a:solidFill>
              </a:rPr>
              <a:t>Leiden algorithm </a:t>
            </a:r>
            <a:r>
              <a:rPr lang="en-US" altLang="zh-CN" sz="1600" b="1" dirty="0"/>
              <a:t>(improved version)</a:t>
            </a:r>
            <a:endParaRPr lang="zh-CN" altLang="en-US" sz="1600" b="1" dirty="0"/>
          </a:p>
        </p:txBody>
      </p:sp>
      <p:sp>
        <p:nvSpPr>
          <p:cNvPr id="9" name="矩形 8">
            <a:extLst>
              <a:ext uri="{FF2B5EF4-FFF2-40B4-BE49-F238E27FC236}">
                <a16:creationId xmlns:a16="http://schemas.microsoft.com/office/drawing/2014/main" id="{E07A2F86-7D4A-4022-9CAD-F4C8832F9166}"/>
              </a:ext>
            </a:extLst>
          </p:cNvPr>
          <p:cNvSpPr/>
          <p:nvPr/>
        </p:nvSpPr>
        <p:spPr>
          <a:xfrm>
            <a:off x="2953658" y="2936254"/>
            <a:ext cx="8553450" cy="646331"/>
          </a:xfrm>
          <a:prstGeom prst="rect">
            <a:avLst/>
          </a:prstGeom>
        </p:spPr>
        <p:txBody>
          <a:bodyPr wrap="square">
            <a:spAutoFit/>
          </a:bodyPr>
          <a:lstStyle/>
          <a:p>
            <a:r>
              <a:rPr lang="en-US" altLang="zh-CN" dirty="0"/>
              <a:t>PC-reduced expression space for all cells </a:t>
            </a:r>
            <a:r>
              <a:rPr lang="en-US" altLang="zh-CN" dirty="0">
                <a:sym typeface="Wingdings" panose="05000000000000000000" pitchFamily="2" charset="2"/>
              </a:rPr>
              <a:t> Calculate Euclidean distance matrix  connect cells to its K most similar cells (k:5~100)  community detection methods</a:t>
            </a:r>
            <a:endParaRPr lang="zh-CN" altLang="en-US" dirty="0"/>
          </a:p>
        </p:txBody>
      </p:sp>
      <p:cxnSp>
        <p:nvCxnSpPr>
          <p:cNvPr id="12" name="直接连接符 11">
            <a:extLst>
              <a:ext uri="{FF2B5EF4-FFF2-40B4-BE49-F238E27FC236}">
                <a16:creationId xmlns:a16="http://schemas.microsoft.com/office/drawing/2014/main" id="{415C0050-1C0E-41BA-9189-882F5BDC21BF}"/>
              </a:ext>
            </a:extLst>
          </p:cNvPr>
          <p:cNvCxnSpPr/>
          <p:nvPr/>
        </p:nvCxnSpPr>
        <p:spPr>
          <a:xfrm>
            <a:off x="-1602" y="4030782"/>
            <a:ext cx="11956870"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6D3ED1A0-234D-4C17-8DBD-D3937980AEFD}"/>
              </a:ext>
            </a:extLst>
          </p:cNvPr>
          <p:cNvSpPr/>
          <p:nvPr/>
        </p:nvSpPr>
        <p:spPr>
          <a:xfrm>
            <a:off x="2953658" y="4078684"/>
            <a:ext cx="7515225" cy="369332"/>
          </a:xfrm>
          <a:prstGeom prst="rect">
            <a:avLst/>
          </a:prstGeom>
        </p:spPr>
        <p:txBody>
          <a:bodyPr wrap="square">
            <a:spAutoFit/>
          </a:bodyPr>
          <a:lstStyle/>
          <a:p>
            <a:r>
              <a:rPr lang="zh-CN" altLang="en-US" u="sng" dirty="0"/>
              <a:t>giving detected cell clusters a biological interpretation such as cell type </a:t>
            </a:r>
          </a:p>
        </p:txBody>
      </p:sp>
      <p:sp>
        <p:nvSpPr>
          <p:cNvPr id="14" name="矩形 13">
            <a:extLst>
              <a:ext uri="{FF2B5EF4-FFF2-40B4-BE49-F238E27FC236}">
                <a16:creationId xmlns:a16="http://schemas.microsoft.com/office/drawing/2014/main" id="{C09F54CF-F589-40C1-8DC6-E32A2A34A9A8}"/>
              </a:ext>
            </a:extLst>
          </p:cNvPr>
          <p:cNvSpPr/>
          <p:nvPr/>
        </p:nvSpPr>
        <p:spPr>
          <a:xfrm>
            <a:off x="2612039" y="4582438"/>
            <a:ext cx="4423433" cy="1754326"/>
          </a:xfrm>
          <a:prstGeom prst="rect">
            <a:avLst/>
          </a:prstGeom>
        </p:spPr>
        <p:txBody>
          <a:bodyPr wrap="square">
            <a:spAutoFit/>
          </a:bodyPr>
          <a:lstStyle/>
          <a:p>
            <a:r>
              <a:rPr lang="en-US" altLang="zh-CN" b="1" dirty="0"/>
              <a:t>Step1: automated annotation</a:t>
            </a:r>
          </a:p>
          <a:p>
            <a:endParaRPr lang="en-US" altLang="zh-CN" dirty="0"/>
          </a:p>
          <a:p>
            <a:r>
              <a:rPr lang="en-US" altLang="zh-CN" b="1" dirty="0"/>
              <a:t>Step2: manual annotation</a:t>
            </a:r>
          </a:p>
          <a:p>
            <a:endParaRPr lang="en-US" altLang="zh-CN" dirty="0"/>
          </a:p>
          <a:p>
            <a:endParaRPr lang="en-US" altLang="zh-CN" dirty="0"/>
          </a:p>
          <a:p>
            <a:r>
              <a:rPr lang="en-US" altLang="zh-CN" b="1" dirty="0"/>
              <a:t>Step3: verification for ideal annotation</a:t>
            </a:r>
            <a:endParaRPr lang="zh-CN" altLang="en-US" b="1" dirty="0"/>
          </a:p>
        </p:txBody>
      </p:sp>
      <p:sp>
        <p:nvSpPr>
          <p:cNvPr id="15" name="矩形 14">
            <a:extLst>
              <a:ext uri="{FF2B5EF4-FFF2-40B4-BE49-F238E27FC236}">
                <a16:creationId xmlns:a16="http://schemas.microsoft.com/office/drawing/2014/main" id="{B73F0D5A-3E19-4E23-8E47-9E0E2980FE86}"/>
              </a:ext>
            </a:extLst>
          </p:cNvPr>
          <p:cNvSpPr/>
          <p:nvPr/>
        </p:nvSpPr>
        <p:spPr>
          <a:xfrm>
            <a:off x="6285863" y="4403993"/>
            <a:ext cx="2778325" cy="646331"/>
          </a:xfrm>
          <a:prstGeom prst="rect">
            <a:avLst/>
          </a:prstGeom>
        </p:spPr>
        <p:txBody>
          <a:bodyPr wrap="none">
            <a:spAutoFit/>
          </a:bodyPr>
          <a:lstStyle/>
          <a:p>
            <a:pPr algn="ctr"/>
            <a:r>
              <a:rPr lang="en-US" altLang="zh-CN" dirty="0"/>
              <a:t>Classifier-based method</a:t>
            </a:r>
          </a:p>
          <a:p>
            <a:pPr algn="ctr"/>
            <a:r>
              <a:rPr lang="en-US" altLang="zh-CN" dirty="0"/>
              <a:t>(marker gene/a set genes)</a:t>
            </a:r>
            <a:endParaRPr lang="zh-CN" altLang="en-US" dirty="0"/>
          </a:p>
        </p:txBody>
      </p:sp>
      <p:sp>
        <p:nvSpPr>
          <p:cNvPr id="17" name="矩形 16">
            <a:extLst>
              <a:ext uri="{FF2B5EF4-FFF2-40B4-BE49-F238E27FC236}">
                <a16:creationId xmlns:a16="http://schemas.microsoft.com/office/drawing/2014/main" id="{7E70ADE6-03CB-404D-B6BF-11F63AF4D3AC}"/>
              </a:ext>
            </a:extLst>
          </p:cNvPr>
          <p:cNvSpPr/>
          <p:nvPr/>
        </p:nvSpPr>
        <p:spPr>
          <a:xfrm>
            <a:off x="9476350" y="4619647"/>
            <a:ext cx="2117887" cy="369332"/>
          </a:xfrm>
          <a:prstGeom prst="rect">
            <a:avLst/>
          </a:prstGeom>
        </p:spPr>
        <p:txBody>
          <a:bodyPr wrap="none">
            <a:spAutoFit/>
          </a:bodyPr>
          <a:lstStyle/>
          <a:p>
            <a:r>
              <a:rPr lang="en-US" altLang="zh-CN" dirty="0"/>
              <a:t>Reference mapping</a:t>
            </a:r>
            <a:endParaRPr lang="zh-CN" altLang="en-US" dirty="0"/>
          </a:p>
        </p:txBody>
      </p:sp>
      <p:sp>
        <p:nvSpPr>
          <p:cNvPr id="16" name="矩形 15">
            <a:extLst>
              <a:ext uri="{FF2B5EF4-FFF2-40B4-BE49-F238E27FC236}">
                <a16:creationId xmlns:a16="http://schemas.microsoft.com/office/drawing/2014/main" id="{AC5216D5-055C-4657-9E09-A62701C0C524}"/>
              </a:ext>
            </a:extLst>
          </p:cNvPr>
          <p:cNvSpPr/>
          <p:nvPr/>
        </p:nvSpPr>
        <p:spPr>
          <a:xfrm>
            <a:off x="5140432" y="4961049"/>
            <a:ext cx="4097597" cy="338554"/>
          </a:xfrm>
          <a:prstGeom prst="rect">
            <a:avLst/>
          </a:prstGeom>
        </p:spPr>
        <p:txBody>
          <a:bodyPr wrap="none">
            <a:spAutoFit/>
          </a:bodyPr>
          <a:lstStyle/>
          <a:p>
            <a:r>
              <a:rPr lang="en-US" altLang="zh-CN" sz="1600" b="1" dirty="0">
                <a:solidFill>
                  <a:srgbClr val="C00000"/>
                </a:solidFill>
              </a:rPr>
              <a:t>Garnett / </a:t>
            </a:r>
            <a:r>
              <a:rPr lang="en-US" altLang="zh-CN" sz="1600" b="1" dirty="0" err="1">
                <a:solidFill>
                  <a:srgbClr val="C00000"/>
                </a:solidFill>
              </a:rPr>
              <a:t>CellAssign</a:t>
            </a:r>
            <a:r>
              <a:rPr lang="en-US" altLang="zh-CN" sz="1600" b="1" dirty="0">
                <a:solidFill>
                  <a:srgbClr val="C00000"/>
                </a:solidFill>
              </a:rPr>
              <a:t> / </a:t>
            </a:r>
            <a:r>
              <a:rPr lang="en-US" altLang="zh-CN" sz="1600" b="1" dirty="0" err="1">
                <a:solidFill>
                  <a:srgbClr val="C00000"/>
                </a:solidFill>
              </a:rPr>
              <a:t>CellTypist</a:t>
            </a:r>
            <a:r>
              <a:rPr lang="en-US" altLang="zh-CN" sz="1600" b="1" dirty="0">
                <a:solidFill>
                  <a:srgbClr val="C00000"/>
                </a:solidFill>
              </a:rPr>
              <a:t> / </a:t>
            </a:r>
            <a:r>
              <a:rPr lang="en-US" altLang="zh-CN" sz="1600" b="1" dirty="0" err="1">
                <a:solidFill>
                  <a:srgbClr val="C00000"/>
                </a:solidFill>
              </a:rPr>
              <a:t>Clustifyr</a:t>
            </a:r>
            <a:endParaRPr lang="zh-CN" altLang="en-US" sz="1600" dirty="0"/>
          </a:p>
        </p:txBody>
      </p:sp>
      <p:sp>
        <p:nvSpPr>
          <p:cNvPr id="19" name="矩形 18">
            <a:extLst>
              <a:ext uri="{FF2B5EF4-FFF2-40B4-BE49-F238E27FC236}">
                <a16:creationId xmlns:a16="http://schemas.microsoft.com/office/drawing/2014/main" id="{BD22CD46-158B-4F7C-B6BF-D8A6C76CF636}"/>
              </a:ext>
            </a:extLst>
          </p:cNvPr>
          <p:cNvSpPr/>
          <p:nvPr/>
        </p:nvSpPr>
        <p:spPr>
          <a:xfrm>
            <a:off x="9222246" y="4961049"/>
            <a:ext cx="2916183" cy="338554"/>
          </a:xfrm>
          <a:prstGeom prst="rect">
            <a:avLst/>
          </a:prstGeom>
        </p:spPr>
        <p:txBody>
          <a:bodyPr wrap="none">
            <a:spAutoFit/>
          </a:bodyPr>
          <a:lstStyle/>
          <a:p>
            <a:r>
              <a:rPr lang="en-US" altLang="zh-CN" sz="1600" b="1" dirty="0" err="1">
                <a:solidFill>
                  <a:srgbClr val="C00000"/>
                </a:solidFill>
              </a:rPr>
              <a:t>scArches</a:t>
            </a:r>
            <a:r>
              <a:rPr lang="en-US" altLang="zh-CN" sz="1600" b="1" dirty="0">
                <a:solidFill>
                  <a:srgbClr val="C00000"/>
                </a:solidFill>
              </a:rPr>
              <a:t>/</a:t>
            </a:r>
            <a:r>
              <a:rPr lang="en-US" altLang="zh-CN" sz="1600" b="1" dirty="0" err="1">
                <a:solidFill>
                  <a:srgbClr val="C00000"/>
                </a:solidFill>
              </a:rPr>
              <a:t>Symphyny</a:t>
            </a:r>
            <a:r>
              <a:rPr lang="en-US" altLang="zh-CN" sz="1600" b="1" dirty="0">
                <a:solidFill>
                  <a:srgbClr val="C00000"/>
                </a:solidFill>
              </a:rPr>
              <a:t>/Azimuth</a:t>
            </a:r>
            <a:endParaRPr lang="zh-CN" altLang="en-US" sz="1600" dirty="0"/>
          </a:p>
        </p:txBody>
      </p:sp>
      <p:sp>
        <p:nvSpPr>
          <p:cNvPr id="20" name="矩形 19">
            <a:extLst>
              <a:ext uri="{FF2B5EF4-FFF2-40B4-BE49-F238E27FC236}">
                <a16:creationId xmlns:a16="http://schemas.microsoft.com/office/drawing/2014/main" id="{CA6E52BC-36C8-47B2-8E25-73A17B33754D}"/>
              </a:ext>
            </a:extLst>
          </p:cNvPr>
          <p:cNvSpPr/>
          <p:nvPr/>
        </p:nvSpPr>
        <p:spPr>
          <a:xfrm>
            <a:off x="3202150" y="5475544"/>
            <a:ext cx="7266733" cy="369332"/>
          </a:xfrm>
          <a:prstGeom prst="rect">
            <a:avLst/>
          </a:prstGeom>
        </p:spPr>
        <p:txBody>
          <a:bodyPr wrap="none">
            <a:spAutoFit/>
          </a:bodyPr>
          <a:lstStyle/>
          <a:p>
            <a:r>
              <a:rPr lang="en-US" altLang="zh-CN" dirty="0"/>
              <a:t>Differential expression (t-test/Wilcoxon rank-sum test) </a:t>
            </a:r>
            <a:r>
              <a:rPr lang="en-US" altLang="zh-CN" dirty="0">
                <a:sym typeface="Wingdings" panose="05000000000000000000" pitchFamily="2" charset="2"/>
              </a:rPr>
              <a:t> marker genes</a:t>
            </a:r>
            <a:endParaRPr lang="zh-CN" altLang="en-US" dirty="0"/>
          </a:p>
        </p:txBody>
      </p:sp>
      <p:sp>
        <p:nvSpPr>
          <p:cNvPr id="18" name="矩形 17">
            <a:extLst>
              <a:ext uri="{FF2B5EF4-FFF2-40B4-BE49-F238E27FC236}">
                <a16:creationId xmlns:a16="http://schemas.microsoft.com/office/drawing/2014/main" id="{A95A83B7-A23D-41BF-8735-FE569B6344BC}"/>
              </a:ext>
            </a:extLst>
          </p:cNvPr>
          <p:cNvSpPr/>
          <p:nvPr/>
        </p:nvSpPr>
        <p:spPr>
          <a:xfrm>
            <a:off x="5248911" y="6270096"/>
            <a:ext cx="4227439" cy="369332"/>
          </a:xfrm>
          <a:prstGeom prst="rect">
            <a:avLst/>
          </a:prstGeom>
        </p:spPr>
        <p:txBody>
          <a:bodyPr wrap="none">
            <a:spAutoFit/>
          </a:bodyPr>
          <a:lstStyle/>
          <a:p>
            <a:r>
              <a:rPr lang="zh-CN" altLang="en-US" b="1" dirty="0">
                <a:solidFill>
                  <a:srgbClr val="C00000"/>
                </a:solidFill>
              </a:rPr>
              <a:t>https://ngdc.cncb.ac.cn/celltaxonomy/</a:t>
            </a:r>
          </a:p>
        </p:txBody>
      </p:sp>
      <p:sp>
        <p:nvSpPr>
          <p:cNvPr id="2" name="灯片编号占位符 1">
            <a:extLst>
              <a:ext uri="{FF2B5EF4-FFF2-40B4-BE49-F238E27FC236}">
                <a16:creationId xmlns:a16="http://schemas.microsoft.com/office/drawing/2014/main" id="{125BA8E2-DF10-4087-AD43-70BD92329681}"/>
              </a:ext>
            </a:extLst>
          </p:cNvPr>
          <p:cNvSpPr>
            <a:spLocks noGrp="1"/>
          </p:cNvSpPr>
          <p:nvPr>
            <p:ph type="sldNum" sz="quarter" idx="12"/>
          </p:nvPr>
        </p:nvSpPr>
        <p:spPr/>
        <p:txBody>
          <a:bodyPr/>
          <a:lstStyle/>
          <a:p>
            <a:fld id="{DF849393-7876-44FF-8BC7-6C3A91957E85}" type="slidenum">
              <a:rPr lang="zh-CN" altLang="en-US" smtClean="0"/>
              <a:t>29</a:t>
            </a:fld>
            <a:endParaRPr lang="zh-CN" altLang="en-US"/>
          </a:p>
        </p:txBody>
      </p:sp>
    </p:spTree>
    <p:extLst>
      <p:ext uri="{BB962C8B-B14F-4D97-AF65-F5344CB8AC3E}">
        <p14:creationId xmlns:p14="http://schemas.microsoft.com/office/powerpoint/2010/main" val="288630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1" grpId="0"/>
      <p:bldP spid="14" grpId="0"/>
      <p:bldP spid="15" grpId="0"/>
      <p:bldP spid="17" grpId="0"/>
      <p:bldP spid="16" grpId="0"/>
      <p:bldP spid="19" grpId="0"/>
      <p:bldP spid="20"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0C981E2-E6CE-414B-89B3-4042E20B3455}"/>
              </a:ext>
            </a:extLst>
          </p:cNvPr>
          <p:cNvSpPr>
            <a:spLocks noGrp="1"/>
          </p:cNvSpPr>
          <p:nvPr>
            <p:ph type="sldNum" sz="quarter" idx="12"/>
          </p:nvPr>
        </p:nvSpPr>
        <p:spPr/>
        <p:txBody>
          <a:bodyPr/>
          <a:lstStyle/>
          <a:p>
            <a:fld id="{DF849393-7876-44FF-8BC7-6C3A91957E85}" type="slidenum">
              <a:rPr lang="zh-CN" altLang="en-US" smtClean="0"/>
              <a:t>3</a:t>
            </a:fld>
            <a:endParaRPr lang="zh-CN" altLang="en-US"/>
          </a:p>
        </p:txBody>
      </p:sp>
      <p:sp>
        <p:nvSpPr>
          <p:cNvPr id="7" name="标题 2">
            <a:extLst>
              <a:ext uri="{FF2B5EF4-FFF2-40B4-BE49-F238E27FC236}">
                <a16:creationId xmlns:a16="http://schemas.microsoft.com/office/drawing/2014/main" id="{E1F86A16-0C20-46D9-86B2-091A60B3C6CF}"/>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第一节：表观组学数据分析原理和软件介绍</a:t>
            </a:r>
          </a:p>
        </p:txBody>
      </p:sp>
    </p:spTree>
    <p:extLst>
      <p:ext uri="{BB962C8B-B14F-4D97-AF65-F5344CB8AC3E}">
        <p14:creationId xmlns:p14="http://schemas.microsoft.com/office/powerpoint/2010/main" val="4292092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95662F8-8D9F-4754-AC35-84706CE10012}"/>
              </a:ext>
            </a:extLst>
          </p:cNvPr>
          <p:cNvSpPr/>
          <p:nvPr/>
        </p:nvSpPr>
        <p:spPr>
          <a:xfrm>
            <a:off x="179753" y="0"/>
            <a:ext cx="6467604"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II: continuous process (trajectory inference)</a:t>
            </a:r>
          </a:p>
        </p:txBody>
      </p:sp>
      <p:pic>
        <p:nvPicPr>
          <p:cNvPr id="5" name="图片 4">
            <a:extLst>
              <a:ext uri="{FF2B5EF4-FFF2-40B4-BE49-F238E27FC236}">
                <a16:creationId xmlns:a16="http://schemas.microsoft.com/office/drawing/2014/main" id="{FF5228DB-2BA7-4147-8B40-DC3E528FBE64}"/>
              </a:ext>
            </a:extLst>
          </p:cNvPr>
          <p:cNvPicPr>
            <a:picLocks noChangeAspect="1"/>
          </p:cNvPicPr>
          <p:nvPr/>
        </p:nvPicPr>
        <p:blipFill>
          <a:blip r:embed="rId3"/>
          <a:stretch>
            <a:fillRect/>
          </a:stretch>
        </p:blipFill>
        <p:spPr>
          <a:xfrm>
            <a:off x="455807" y="770230"/>
            <a:ext cx="1974710" cy="1982276"/>
          </a:xfrm>
          <a:prstGeom prst="rect">
            <a:avLst/>
          </a:prstGeom>
        </p:spPr>
      </p:pic>
      <p:sp>
        <p:nvSpPr>
          <p:cNvPr id="2" name="矩形 1">
            <a:extLst>
              <a:ext uri="{FF2B5EF4-FFF2-40B4-BE49-F238E27FC236}">
                <a16:creationId xmlns:a16="http://schemas.microsoft.com/office/drawing/2014/main" id="{E5C61B82-C65E-684E-446F-E1CCBFFA50FB}"/>
              </a:ext>
            </a:extLst>
          </p:cNvPr>
          <p:cNvSpPr/>
          <p:nvPr/>
        </p:nvSpPr>
        <p:spPr>
          <a:xfrm>
            <a:off x="508528" y="459787"/>
            <a:ext cx="4050880" cy="338554"/>
          </a:xfrm>
          <a:prstGeom prst="rect">
            <a:avLst/>
          </a:prstGeom>
          <a:solidFill>
            <a:schemeClr val="bg1">
              <a:lumMod val="85000"/>
            </a:schemeClr>
          </a:solidFill>
        </p:spPr>
        <p:txBody>
          <a:bodyPr wrap="square">
            <a:spAutoFit/>
          </a:bodyPr>
          <a:lstStyle/>
          <a:p>
            <a:r>
              <a:rPr lang="en-US" altLang="zh-CN" sz="1600" dirty="0">
                <a:latin typeface="微软雅黑" panose="020B0503020204020204" pitchFamily="34" charset="-122"/>
                <a:ea typeface="微软雅黑" panose="020B0503020204020204" pitchFamily="34" charset="-122"/>
              </a:rPr>
              <a:t>Discrete states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continuous process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2C37C55-3498-2FB1-DFDB-46C9017DE696}"/>
              </a:ext>
            </a:extLst>
          </p:cNvPr>
          <p:cNvSpPr/>
          <p:nvPr/>
        </p:nvSpPr>
        <p:spPr>
          <a:xfrm>
            <a:off x="4741571" y="429614"/>
            <a:ext cx="7301935" cy="338554"/>
          </a:xfrm>
          <a:prstGeom prst="rect">
            <a:avLst/>
          </a:prstGeom>
        </p:spPr>
        <p:txBody>
          <a:bodyPr wrap="none">
            <a:spAutoFit/>
          </a:bodyPr>
          <a:lstStyle/>
          <a:p>
            <a:r>
              <a:rPr lang="en-US" altLang="zh-CN" sz="1600" b="0" i="0" dirty="0">
                <a:solidFill>
                  <a:srgbClr val="333333"/>
                </a:solidFill>
                <a:effectLst/>
                <a:latin typeface="微软雅黑" panose="020B0503020204020204" pitchFamily="34" charset="-122"/>
                <a:ea typeface="微软雅黑" panose="020B0503020204020204" pitchFamily="34" charset="-122"/>
              </a:rPr>
              <a:t>Order cells along a trajectory based on similarities on expression pattern</a:t>
            </a:r>
            <a:endParaRPr lang="zh-CN" altLang="en-US" sz="16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909DF0C-F311-06A0-87C6-4508B7261A23}"/>
              </a:ext>
            </a:extLst>
          </p:cNvPr>
          <p:cNvSpPr txBox="1"/>
          <p:nvPr/>
        </p:nvSpPr>
        <p:spPr>
          <a:xfrm>
            <a:off x="2481247" y="798946"/>
            <a:ext cx="2423138" cy="369332"/>
          </a:xfrm>
          <a:prstGeom prst="rect">
            <a:avLst/>
          </a:prstGeom>
          <a:noFill/>
        </p:spPr>
        <p:txBody>
          <a:bodyPr wrap="square">
            <a:spAutoFit/>
          </a:bodyPr>
          <a:lstStyle/>
          <a:p>
            <a:r>
              <a:rPr lang="en-US" altLang="zh-CN" dirty="0" err="1">
                <a:solidFill>
                  <a:srgbClr val="333333"/>
                </a:solidFill>
                <a:latin typeface="微软雅黑" panose="020B0503020204020204" pitchFamily="34" charset="-122"/>
                <a:ea typeface="微软雅黑" panose="020B0503020204020204" pitchFamily="34" charset="-122"/>
                <a:sym typeface="Wingdings" panose="05000000000000000000" pitchFamily="2" charset="2"/>
              </a:rPr>
              <a:t>e.g</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differentiation</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56189C7-BF55-7453-29A2-8E45C3462E6E}"/>
              </a:ext>
            </a:extLst>
          </p:cNvPr>
          <p:cNvSpPr txBox="1"/>
          <p:nvPr/>
        </p:nvSpPr>
        <p:spPr>
          <a:xfrm>
            <a:off x="5524499" y="770230"/>
            <a:ext cx="5377543" cy="369332"/>
          </a:xfrm>
          <a:prstGeom prst="rect">
            <a:avLst/>
          </a:prstGeom>
          <a:noFill/>
        </p:spPr>
        <p:txBody>
          <a:bodyPr wrap="square">
            <a:spAutoFit/>
          </a:bodyPr>
          <a:lstStyle/>
          <a:p>
            <a:r>
              <a:rPr lang="en-US" altLang="zh-CN" b="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Trajectory inference / pseudo time analysis</a:t>
            </a:r>
            <a:endParaRPr lang="zh-CN" altLang="en-US" b="1" dirty="0">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D9EC2AC7-9EEA-8411-7FEE-A336F4F5DCE4}"/>
              </a:ext>
            </a:extLst>
          </p:cNvPr>
          <p:cNvSpPr/>
          <p:nvPr/>
        </p:nvSpPr>
        <p:spPr>
          <a:xfrm>
            <a:off x="316503" y="266892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箭头: 右 9">
            <a:extLst>
              <a:ext uri="{FF2B5EF4-FFF2-40B4-BE49-F238E27FC236}">
                <a16:creationId xmlns:a16="http://schemas.microsoft.com/office/drawing/2014/main" id="{E2FAF28F-0C1E-9021-11F9-3C6632F65A36}"/>
              </a:ext>
            </a:extLst>
          </p:cNvPr>
          <p:cNvSpPr/>
          <p:nvPr/>
        </p:nvSpPr>
        <p:spPr>
          <a:xfrm>
            <a:off x="316503" y="3777343"/>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CEB525DB-6A4F-1918-6892-8BC42440CF91}"/>
              </a:ext>
            </a:extLst>
          </p:cNvPr>
          <p:cNvCxnSpPr>
            <a:cxnSpLocks/>
            <a:stCxn id="9" idx="1"/>
          </p:cNvCxnSpPr>
          <p:nvPr/>
        </p:nvCxnSpPr>
        <p:spPr>
          <a:xfrm>
            <a:off x="316503" y="2799556"/>
            <a:ext cx="0" cy="377541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01E9DB1-4170-1A51-ACC2-AF45C0D651CF}"/>
              </a:ext>
            </a:extLst>
          </p:cNvPr>
          <p:cNvSpPr txBox="1"/>
          <p:nvPr/>
        </p:nvSpPr>
        <p:spPr>
          <a:xfrm>
            <a:off x="749752" y="2620330"/>
            <a:ext cx="1839684" cy="369332"/>
          </a:xfrm>
          <a:prstGeom prst="rect">
            <a:avLst/>
          </a:prstGeom>
          <a:noFill/>
        </p:spPr>
        <p:txBody>
          <a:bodyPr wrap="square">
            <a:spAutoFit/>
          </a:bodyPr>
          <a:lstStyle/>
          <a:p>
            <a:r>
              <a:rPr lang="en-US" altLang="zh-CN" b="1" u="sng" dirty="0">
                <a:latin typeface="微软雅黑" panose="020B0503020204020204" pitchFamily="34" charset="-122"/>
                <a:ea typeface="微软雅黑" panose="020B0503020204020204" pitchFamily="34" charset="-122"/>
              </a:rPr>
              <a:t>Topology</a:t>
            </a:r>
            <a:endParaRPr lang="zh-CN" altLang="en-US" b="1" u="sng"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8F92329-C5E9-C2C1-E55C-3877E14CBA43}"/>
              </a:ext>
            </a:extLst>
          </p:cNvPr>
          <p:cNvSpPr txBox="1"/>
          <p:nvPr/>
        </p:nvSpPr>
        <p:spPr>
          <a:xfrm>
            <a:off x="749752" y="3723305"/>
            <a:ext cx="1540325" cy="646331"/>
          </a:xfrm>
          <a:prstGeom prst="rect">
            <a:avLst/>
          </a:prstGeom>
          <a:noFill/>
        </p:spPr>
        <p:txBody>
          <a:bodyPr wrap="square">
            <a:spAutoFit/>
          </a:bodyPr>
          <a:lstStyle/>
          <a:p>
            <a:r>
              <a:rPr lang="en-US" altLang="zh-CN" b="1" u="sng" dirty="0">
                <a:latin typeface="微软雅黑" panose="020B0503020204020204" pitchFamily="34" charset="-122"/>
                <a:ea typeface="微软雅黑" panose="020B0503020204020204" pitchFamily="34" charset="-122"/>
              </a:rPr>
              <a:t>RNA velocity</a:t>
            </a:r>
            <a:endParaRPr lang="zh-CN" altLang="en-US" b="1" u="sng"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A42A237-2FCF-554C-72EC-61A30676FD30}"/>
              </a:ext>
            </a:extLst>
          </p:cNvPr>
          <p:cNvSpPr txBox="1"/>
          <p:nvPr/>
        </p:nvSpPr>
        <p:spPr>
          <a:xfrm>
            <a:off x="3317138" y="1438202"/>
            <a:ext cx="8255729" cy="646331"/>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zh-CN" altLang="en-US" i="1" dirty="0">
                <a:latin typeface="微软雅黑" panose="020B0503020204020204" pitchFamily="34" charset="-122"/>
                <a:ea typeface="微软雅黑" panose="020B0503020204020204" pitchFamily="34" charset="-122"/>
              </a:rPr>
              <a:t>Inferred trajectories might not necessarily have biological meaning</a:t>
            </a:r>
            <a:endParaRPr lang="en-US" altLang="zh-CN" i="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i="1" dirty="0">
                <a:latin typeface="微软雅黑" panose="020B0503020204020204" pitchFamily="34" charset="-122"/>
                <a:ea typeface="微软雅黑" panose="020B0503020204020204" pitchFamily="34" charset="-122"/>
              </a:rPr>
              <a:t>Not applicable to steady-state systems/ multiple pronounced kinetics</a:t>
            </a:r>
            <a:endParaRPr lang="zh-CN" altLang="en-US" i="1"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3D8D872-D0D5-A850-73A3-122AEEA056E7}"/>
              </a:ext>
            </a:extLst>
          </p:cNvPr>
          <p:cNvSpPr/>
          <p:nvPr/>
        </p:nvSpPr>
        <p:spPr>
          <a:xfrm>
            <a:off x="435388" y="4517986"/>
            <a:ext cx="1813958" cy="338554"/>
          </a:xfrm>
          <a:prstGeom prst="rect">
            <a:avLst/>
          </a:prstGeom>
        </p:spPr>
        <p:txBody>
          <a:bodyPr wrap="none">
            <a:spAutoFit/>
          </a:bodyPr>
          <a:lstStyle/>
          <a:p>
            <a:r>
              <a:rPr lang="en-US" altLang="zh-CN" sz="1600" b="1" dirty="0" err="1">
                <a:solidFill>
                  <a:srgbClr val="C00000"/>
                </a:solidFill>
                <a:latin typeface="微软雅黑" panose="020B0503020204020204" pitchFamily="34" charset="-122"/>
                <a:ea typeface="微软雅黑" panose="020B0503020204020204" pitchFamily="34" charset="-122"/>
              </a:rPr>
              <a:t>velocyto</a:t>
            </a:r>
            <a:r>
              <a:rPr lang="en-US" altLang="zh-CN" sz="1600" b="1" dirty="0">
                <a:solidFill>
                  <a:srgbClr val="C00000"/>
                </a:solidFill>
                <a:latin typeface="微软雅黑" panose="020B0503020204020204" pitchFamily="34" charset="-122"/>
                <a:ea typeface="微软雅黑" panose="020B0503020204020204" pitchFamily="34" charset="-122"/>
              </a:rPr>
              <a:t>/</a:t>
            </a:r>
            <a:r>
              <a:rPr lang="en-US" altLang="zh-CN" sz="1600" b="1" dirty="0" err="1">
                <a:solidFill>
                  <a:srgbClr val="C00000"/>
                </a:solidFill>
                <a:latin typeface="微软雅黑" panose="020B0503020204020204" pitchFamily="34" charset="-122"/>
                <a:ea typeface="微软雅黑" panose="020B0503020204020204" pitchFamily="34" charset="-122"/>
              </a:rPr>
              <a:t>scVelo</a:t>
            </a:r>
            <a:endParaRPr lang="zh-CN" altLang="en-US" sz="1600" dirty="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2398D58D-1EE9-4FE1-BEA4-081248A705AA}"/>
              </a:ext>
            </a:extLst>
          </p:cNvPr>
          <p:cNvSpPr>
            <a:spLocks noGrp="1"/>
          </p:cNvSpPr>
          <p:nvPr>
            <p:ph type="sldNum" sz="quarter" idx="12"/>
          </p:nvPr>
        </p:nvSpPr>
        <p:spPr/>
        <p:txBody>
          <a:bodyPr/>
          <a:lstStyle/>
          <a:p>
            <a:fld id="{DF849393-7876-44FF-8BC7-6C3A91957E85}" type="slidenum">
              <a:rPr lang="zh-CN" altLang="en-US" smtClean="0"/>
              <a:t>30</a:t>
            </a:fld>
            <a:endParaRPr lang="zh-CN" altLang="en-US"/>
          </a:p>
        </p:txBody>
      </p:sp>
      <p:pic>
        <p:nvPicPr>
          <p:cNvPr id="12" name="图片 11">
            <a:extLst>
              <a:ext uri="{FF2B5EF4-FFF2-40B4-BE49-F238E27FC236}">
                <a16:creationId xmlns:a16="http://schemas.microsoft.com/office/drawing/2014/main" id="{41C9F319-8ABB-425A-BC12-3559DC98A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6123" y="4561457"/>
            <a:ext cx="2109752" cy="2179114"/>
          </a:xfrm>
          <a:prstGeom prst="rect">
            <a:avLst/>
          </a:prstGeom>
        </p:spPr>
      </p:pic>
      <p:pic>
        <p:nvPicPr>
          <p:cNvPr id="21" name="图片 20">
            <a:extLst>
              <a:ext uri="{FF2B5EF4-FFF2-40B4-BE49-F238E27FC236}">
                <a16:creationId xmlns:a16="http://schemas.microsoft.com/office/drawing/2014/main" id="{3DAF6423-0981-46F7-A47E-93E965470B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5840" y="4432667"/>
            <a:ext cx="2380228" cy="2288807"/>
          </a:xfrm>
          <a:prstGeom prst="rect">
            <a:avLst/>
          </a:prstGeom>
        </p:spPr>
      </p:pic>
      <p:sp>
        <p:nvSpPr>
          <p:cNvPr id="23" name="文本框 22">
            <a:extLst>
              <a:ext uri="{FF2B5EF4-FFF2-40B4-BE49-F238E27FC236}">
                <a16:creationId xmlns:a16="http://schemas.microsoft.com/office/drawing/2014/main" id="{EF64B3DD-BD7C-4613-8D12-4300BB95ECB1}"/>
              </a:ext>
            </a:extLst>
          </p:cNvPr>
          <p:cNvSpPr txBox="1"/>
          <p:nvPr/>
        </p:nvSpPr>
        <p:spPr>
          <a:xfrm>
            <a:off x="2533140" y="2306321"/>
            <a:ext cx="9466968" cy="132343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342900" indent="-342900">
              <a:buFont typeface="+mj-lt"/>
              <a:buAutoNum type="arabicPeriod"/>
            </a:pPr>
            <a:r>
              <a:rPr lang="en-US" altLang="zh-CN" sz="1600" b="1" dirty="0">
                <a:latin typeface="微软雅黑" panose="020B0503020204020204" pitchFamily="34" charset="-122"/>
                <a:ea typeface="微软雅黑" panose="020B0503020204020204" pitchFamily="34" charset="-122"/>
              </a:rPr>
              <a:t>Cluster approach</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通过聚类的连接构建 </a:t>
            </a:r>
            <a:r>
              <a:rPr lang="en-US" altLang="zh-CN" sz="1600" dirty="0">
                <a:latin typeface="微软雅黑" panose="020B0503020204020204" pitchFamily="34" charset="-122"/>
                <a:ea typeface="微软雅黑" panose="020B0503020204020204" pitchFamily="34" charset="-122"/>
              </a:rPr>
              <a:t>pseudotime (</a:t>
            </a:r>
            <a:r>
              <a:rPr lang="en-US" altLang="zh-CN" sz="1600" dirty="0" err="1">
                <a:latin typeface="微软雅黑" panose="020B0503020204020204" pitchFamily="34" charset="-122"/>
                <a:ea typeface="微软雅黑" panose="020B0503020204020204" pitchFamily="34" charset="-122"/>
              </a:rPr>
              <a:t>e.g</a:t>
            </a: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MST</a:t>
            </a:r>
            <a:r>
              <a:rPr lang="en-US" altLang="zh-CN" sz="1600" dirty="0">
                <a:latin typeface="微软雅黑" panose="020B0503020204020204" pitchFamily="34" charset="-122"/>
                <a:ea typeface="微软雅黑" panose="020B0503020204020204" pitchFamily="34" charset="-122"/>
              </a:rPr>
              <a:t>)</a:t>
            </a:r>
          </a:p>
          <a:p>
            <a:pPr marL="342900" indent="-342900">
              <a:buFont typeface="+mj-lt"/>
              <a:buAutoNum type="arabicPeriod"/>
            </a:pPr>
            <a:r>
              <a:rPr lang="en-US" altLang="zh-CN" sz="1600" b="1" dirty="0">
                <a:latin typeface="微软雅黑" panose="020B0503020204020204" pitchFamily="34" charset="-122"/>
                <a:ea typeface="微软雅黑" panose="020B0503020204020204" pitchFamily="34" charset="-122"/>
              </a:rPr>
              <a:t>Graph approach:</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降维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rPr>
              <a:t>基于</a:t>
            </a:r>
            <a:r>
              <a:rPr lang="en-US" altLang="zh-CN" sz="1600" dirty="0">
                <a:latin typeface="微软雅黑" panose="020B0503020204020204" pitchFamily="34" charset="-122"/>
                <a:ea typeface="微软雅黑" panose="020B0503020204020204" pitchFamily="34" charset="-122"/>
              </a:rPr>
              <a:t>graph</a:t>
            </a:r>
            <a:r>
              <a:rPr lang="zh-CN" altLang="en-US" sz="1600" dirty="0">
                <a:latin typeface="微软雅黑" panose="020B0503020204020204" pitchFamily="34" charset="-122"/>
                <a:ea typeface="微软雅黑" panose="020B0503020204020204" pitchFamily="34" charset="-122"/>
              </a:rPr>
              <a:t>进行聚类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估计聚类的连接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dirty="0" err="1">
                <a:latin typeface="微软雅黑" panose="020B0503020204020204" pitchFamily="34" charset="-122"/>
                <a:ea typeface="微软雅黑" panose="020B0503020204020204" pitchFamily="34" charset="-122"/>
                <a:sym typeface="Wingdings" panose="05000000000000000000" pitchFamily="2" charset="2"/>
              </a:rPr>
              <a:t>e.g</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PAGA</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dirty="0">
              <a:latin typeface="微软雅黑" panose="020B0503020204020204" pitchFamily="34" charset="-122"/>
              <a:ea typeface="微软雅黑" panose="020B0503020204020204" pitchFamily="34" charset="-122"/>
            </a:endParaRPr>
          </a:p>
          <a:p>
            <a:pPr marL="342900" indent="-342900">
              <a:buFont typeface="+mj-lt"/>
              <a:buAutoNum type="arabicPeriod"/>
            </a:pPr>
            <a:r>
              <a:rPr lang="en-US" altLang="zh-CN" sz="1600" b="1" dirty="0">
                <a:latin typeface="微软雅黑" panose="020B0503020204020204" pitchFamily="34" charset="-122"/>
                <a:ea typeface="微软雅黑" panose="020B0503020204020204" pitchFamily="34" charset="-122"/>
              </a:rPr>
              <a:t>Manifold-learning based approach: </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cluster approach</a:t>
            </a:r>
            <a:r>
              <a:rPr lang="zh-CN" altLang="en-US" sz="1600" dirty="0">
                <a:latin typeface="微软雅黑" panose="020B0503020204020204" pitchFamily="34" charset="-122"/>
                <a:ea typeface="微软雅黑" panose="020B0503020204020204" pitchFamily="34" charset="-122"/>
              </a:rPr>
              <a:t>基础上在高维空间寻找一维的</a:t>
            </a:r>
            <a:r>
              <a:rPr lang="en-US" altLang="zh-CN" sz="1600" dirty="0">
                <a:latin typeface="微软雅黑" panose="020B0503020204020204" pitchFamily="34" charset="-122"/>
                <a:ea typeface="微软雅黑" panose="020B0503020204020204" pitchFamily="34" charset="-122"/>
              </a:rPr>
              <a:t>curve</a:t>
            </a:r>
            <a:r>
              <a:rPr lang="zh-CN" altLang="en-US" sz="1600" dirty="0">
                <a:latin typeface="微软雅黑" panose="020B0503020204020204" pitchFamily="34" charset="-122"/>
                <a:ea typeface="微软雅黑" panose="020B0503020204020204" pitchFamily="34" charset="-122"/>
              </a:rPr>
              <a:t>连接不同聚类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e.g</a:t>
            </a: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Slingshot</a:t>
            </a:r>
            <a:r>
              <a:rPr lang="en-US" altLang="zh-CN" sz="1600" dirty="0">
                <a:latin typeface="微软雅黑" panose="020B0503020204020204" pitchFamily="34" charset="-122"/>
                <a:ea typeface="微软雅黑" panose="020B0503020204020204" pitchFamily="34" charset="-122"/>
              </a:rPr>
              <a:t>)</a:t>
            </a:r>
          </a:p>
          <a:p>
            <a:pPr marL="342900" indent="-342900">
              <a:buFont typeface="+mj-lt"/>
              <a:buAutoNum type="arabicPeriod"/>
            </a:pPr>
            <a:r>
              <a:rPr lang="en-US" altLang="zh-CN" sz="1600" b="1" dirty="0">
                <a:latin typeface="微软雅黑" panose="020B0503020204020204" pitchFamily="34" charset="-122"/>
                <a:ea typeface="微软雅黑" panose="020B0503020204020204" pitchFamily="34" charset="-122"/>
              </a:rPr>
              <a:t>Probabilistic frameworks: </a:t>
            </a:r>
            <a:r>
              <a:rPr lang="zh-CN" altLang="en-US" sz="1600" dirty="0">
                <a:latin typeface="微软雅黑" panose="020B0503020204020204" pitchFamily="34" charset="-122"/>
                <a:ea typeface="微软雅黑" panose="020B0503020204020204" pitchFamily="34" charset="-122"/>
              </a:rPr>
              <a:t>计算细胞间的转移概率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e.g</a:t>
            </a: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FF0000"/>
                </a:solidFill>
                <a:latin typeface="微软雅黑" panose="020B0503020204020204" pitchFamily="34" charset="-122"/>
                <a:ea typeface="微软雅黑" panose="020B0503020204020204" pitchFamily="34" charset="-122"/>
              </a:rPr>
              <a:t>DPT</a:t>
            </a:r>
            <a:r>
              <a:rPr lang="en-US" altLang="zh-CN" sz="1600" dirty="0">
                <a:latin typeface="微软雅黑" panose="020B0503020204020204" pitchFamily="34" charset="-122"/>
                <a:ea typeface="微软雅黑" panose="020B0503020204020204" pitchFamily="34" charset="-122"/>
              </a:rPr>
              <a:t>, diffusion pseudotime)</a:t>
            </a:r>
            <a:endParaRPr lang="zh-CN" altLang="en-US" sz="1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FF6B65A4-BCA1-4B6D-2773-98D8E23276DE}"/>
              </a:ext>
            </a:extLst>
          </p:cNvPr>
          <p:cNvSpPr txBox="1"/>
          <p:nvPr/>
        </p:nvSpPr>
        <p:spPr>
          <a:xfrm>
            <a:off x="2723325" y="3967517"/>
            <a:ext cx="8856993" cy="33855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Model splicing kinetics using un-spliced and spliced reads to infer RNA velocity.</a:t>
            </a:r>
          </a:p>
        </p:txBody>
      </p:sp>
      <p:sp>
        <p:nvSpPr>
          <p:cNvPr id="11" name="箭头: 右 10">
            <a:extLst>
              <a:ext uri="{FF2B5EF4-FFF2-40B4-BE49-F238E27FC236}">
                <a16:creationId xmlns:a16="http://schemas.microsoft.com/office/drawing/2014/main" id="{85A5B078-6F08-44D7-BCF5-5DE1058768D9}"/>
              </a:ext>
            </a:extLst>
          </p:cNvPr>
          <p:cNvSpPr/>
          <p:nvPr/>
        </p:nvSpPr>
        <p:spPr>
          <a:xfrm>
            <a:off x="6008914" y="5320937"/>
            <a:ext cx="407213" cy="278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013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p:bldP spid="8" grpId="0"/>
      <p:bldP spid="9" grpId="0" animBg="1"/>
      <p:bldP spid="10" grpId="0" animBg="1"/>
      <p:bldP spid="15" grpId="0"/>
      <p:bldP spid="16" grpId="0"/>
      <p:bldP spid="22" grpId="0" animBg="1"/>
      <p:bldP spid="27" grpId="0"/>
      <p:bldP spid="23" grpId="0" animBg="1"/>
      <p:bldP spid="28"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17081F3-F000-440F-A735-6817FD561DCE}"/>
              </a:ext>
            </a:extLst>
          </p:cNvPr>
          <p:cNvPicPr>
            <a:picLocks noChangeAspect="1"/>
          </p:cNvPicPr>
          <p:nvPr/>
        </p:nvPicPr>
        <p:blipFill rotWithShape="1">
          <a:blip r:embed="rId3">
            <a:extLst>
              <a:ext uri="{28A0092B-C50C-407E-A947-70E740481C1C}">
                <a14:useLocalDpi xmlns:a14="http://schemas.microsoft.com/office/drawing/2010/main" val="0"/>
              </a:ext>
            </a:extLst>
          </a:blip>
          <a:srcRect r="64572"/>
          <a:stretch/>
        </p:blipFill>
        <p:spPr>
          <a:xfrm>
            <a:off x="406091" y="157519"/>
            <a:ext cx="4075484" cy="3701829"/>
          </a:xfrm>
          <a:prstGeom prst="rect">
            <a:avLst/>
          </a:prstGeom>
        </p:spPr>
      </p:pic>
      <p:sp>
        <p:nvSpPr>
          <p:cNvPr id="4" name="灯片编号占位符 3">
            <a:extLst>
              <a:ext uri="{FF2B5EF4-FFF2-40B4-BE49-F238E27FC236}">
                <a16:creationId xmlns:a16="http://schemas.microsoft.com/office/drawing/2014/main" id="{1BE5EA71-9F8F-4F95-8560-32054440889D}"/>
              </a:ext>
            </a:extLst>
          </p:cNvPr>
          <p:cNvSpPr>
            <a:spLocks noGrp="1"/>
          </p:cNvSpPr>
          <p:nvPr>
            <p:ph type="sldNum" sz="quarter" idx="12"/>
          </p:nvPr>
        </p:nvSpPr>
        <p:spPr/>
        <p:txBody>
          <a:bodyPr/>
          <a:lstStyle/>
          <a:p>
            <a:fld id="{DF849393-7876-44FF-8BC7-6C3A91957E85}" type="slidenum">
              <a:rPr lang="zh-CN" altLang="en-US" smtClean="0"/>
              <a:t>31</a:t>
            </a:fld>
            <a:endParaRPr lang="zh-CN" altLang="en-US"/>
          </a:p>
        </p:txBody>
      </p:sp>
      <p:pic>
        <p:nvPicPr>
          <p:cNvPr id="6" name="图片 5">
            <a:extLst>
              <a:ext uri="{FF2B5EF4-FFF2-40B4-BE49-F238E27FC236}">
                <a16:creationId xmlns:a16="http://schemas.microsoft.com/office/drawing/2014/main" id="{F26C4368-9A83-401B-B642-66AF3186FEA3}"/>
              </a:ext>
            </a:extLst>
          </p:cNvPr>
          <p:cNvPicPr>
            <a:picLocks noChangeAspect="1"/>
          </p:cNvPicPr>
          <p:nvPr/>
        </p:nvPicPr>
        <p:blipFill rotWithShape="1">
          <a:blip r:embed="rId4">
            <a:extLst>
              <a:ext uri="{28A0092B-C50C-407E-A947-70E740481C1C}">
                <a14:useLocalDpi xmlns:a14="http://schemas.microsoft.com/office/drawing/2010/main" val="0"/>
              </a:ext>
            </a:extLst>
          </a:blip>
          <a:srcRect t="11225"/>
          <a:stretch/>
        </p:blipFill>
        <p:spPr>
          <a:xfrm>
            <a:off x="353831" y="3341148"/>
            <a:ext cx="6015709" cy="3149676"/>
          </a:xfrm>
          <a:prstGeom prst="rect">
            <a:avLst/>
          </a:prstGeom>
        </p:spPr>
      </p:pic>
      <p:sp>
        <p:nvSpPr>
          <p:cNvPr id="9" name="矩形 8">
            <a:extLst>
              <a:ext uri="{FF2B5EF4-FFF2-40B4-BE49-F238E27FC236}">
                <a16:creationId xmlns:a16="http://schemas.microsoft.com/office/drawing/2014/main" id="{B36D5E12-C822-4E55-932B-5B80C9640777}"/>
              </a:ext>
            </a:extLst>
          </p:cNvPr>
          <p:cNvSpPr/>
          <p:nvPr/>
        </p:nvSpPr>
        <p:spPr>
          <a:xfrm>
            <a:off x="406091" y="214054"/>
            <a:ext cx="4372864" cy="461665"/>
          </a:xfrm>
          <a:prstGeom prst="rect">
            <a:avLst/>
          </a:prstGeom>
        </p:spPr>
        <p:txBody>
          <a:bodyPr wrap="none">
            <a:spAutoFit/>
          </a:bodyPr>
          <a:lstStyle/>
          <a:p>
            <a:r>
              <a:rPr lang="en-US" altLang="zh-CN" sz="2400" b="1" dirty="0">
                <a:solidFill>
                  <a:srgbClr val="222222"/>
                </a:solidFill>
                <a:latin typeface="微软雅黑" panose="020B0503020204020204" pitchFamily="34" charset="-122"/>
                <a:ea typeface="微软雅黑" panose="020B0503020204020204" pitchFamily="34" charset="-122"/>
              </a:rPr>
              <a:t>RNA velocity of single cells</a:t>
            </a:r>
            <a:endParaRPr lang="en-US" altLang="zh-CN" sz="2400" b="1" i="0" dirty="0">
              <a:solidFill>
                <a:srgbClr val="222222"/>
              </a:solidFill>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C6DC9C65-5085-41A0-B5C5-FE9C42411CA9}"/>
              </a:ext>
            </a:extLst>
          </p:cNvPr>
          <p:cNvSpPr/>
          <p:nvPr/>
        </p:nvSpPr>
        <p:spPr>
          <a:xfrm>
            <a:off x="5745270" y="6353614"/>
            <a:ext cx="6096000" cy="461665"/>
          </a:xfrm>
          <a:prstGeom prst="rect">
            <a:avLst/>
          </a:prstGeom>
        </p:spPr>
        <p:txBody>
          <a:bodyPr>
            <a:spAutoFit/>
          </a:bodyPr>
          <a:lstStyle/>
          <a:p>
            <a:r>
              <a:rPr lang="it-IT" altLang="zh-CN" sz="1200" dirty="0">
                <a:solidFill>
                  <a:srgbClr val="222222"/>
                </a:solidFill>
                <a:latin typeface="-apple-system"/>
              </a:rPr>
              <a:t>La Manno, G., Soldatov, R., Zeisel, A. </a:t>
            </a:r>
            <a:r>
              <a:rPr lang="it-IT" altLang="zh-CN" sz="1200" i="1" dirty="0">
                <a:solidFill>
                  <a:srgbClr val="222222"/>
                </a:solidFill>
                <a:latin typeface="-apple-system"/>
              </a:rPr>
              <a:t>et al.</a:t>
            </a:r>
            <a:r>
              <a:rPr lang="it-IT" altLang="zh-CN" sz="1200" dirty="0">
                <a:solidFill>
                  <a:srgbClr val="222222"/>
                </a:solidFill>
                <a:latin typeface="-apple-system"/>
              </a:rPr>
              <a:t> RNA velocity of single cells. </a:t>
            </a:r>
            <a:r>
              <a:rPr lang="it-IT" altLang="zh-CN" sz="1200" i="1" dirty="0">
                <a:solidFill>
                  <a:srgbClr val="222222"/>
                </a:solidFill>
                <a:latin typeface="-apple-system"/>
              </a:rPr>
              <a:t>Nature</a:t>
            </a:r>
            <a:r>
              <a:rPr lang="it-IT" altLang="zh-CN" sz="1200" dirty="0">
                <a:solidFill>
                  <a:srgbClr val="222222"/>
                </a:solidFill>
                <a:latin typeface="-apple-system"/>
              </a:rPr>
              <a:t> </a:t>
            </a:r>
            <a:r>
              <a:rPr lang="it-IT" altLang="zh-CN" sz="1200" b="1" dirty="0">
                <a:solidFill>
                  <a:srgbClr val="222222"/>
                </a:solidFill>
                <a:latin typeface="-apple-system"/>
              </a:rPr>
              <a:t>560</a:t>
            </a:r>
            <a:r>
              <a:rPr lang="it-IT" altLang="zh-CN" sz="1200" dirty="0">
                <a:solidFill>
                  <a:srgbClr val="222222"/>
                </a:solidFill>
                <a:latin typeface="-apple-system"/>
              </a:rPr>
              <a:t>, 494–498 (2018). https://doi.org/10.1038/s41586-018-0414-6</a:t>
            </a:r>
            <a:endParaRPr lang="zh-CN" altLang="en-US" sz="1200" dirty="0"/>
          </a:p>
        </p:txBody>
      </p:sp>
      <p:pic>
        <p:nvPicPr>
          <p:cNvPr id="5" name="图片 4">
            <a:extLst>
              <a:ext uri="{FF2B5EF4-FFF2-40B4-BE49-F238E27FC236}">
                <a16:creationId xmlns:a16="http://schemas.microsoft.com/office/drawing/2014/main" id="{476C96F1-9CCF-41E8-B8CC-6E9A0E38BC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925" y="3960086"/>
            <a:ext cx="3586783" cy="2398876"/>
          </a:xfrm>
          <a:prstGeom prst="rect">
            <a:avLst/>
          </a:prstGeom>
        </p:spPr>
      </p:pic>
      <p:sp>
        <p:nvSpPr>
          <p:cNvPr id="11" name="矩形 10">
            <a:extLst>
              <a:ext uri="{FF2B5EF4-FFF2-40B4-BE49-F238E27FC236}">
                <a16:creationId xmlns:a16="http://schemas.microsoft.com/office/drawing/2014/main" id="{7EBB8808-A159-4F3C-8BE4-BE6C3AEF4286}"/>
              </a:ext>
            </a:extLst>
          </p:cNvPr>
          <p:cNvSpPr/>
          <p:nvPr/>
        </p:nvSpPr>
        <p:spPr>
          <a:xfrm>
            <a:off x="5535295" y="4326009"/>
            <a:ext cx="2374368" cy="400110"/>
          </a:xfrm>
          <a:prstGeom prst="rect">
            <a:avLst/>
          </a:prstGeom>
        </p:spPr>
        <p:txBody>
          <a:bodyPr wrap="none">
            <a:spAutoFit/>
          </a:bodyPr>
          <a:lstStyle/>
          <a:p>
            <a:r>
              <a:rPr lang="en-US" altLang="zh-CN" sz="2000" dirty="0">
                <a:solidFill>
                  <a:schemeClr val="accent2"/>
                </a:solidFill>
                <a:latin typeface="微软雅黑" panose="020B0503020204020204" pitchFamily="34" charset="-122"/>
                <a:ea typeface="微软雅黑" panose="020B0503020204020204" pitchFamily="34" charset="-122"/>
              </a:rPr>
              <a:t>Un-spliced mRNA</a:t>
            </a:r>
          </a:p>
        </p:txBody>
      </p:sp>
      <p:sp>
        <p:nvSpPr>
          <p:cNvPr id="12" name="矩形 11">
            <a:extLst>
              <a:ext uri="{FF2B5EF4-FFF2-40B4-BE49-F238E27FC236}">
                <a16:creationId xmlns:a16="http://schemas.microsoft.com/office/drawing/2014/main" id="{5C140B34-9218-4372-B594-7445C642FEE9}"/>
              </a:ext>
            </a:extLst>
          </p:cNvPr>
          <p:cNvSpPr/>
          <p:nvPr/>
        </p:nvSpPr>
        <p:spPr>
          <a:xfrm>
            <a:off x="5721243" y="5309641"/>
            <a:ext cx="1943161" cy="400110"/>
          </a:xfrm>
          <a:prstGeom prst="rect">
            <a:avLst/>
          </a:prstGeom>
        </p:spPr>
        <p:txBody>
          <a:bodyPr wrap="none">
            <a:spAutoFit/>
          </a:bodyPr>
          <a:lstStyle/>
          <a:p>
            <a:r>
              <a:rPr lang="en-US" altLang="zh-CN" sz="2000" dirty="0">
                <a:solidFill>
                  <a:schemeClr val="accent2"/>
                </a:solidFill>
                <a:latin typeface="微软雅黑" panose="020B0503020204020204" pitchFamily="34" charset="-122"/>
                <a:ea typeface="微软雅黑" panose="020B0503020204020204" pitchFamily="34" charset="-122"/>
              </a:rPr>
              <a:t>Spliced mRNA</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FB1BF170-EFD4-48B6-9CE5-5878AA6EEAFB}"/>
              </a:ext>
            </a:extLst>
          </p:cNvPr>
          <p:cNvPicPr>
            <a:picLocks noChangeAspect="1"/>
          </p:cNvPicPr>
          <p:nvPr/>
        </p:nvPicPr>
        <p:blipFill rotWithShape="1">
          <a:blip r:embed="rId6">
            <a:extLst>
              <a:ext uri="{28A0092B-C50C-407E-A947-70E740481C1C}">
                <a14:useLocalDpi xmlns:a14="http://schemas.microsoft.com/office/drawing/2010/main" val="0"/>
              </a:ext>
            </a:extLst>
          </a:blip>
          <a:srcRect t="12457" r="60389"/>
          <a:stretch/>
        </p:blipFill>
        <p:spPr>
          <a:xfrm>
            <a:off x="5082901" y="177174"/>
            <a:ext cx="3219843" cy="2034605"/>
          </a:xfrm>
          <a:prstGeom prst="rect">
            <a:avLst/>
          </a:prstGeom>
        </p:spPr>
      </p:pic>
      <p:pic>
        <p:nvPicPr>
          <p:cNvPr id="14" name="图片 13">
            <a:extLst>
              <a:ext uri="{FF2B5EF4-FFF2-40B4-BE49-F238E27FC236}">
                <a16:creationId xmlns:a16="http://schemas.microsoft.com/office/drawing/2014/main" id="{83BFDC58-D45B-41C9-B2C6-C42B27EE3F06}"/>
              </a:ext>
            </a:extLst>
          </p:cNvPr>
          <p:cNvPicPr>
            <a:picLocks noChangeAspect="1"/>
          </p:cNvPicPr>
          <p:nvPr/>
        </p:nvPicPr>
        <p:blipFill rotWithShape="1">
          <a:blip r:embed="rId6">
            <a:extLst>
              <a:ext uri="{28A0092B-C50C-407E-A947-70E740481C1C}">
                <a14:useLocalDpi xmlns:a14="http://schemas.microsoft.com/office/drawing/2010/main" val="0"/>
              </a:ext>
            </a:extLst>
          </a:blip>
          <a:srcRect l="40220" t="14351"/>
          <a:stretch/>
        </p:blipFill>
        <p:spPr>
          <a:xfrm>
            <a:off x="6369540" y="2278354"/>
            <a:ext cx="4592823" cy="1881404"/>
          </a:xfrm>
          <a:prstGeom prst="rect">
            <a:avLst/>
          </a:prstGeom>
        </p:spPr>
      </p:pic>
      <p:sp>
        <p:nvSpPr>
          <p:cNvPr id="2" name="矩形 1">
            <a:extLst>
              <a:ext uri="{FF2B5EF4-FFF2-40B4-BE49-F238E27FC236}">
                <a16:creationId xmlns:a16="http://schemas.microsoft.com/office/drawing/2014/main" id="{19BBEAA8-8045-425E-8D66-83A80FA73431}"/>
              </a:ext>
            </a:extLst>
          </p:cNvPr>
          <p:cNvSpPr/>
          <p:nvPr/>
        </p:nvSpPr>
        <p:spPr>
          <a:xfrm>
            <a:off x="8170921" y="666092"/>
            <a:ext cx="3777240" cy="830997"/>
          </a:xfrm>
          <a:prstGeom prst="rect">
            <a:avLst/>
          </a:prstGeom>
        </p:spPr>
        <p:txBody>
          <a:bodyPr wrap="square">
            <a:spAutoFit/>
          </a:bodyPr>
          <a:lstStyle/>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If a gene is being activated, un-spliced RNA precedes spliced RNA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phase portrait</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64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D7E537A-67DE-460B-9A20-2BD1D4EA4DFC}"/>
              </a:ext>
            </a:extLst>
          </p:cNvPr>
          <p:cNvSpPr>
            <a:spLocks noGrp="1"/>
          </p:cNvSpPr>
          <p:nvPr>
            <p:ph type="sldNum" sz="quarter" idx="12"/>
          </p:nvPr>
        </p:nvSpPr>
        <p:spPr/>
        <p:txBody>
          <a:bodyPr/>
          <a:lstStyle/>
          <a:p>
            <a:fld id="{DF849393-7876-44FF-8BC7-6C3A91957E85}" type="slidenum">
              <a:rPr lang="zh-CN" altLang="en-US" smtClean="0"/>
              <a:t>32</a:t>
            </a:fld>
            <a:endParaRPr lang="zh-CN" altLang="en-US"/>
          </a:p>
        </p:txBody>
      </p:sp>
      <p:pic>
        <p:nvPicPr>
          <p:cNvPr id="5" name="图片 4">
            <a:extLst>
              <a:ext uri="{FF2B5EF4-FFF2-40B4-BE49-F238E27FC236}">
                <a16:creationId xmlns:a16="http://schemas.microsoft.com/office/drawing/2014/main" id="{743AB1C7-E60B-409F-9687-1D70B3AE6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019" y="200813"/>
            <a:ext cx="2679578" cy="1792128"/>
          </a:xfrm>
          <a:prstGeom prst="rect">
            <a:avLst/>
          </a:prstGeom>
        </p:spPr>
      </p:pic>
      <p:sp>
        <p:nvSpPr>
          <p:cNvPr id="7" name="矩形 6">
            <a:extLst>
              <a:ext uri="{FF2B5EF4-FFF2-40B4-BE49-F238E27FC236}">
                <a16:creationId xmlns:a16="http://schemas.microsoft.com/office/drawing/2014/main" id="{3C60C596-F4CE-45D2-97FC-2404B83E3AD9}"/>
              </a:ext>
            </a:extLst>
          </p:cNvPr>
          <p:cNvSpPr/>
          <p:nvPr/>
        </p:nvSpPr>
        <p:spPr>
          <a:xfrm>
            <a:off x="1749998" y="465029"/>
            <a:ext cx="1807111" cy="646331"/>
          </a:xfrm>
          <a:prstGeom prst="rect">
            <a:avLst/>
          </a:prstGeom>
        </p:spPr>
        <p:txBody>
          <a:bodyPr wrap="square">
            <a:spAutoFit/>
          </a:bodyPr>
          <a:lstStyle/>
          <a:p>
            <a:pPr algn="r"/>
            <a:r>
              <a:rPr lang="en-US" altLang="zh-CN" dirty="0">
                <a:solidFill>
                  <a:schemeClr val="accent2"/>
                </a:solidFill>
                <a:latin typeface="微软雅黑" panose="020B0503020204020204" pitchFamily="34" charset="-122"/>
                <a:ea typeface="微软雅黑" panose="020B0503020204020204" pitchFamily="34" charset="-122"/>
              </a:rPr>
              <a:t>Un-spliced mRNA</a:t>
            </a:r>
          </a:p>
        </p:txBody>
      </p:sp>
      <p:sp>
        <p:nvSpPr>
          <p:cNvPr id="8" name="矩形 7">
            <a:extLst>
              <a:ext uri="{FF2B5EF4-FFF2-40B4-BE49-F238E27FC236}">
                <a16:creationId xmlns:a16="http://schemas.microsoft.com/office/drawing/2014/main" id="{A24AA30B-0780-4311-A25D-5729EEB1DCF8}"/>
              </a:ext>
            </a:extLst>
          </p:cNvPr>
          <p:cNvSpPr/>
          <p:nvPr/>
        </p:nvSpPr>
        <p:spPr>
          <a:xfrm>
            <a:off x="2078186" y="1222602"/>
            <a:ext cx="1478923" cy="646331"/>
          </a:xfrm>
          <a:prstGeom prst="rect">
            <a:avLst/>
          </a:prstGeom>
        </p:spPr>
        <p:txBody>
          <a:bodyPr wrap="square">
            <a:spAutoFit/>
          </a:bodyPr>
          <a:lstStyle/>
          <a:p>
            <a:pPr algn="r"/>
            <a:r>
              <a:rPr lang="en-US" altLang="zh-CN" dirty="0">
                <a:solidFill>
                  <a:schemeClr val="accent2"/>
                </a:solidFill>
                <a:latin typeface="微软雅黑" panose="020B0503020204020204" pitchFamily="34" charset="-122"/>
                <a:ea typeface="微软雅黑" panose="020B0503020204020204" pitchFamily="34" charset="-122"/>
              </a:rPr>
              <a:t>Spliced mRNA</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C821C68E-F8E6-4151-AB48-66AF561FBC94}"/>
              </a:ext>
            </a:extLst>
          </p:cNvPr>
          <p:cNvSpPr/>
          <p:nvPr/>
        </p:nvSpPr>
        <p:spPr>
          <a:xfrm>
            <a:off x="614656" y="3726543"/>
            <a:ext cx="11226614" cy="234577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buFont typeface="+mj-lt"/>
              <a:buAutoNum type="arabicPeriod"/>
            </a:pPr>
            <a:r>
              <a:rPr lang="zh-CN" altLang="en-US" sz="2000" dirty="0">
                <a:solidFill>
                  <a:srgbClr val="191B1F"/>
                </a:solidFill>
                <a:latin typeface="微软雅黑" panose="020B0503020204020204" pitchFamily="34" charset="-122"/>
                <a:ea typeface="微软雅黑" panose="020B0503020204020204" pitchFamily="34" charset="-122"/>
              </a:rPr>
              <a:t>统计每个细胞的每个基因进行剪接（</a:t>
            </a:r>
            <a:r>
              <a:rPr lang="en-US" altLang="zh-CN" sz="2000" dirty="0">
                <a:solidFill>
                  <a:srgbClr val="191B1F"/>
                </a:solidFill>
                <a:latin typeface="微软雅黑" panose="020B0503020204020204" pitchFamily="34" charset="-122"/>
                <a:ea typeface="微软雅黑" panose="020B0503020204020204" pitchFamily="34" charset="-122"/>
              </a:rPr>
              <a:t>Spliced</a:t>
            </a:r>
            <a:r>
              <a:rPr lang="zh-CN" altLang="en-US" sz="2000" dirty="0">
                <a:solidFill>
                  <a:srgbClr val="191B1F"/>
                </a:solidFill>
                <a:latin typeface="微软雅黑" panose="020B0503020204020204" pitchFamily="34" charset="-122"/>
                <a:ea typeface="微软雅黑" panose="020B0503020204020204" pitchFamily="34" charset="-122"/>
              </a:rPr>
              <a:t>）和未剪接（</a:t>
            </a:r>
            <a:r>
              <a:rPr lang="en-US" altLang="zh-CN" sz="2000" dirty="0" err="1">
                <a:solidFill>
                  <a:srgbClr val="191B1F"/>
                </a:solidFill>
                <a:latin typeface="微软雅黑" panose="020B0503020204020204" pitchFamily="34" charset="-122"/>
                <a:ea typeface="微软雅黑" panose="020B0503020204020204" pitchFamily="34" charset="-122"/>
              </a:rPr>
              <a:t>unSpliced</a:t>
            </a:r>
            <a:r>
              <a:rPr lang="zh-CN" altLang="en-US" sz="2000" dirty="0">
                <a:solidFill>
                  <a:srgbClr val="191B1F"/>
                </a:solidFill>
                <a:latin typeface="微软雅黑" panose="020B0503020204020204" pitchFamily="34" charset="-122"/>
                <a:ea typeface="微软雅黑" panose="020B0503020204020204" pitchFamily="34" charset="-122"/>
              </a:rPr>
              <a:t>）</a:t>
            </a:r>
            <a:r>
              <a:rPr lang="en-US" altLang="zh-CN" sz="2000" dirty="0">
                <a:solidFill>
                  <a:srgbClr val="191B1F"/>
                </a:solidFill>
                <a:latin typeface="微软雅黑" panose="020B0503020204020204" pitchFamily="34" charset="-122"/>
                <a:ea typeface="微软雅黑" panose="020B0503020204020204" pitchFamily="34" charset="-122"/>
              </a:rPr>
              <a:t>reads</a:t>
            </a:r>
            <a:r>
              <a:rPr lang="zh-CN" altLang="en-US" sz="2000" dirty="0">
                <a:solidFill>
                  <a:srgbClr val="191B1F"/>
                </a:solidFill>
                <a:latin typeface="微软雅黑" panose="020B0503020204020204" pitchFamily="34" charset="-122"/>
                <a:ea typeface="微软雅黑" panose="020B0503020204020204" pitchFamily="34" charset="-122"/>
              </a:rPr>
              <a:t>的计数</a:t>
            </a:r>
          </a:p>
          <a:p>
            <a:pPr>
              <a:lnSpc>
                <a:spcPct val="150000"/>
              </a:lnSpc>
              <a:buFont typeface="+mj-lt"/>
              <a:buAutoNum type="arabicPeriod"/>
            </a:pPr>
            <a:r>
              <a:rPr lang="zh-CN" altLang="en-US" sz="2000" dirty="0">
                <a:solidFill>
                  <a:srgbClr val="191B1F"/>
                </a:solidFill>
                <a:latin typeface="微软雅黑" panose="020B0503020204020204" pitchFamily="34" charset="-122"/>
                <a:ea typeface="微软雅黑" panose="020B0503020204020204" pitchFamily="34" charset="-122"/>
              </a:rPr>
              <a:t>使用稳态模型，根据以上计数估算降解速率 </a:t>
            </a:r>
            <a:r>
              <a:rPr lang="en-US" altLang="zh-CN" sz="2000" dirty="0">
                <a:solidFill>
                  <a:srgbClr val="191B1F"/>
                </a:solidFill>
                <a:latin typeface="微软雅黑" panose="020B0503020204020204" pitchFamily="34" charset="-122"/>
                <a:ea typeface="微软雅黑" panose="020B0503020204020204" pitchFamily="34" charset="-122"/>
              </a:rPr>
              <a:t>γ</a:t>
            </a:r>
          </a:p>
          <a:p>
            <a:pPr>
              <a:lnSpc>
                <a:spcPct val="150000"/>
              </a:lnSpc>
              <a:buFont typeface="+mj-lt"/>
              <a:buAutoNum type="arabicPeriod"/>
            </a:pPr>
            <a:r>
              <a:rPr lang="zh-CN" altLang="en-US" sz="2000" dirty="0">
                <a:solidFill>
                  <a:srgbClr val="191B1F"/>
                </a:solidFill>
                <a:latin typeface="微软雅黑" panose="020B0503020204020204" pitchFamily="34" charset="-122"/>
                <a:ea typeface="微软雅黑" panose="020B0503020204020204" pitchFamily="34" charset="-122"/>
              </a:rPr>
              <a:t>使用估算的降解速率 </a:t>
            </a:r>
            <a:r>
              <a:rPr lang="en-US" altLang="zh-CN" sz="2000" dirty="0">
                <a:solidFill>
                  <a:srgbClr val="191B1F"/>
                </a:solidFill>
                <a:latin typeface="微软雅黑" panose="020B0503020204020204" pitchFamily="34" charset="-122"/>
                <a:ea typeface="微软雅黑" panose="020B0503020204020204" pitchFamily="34" charset="-122"/>
              </a:rPr>
              <a:t>γ + </a:t>
            </a:r>
            <a:r>
              <a:rPr lang="zh-CN" altLang="en-US" sz="2000" dirty="0">
                <a:solidFill>
                  <a:srgbClr val="191B1F"/>
                </a:solidFill>
                <a:latin typeface="微软雅黑" panose="020B0503020204020204" pitchFamily="34" charset="-122"/>
                <a:ea typeface="微软雅黑" panose="020B0503020204020204" pitchFamily="34" charset="-122"/>
              </a:rPr>
              <a:t>未剪接（</a:t>
            </a:r>
            <a:r>
              <a:rPr lang="en-US" altLang="zh-CN" sz="2000" dirty="0" err="1">
                <a:solidFill>
                  <a:srgbClr val="191B1F"/>
                </a:solidFill>
                <a:latin typeface="微软雅黑" panose="020B0503020204020204" pitchFamily="34" charset="-122"/>
                <a:ea typeface="微软雅黑" panose="020B0503020204020204" pitchFamily="34" charset="-122"/>
              </a:rPr>
              <a:t>unSpliced</a:t>
            </a:r>
            <a:r>
              <a:rPr lang="zh-CN" altLang="en-US" sz="2000" dirty="0">
                <a:solidFill>
                  <a:srgbClr val="191B1F"/>
                </a:solidFill>
                <a:latin typeface="微软雅黑" panose="020B0503020204020204" pitchFamily="34" charset="-122"/>
                <a:ea typeface="微软雅黑" panose="020B0503020204020204" pitchFamily="34" charset="-122"/>
              </a:rPr>
              <a:t>） </a:t>
            </a:r>
            <a:r>
              <a:rPr lang="en-US" altLang="zh-CN" sz="2000" dirty="0">
                <a:solidFill>
                  <a:srgbClr val="191B1F"/>
                </a:solidFill>
                <a:latin typeface="微软雅黑" panose="020B0503020204020204" pitchFamily="34" charset="-122"/>
                <a:ea typeface="微软雅黑" panose="020B0503020204020204" pitchFamily="34" charset="-122"/>
              </a:rPr>
              <a:t>reads </a:t>
            </a:r>
            <a:r>
              <a:rPr lang="zh-CN" altLang="en-US" sz="2000" dirty="0">
                <a:solidFill>
                  <a:srgbClr val="191B1F"/>
                </a:solidFill>
                <a:latin typeface="微软雅黑" panose="020B0503020204020204" pitchFamily="34" charset="-122"/>
                <a:ea typeface="微软雅黑" panose="020B0503020204020204" pitchFamily="34" charset="-122"/>
              </a:rPr>
              <a:t>的数量估算每个细胞下一个时刻剪接（</a:t>
            </a:r>
            <a:r>
              <a:rPr lang="en-US" altLang="zh-CN" sz="2000" dirty="0">
                <a:solidFill>
                  <a:srgbClr val="191B1F"/>
                </a:solidFill>
                <a:latin typeface="微软雅黑" panose="020B0503020204020204" pitchFamily="34" charset="-122"/>
                <a:ea typeface="微软雅黑" panose="020B0503020204020204" pitchFamily="34" charset="-122"/>
              </a:rPr>
              <a:t>Spliced</a:t>
            </a:r>
            <a:r>
              <a:rPr lang="zh-CN" altLang="en-US" sz="2000" dirty="0">
                <a:solidFill>
                  <a:srgbClr val="191B1F"/>
                </a:solidFill>
                <a:latin typeface="微软雅黑" panose="020B0503020204020204" pitchFamily="34" charset="-122"/>
                <a:ea typeface="微软雅黑" panose="020B0503020204020204" pitchFamily="34" charset="-122"/>
              </a:rPr>
              <a:t>） </a:t>
            </a:r>
            <a:r>
              <a:rPr lang="en-US" altLang="zh-CN" sz="2000" dirty="0">
                <a:solidFill>
                  <a:srgbClr val="191B1F"/>
                </a:solidFill>
                <a:latin typeface="微软雅黑" panose="020B0503020204020204" pitchFamily="34" charset="-122"/>
                <a:ea typeface="微软雅黑" panose="020B0503020204020204" pitchFamily="34" charset="-122"/>
              </a:rPr>
              <a:t>mRNA </a:t>
            </a:r>
            <a:r>
              <a:rPr lang="zh-CN" altLang="en-US" sz="2000" dirty="0">
                <a:solidFill>
                  <a:srgbClr val="191B1F"/>
                </a:solidFill>
                <a:latin typeface="微软雅黑" panose="020B0503020204020204" pitchFamily="34" charset="-122"/>
                <a:ea typeface="微软雅黑" panose="020B0503020204020204" pitchFamily="34" charset="-122"/>
              </a:rPr>
              <a:t>的量，认为这是该细胞下一步的状态</a:t>
            </a:r>
          </a:p>
          <a:p>
            <a:pPr>
              <a:lnSpc>
                <a:spcPct val="150000"/>
              </a:lnSpc>
              <a:buFont typeface="+mj-lt"/>
              <a:buAutoNum type="arabicPeriod"/>
            </a:pPr>
            <a:r>
              <a:rPr lang="zh-CN" altLang="en-US" sz="2000" dirty="0">
                <a:solidFill>
                  <a:srgbClr val="191B1F"/>
                </a:solidFill>
                <a:latin typeface="微软雅黑" panose="020B0503020204020204" pitchFamily="34" charset="-122"/>
                <a:ea typeface="微软雅黑" panose="020B0503020204020204" pitchFamily="34" charset="-122"/>
              </a:rPr>
              <a:t>对每个细胞下一步的状态与其他细胞进行相关性分析 </a:t>
            </a:r>
            <a:r>
              <a:rPr lang="en-US" altLang="zh-CN" sz="2000" dirty="0">
                <a:solidFill>
                  <a:srgbClr val="191B1F"/>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solidFill>
                  <a:srgbClr val="191B1F"/>
                </a:solidFill>
                <a:latin typeface="微软雅黑" panose="020B0503020204020204" pitchFamily="34" charset="-122"/>
                <a:ea typeface="微软雅黑" panose="020B0503020204020204" pitchFamily="34" charset="-122"/>
              </a:rPr>
              <a:t>得到该细胞在降维聚类图上下一步的方向</a:t>
            </a:r>
          </a:p>
        </p:txBody>
      </p:sp>
      <p:sp>
        <p:nvSpPr>
          <p:cNvPr id="12" name="矩形 11">
            <a:extLst>
              <a:ext uri="{FF2B5EF4-FFF2-40B4-BE49-F238E27FC236}">
                <a16:creationId xmlns:a16="http://schemas.microsoft.com/office/drawing/2014/main" id="{5DF825B9-5BA5-47CA-89DE-553C57569EB0}"/>
              </a:ext>
            </a:extLst>
          </p:cNvPr>
          <p:cNvSpPr/>
          <p:nvPr/>
        </p:nvSpPr>
        <p:spPr>
          <a:xfrm>
            <a:off x="1942215" y="1999680"/>
            <a:ext cx="5079727" cy="1323439"/>
          </a:xfrm>
          <a:prstGeom prst="rect">
            <a:avLst/>
          </a:prstGeom>
        </p:spPr>
        <p:txBody>
          <a:bodyPr wrap="square">
            <a:spAutoFit/>
          </a:bodyPr>
          <a:lstStyle/>
          <a:p>
            <a:r>
              <a:rPr lang="zh-CN" altLang="en-US" sz="2000" b="1" u="sng"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稳态模型</a:t>
            </a:r>
            <a:endParaRPr lang="en-US" altLang="zh-CN" sz="2000" b="1" u="sng"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endParaRPr>
          </a:p>
          <a:p>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ds/dt=0, β=1  γ=u/s, α=u </a:t>
            </a:r>
          </a:p>
          <a:p>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r>
              <a:rPr lang="en-US" altLang="zh-CN" sz="2000" b="1"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u(</a:t>
            </a:r>
            <a:r>
              <a:rPr lang="en-US" altLang="zh-CN" sz="2000" b="1" dirty="0" err="1">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unspliced</a:t>
            </a:r>
            <a:r>
              <a:rPr lang="en-US" altLang="zh-CN" sz="2000" b="1"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)=γ(</a:t>
            </a:r>
            <a:r>
              <a:rPr lang="zh-CN" altLang="en-US" sz="2000" b="1"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降解速率</a:t>
            </a:r>
            <a:r>
              <a:rPr lang="en-US" altLang="zh-CN" sz="2000" b="1"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)*s(spliced)</a:t>
            </a:r>
            <a:endParaRPr lang="zh-CN" altLang="en-US" sz="2000" b="1" dirty="0">
              <a:solidFill>
                <a:schemeClr val="accent2"/>
              </a:solidFill>
            </a:endParaRPr>
          </a:p>
        </p:txBody>
      </p:sp>
      <p:pic>
        <p:nvPicPr>
          <p:cNvPr id="13" name="图片 12">
            <a:extLst>
              <a:ext uri="{FF2B5EF4-FFF2-40B4-BE49-F238E27FC236}">
                <a16:creationId xmlns:a16="http://schemas.microsoft.com/office/drawing/2014/main" id="{367890E8-247F-4648-85E4-46C8CC98B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8390" y="274218"/>
            <a:ext cx="2951395" cy="3079023"/>
          </a:xfrm>
          <a:prstGeom prst="rect">
            <a:avLst/>
          </a:prstGeom>
        </p:spPr>
      </p:pic>
      <p:sp>
        <p:nvSpPr>
          <p:cNvPr id="9" name="矩形 8">
            <a:extLst>
              <a:ext uri="{FF2B5EF4-FFF2-40B4-BE49-F238E27FC236}">
                <a16:creationId xmlns:a16="http://schemas.microsoft.com/office/drawing/2014/main" id="{062F479F-D73B-419A-B997-45536960D864}"/>
              </a:ext>
            </a:extLst>
          </p:cNvPr>
          <p:cNvSpPr/>
          <p:nvPr/>
        </p:nvSpPr>
        <p:spPr>
          <a:xfrm>
            <a:off x="5745270" y="6353614"/>
            <a:ext cx="6096000" cy="461665"/>
          </a:xfrm>
          <a:prstGeom prst="rect">
            <a:avLst/>
          </a:prstGeom>
        </p:spPr>
        <p:txBody>
          <a:bodyPr>
            <a:spAutoFit/>
          </a:bodyPr>
          <a:lstStyle/>
          <a:p>
            <a:r>
              <a:rPr lang="it-IT" altLang="zh-CN" sz="1200" dirty="0">
                <a:solidFill>
                  <a:srgbClr val="222222"/>
                </a:solidFill>
                <a:latin typeface="-apple-system"/>
              </a:rPr>
              <a:t>La Manno, G., Soldatov, R., Zeisel, A. </a:t>
            </a:r>
            <a:r>
              <a:rPr lang="it-IT" altLang="zh-CN" sz="1200" i="1" dirty="0">
                <a:solidFill>
                  <a:srgbClr val="222222"/>
                </a:solidFill>
                <a:latin typeface="-apple-system"/>
              </a:rPr>
              <a:t>et al.</a:t>
            </a:r>
            <a:r>
              <a:rPr lang="it-IT" altLang="zh-CN" sz="1200" dirty="0">
                <a:solidFill>
                  <a:srgbClr val="222222"/>
                </a:solidFill>
                <a:latin typeface="-apple-system"/>
              </a:rPr>
              <a:t> RNA velocity of single cells. </a:t>
            </a:r>
            <a:r>
              <a:rPr lang="it-IT" altLang="zh-CN" sz="1200" i="1" dirty="0">
                <a:solidFill>
                  <a:srgbClr val="222222"/>
                </a:solidFill>
                <a:latin typeface="-apple-system"/>
              </a:rPr>
              <a:t>Nature</a:t>
            </a:r>
            <a:r>
              <a:rPr lang="it-IT" altLang="zh-CN" sz="1200" dirty="0">
                <a:solidFill>
                  <a:srgbClr val="222222"/>
                </a:solidFill>
                <a:latin typeface="-apple-system"/>
              </a:rPr>
              <a:t> </a:t>
            </a:r>
            <a:r>
              <a:rPr lang="it-IT" altLang="zh-CN" sz="1200" b="1" dirty="0">
                <a:solidFill>
                  <a:srgbClr val="222222"/>
                </a:solidFill>
                <a:latin typeface="-apple-system"/>
              </a:rPr>
              <a:t>560</a:t>
            </a:r>
            <a:r>
              <a:rPr lang="it-IT" altLang="zh-CN" sz="1200" dirty="0">
                <a:solidFill>
                  <a:srgbClr val="222222"/>
                </a:solidFill>
                <a:latin typeface="-apple-system"/>
              </a:rPr>
              <a:t>, 494–498 (2018). https://doi.org/10.1038/s41586-018-0414-6</a:t>
            </a:r>
            <a:endParaRPr lang="zh-CN" altLang="en-US" sz="1200" dirty="0"/>
          </a:p>
        </p:txBody>
      </p:sp>
    </p:spTree>
    <p:extLst>
      <p:ext uri="{BB962C8B-B14F-4D97-AF65-F5344CB8AC3E}">
        <p14:creationId xmlns:p14="http://schemas.microsoft.com/office/powerpoint/2010/main" val="111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B13BB0A-9DBA-4C57-8B3D-FC7D7CAE4330}"/>
              </a:ext>
            </a:extLst>
          </p:cNvPr>
          <p:cNvSpPr>
            <a:spLocks noGrp="1"/>
          </p:cNvSpPr>
          <p:nvPr>
            <p:ph type="sldNum" sz="quarter" idx="12"/>
          </p:nvPr>
        </p:nvSpPr>
        <p:spPr/>
        <p:txBody>
          <a:bodyPr/>
          <a:lstStyle/>
          <a:p>
            <a:fld id="{DF849393-7876-44FF-8BC7-6C3A91957E85}" type="slidenum">
              <a:rPr lang="zh-CN" altLang="en-US" smtClean="0"/>
              <a:t>33</a:t>
            </a:fld>
            <a:endParaRPr lang="zh-CN" altLang="en-US"/>
          </a:p>
        </p:txBody>
      </p:sp>
      <p:sp>
        <p:nvSpPr>
          <p:cNvPr id="5" name="文本框 4">
            <a:extLst>
              <a:ext uri="{FF2B5EF4-FFF2-40B4-BE49-F238E27FC236}">
                <a16:creationId xmlns:a16="http://schemas.microsoft.com/office/drawing/2014/main" id="{C5B147A1-9768-48AF-AD3B-D716E9A6EDB7}"/>
              </a:ext>
            </a:extLst>
          </p:cNvPr>
          <p:cNvSpPr txBox="1"/>
          <p:nvPr/>
        </p:nvSpPr>
        <p:spPr>
          <a:xfrm>
            <a:off x="1213305" y="746917"/>
            <a:ext cx="4405013"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https://zouter.shinyapps.io/server/</a:t>
            </a:r>
          </a:p>
        </p:txBody>
      </p:sp>
      <p:pic>
        <p:nvPicPr>
          <p:cNvPr id="6" name="图片 5">
            <a:extLst>
              <a:ext uri="{FF2B5EF4-FFF2-40B4-BE49-F238E27FC236}">
                <a16:creationId xmlns:a16="http://schemas.microsoft.com/office/drawing/2014/main" id="{E15B70A6-E8D4-475C-80AA-4537BB2B8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654" y="1514693"/>
            <a:ext cx="8426714" cy="4596390"/>
          </a:xfrm>
          <a:prstGeom prst="rect">
            <a:avLst/>
          </a:prstGeom>
        </p:spPr>
      </p:pic>
    </p:spTree>
    <p:extLst>
      <p:ext uri="{BB962C8B-B14F-4D97-AF65-F5344CB8AC3E}">
        <p14:creationId xmlns:p14="http://schemas.microsoft.com/office/powerpoint/2010/main" val="46830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右 3">
            <a:extLst>
              <a:ext uri="{FF2B5EF4-FFF2-40B4-BE49-F238E27FC236}">
                <a16:creationId xmlns:a16="http://schemas.microsoft.com/office/drawing/2014/main" id="{19CCC8A2-172D-DACA-EF05-5A69D5F02C0C}"/>
              </a:ext>
            </a:extLst>
          </p:cNvPr>
          <p:cNvSpPr/>
          <p:nvPr/>
        </p:nvSpPr>
        <p:spPr>
          <a:xfrm>
            <a:off x="332832" y="231258"/>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3B9C7B4-F414-0BA6-FB60-0D86A803FC52}"/>
              </a:ext>
            </a:extLst>
          </p:cNvPr>
          <p:cNvSpPr txBox="1"/>
          <p:nvPr/>
        </p:nvSpPr>
        <p:spPr>
          <a:xfrm>
            <a:off x="793298" y="116018"/>
            <a:ext cx="2281916" cy="400110"/>
          </a:xfrm>
          <a:prstGeom prst="rect">
            <a:avLst/>
          </a:prstGeom>
          <a:noFill/>
        </p:spPr>
        <p:txBody>
          <a:bodyPr wrap="square">
            <a:spAutoFit/>
          </a:bodyPr>
          <a:lstStyle/>
          <a:p>
            <a:r>
              <a:rPr lang="en-US" altLang="zh-CN" sz="2000" b="1" u="sng" dirty="0"/>
              <a:t>Lineage tracing</a:t>
            </a:r>
            <a:endParaRPr lang="zh-CN" altLang="en-US" sz="2000" b="1" u="sng" dirty="0"/>
          </a:p>
        </p:txBody>
      </p:sp>
      <p:sp>
        <p:nvSpPr>
          <p:cNvPr id="7" name="文本框 6">
            <a:extLst>
              <a:ext uri="{FF2B5EF4-FFF2-40B4-BE49-F238E27FC236}">
                <a16:creationId xmlns:a16="http://schemas.microsoft.com/office/drawing/2014/main" id="{2BE336F3-785A-C85E-5BE5-A1B681B067A6}"/>
              </a:ext>
            </a:extLst>
          </p:cNvPr>
          <p:cNvSpPr txBox="1"/>
          <p:nvPr/>
        </p:nvSpPr>
        <p:spPr>
          <a:xfrm>
            <a:off x="3271553" y="146796"/>
            <a:ext cx="6702068" cy="369332"/>
          </a:xfrm>
          <a:prstGeom prst="rect">
            <a:avLst/>
          </a:prstGeom>
          <a:noFill/>
        </p:spPr>
        <p:txBody>
          <a:bodyPr wrap="square">
            <a:spAutoFit/>
          </a:bodyPr>
          <a:lstStyle/>
          <a:p>
            <a:r>
              <a:rPr lang="en-US" altLang="zh-CN" b="0" i="0" dirty="0">
                <a:solidFill>
                  <a:srgbClr val="333333"/>
                </a:solidFill>
                <a:effectLst/>
              </a:rPr>
              <a:t>infer lineage, or ancestry relationships between observed cells</a:t>
            </a:r>
            <a:endParaRPr lang="zh-CN" altLang="en-US" dirty="0"/>
          </a:p>
        </p:txBody>
      </p:sp>
      <p:sp>
        <p:nvSpPr>
          <p:cNvPr id="9" name="矩形 8">
            <a:extLst>
              <a:ext uri="{FF2B5EF4-FFF2-40B4-BE49-F238E27FC236}">
                <a16:creationId xmlns:a16="http://schemas.microsoft.com/office/drawing/2014/main" id="{0A85AAE2-F098-76D6-23A1-C74711FEBE58}"/>
              </a:ext>
            </a:extLst>
          </p:cNvPr>
          <p:cNvSpPr/>
          <p:nvPr/>
        </p:nvSpPr>
        <p:spPr>
          <a:xfrm>
            <a:off x="1261205" y="721766"/>
            <a:ext cx="9929598" cy="369332"/>
          </a:xfrm>
          <a:prstGeom prst="rect">
            <a:avLst/>
          </a:prstGeom>
          <a:solidFill>
            <a:schemeClr val="bg1">
              <a:lumMod val="85000"/>
            </a:schemeClr>
          </a:solidFill>
        </p:spPr>
        <p:txBody>
          <a:bodyPr wrap="square">
            <a:spAutoFit/>
          </a:bodyPr>
          <a:lstStyle/>
          <a:p>
            <a:r>
              <a:rPr lang="en-US" altLang="zh-CN" dirty="0"/>
              <a:t>Variability observed in cells </a:t>
            </a:r>
            <a:r>
              <a:rPr lang="en-US" altLang="zh-CN" dirty="0">
                <a:sym typeface="Wingdings" panose="05000000000000000000" pitchFamily="2" charset="2"/>
              </a:rPr>
              <a:t> </a:t>
            </a:r>
            <a:r>
              <a:rPr lang="en-US" altLang="zh-CN" dirty="0" err="1">
                <a:sym typeface="Wingdings" panose="05000000000000000000" pitchFamily="2" charset="2"/>
              </a:rPr>
              <a:t>e.g</a:t>
            </a:r>
            <a:r>
              <a:rPr lang="en-US" altLang="zh-CN" dirty="0">
                <a:sym typeface="Wingdings" panose="05000000000000000000" pitchFamily="2" charset="2"/>
              </a:rPr>
              <a:t> genetic mutations  cell division history in a clonal population</a:t>
            </a:r>
            <a:endParaRPr lang="zh-CN" altLang="en-US" b="1" dirty="0">
              <a:solidFill>
                <a:srgbClr val="C00000"/>
              </a:solidFill>
            </a:endParaRPr>
          </a:p>
        </p:txBody>
      </p:sp>
      <p:sp>
        <p:nvSpPr>
          <p:cNvPr id="10" name="矩形 9">
            <a:extLst>
              <a:ext uri="{FF2B5EF4-FFF2-40B4-BE49-F238E27FC236}">
                <a16:creationId xmlns:a16="http://schemas.microsoft.com/office/drawing/2014/main" id="{B3B8E4F8-49C6-88F1-41C1-D8AE6915A875}"/>
              </a:ext>
            </a:extLst>
          </p:cNvPr>
          <p:cNvSpPr/>
          <p:nvPr/>
        </p:nvSpPr>
        <p:spPr>
          <a:xfrm>
            <a:off x="1422197" y="1127459"/>
            <a:ext cx="1164101" cy="338554"/>
          </a:xfrm>
          <a:prstGeom prst="rect">
            <a:avLst/>
          </a:prstGeom>
        </p:spPr>
        <p:txBody>
          <a:bodyPr wrap="none">
            <a:spAutoFit/>
          </a:bodyPr>
          <a:lstStyle/>
          <a:p>
            <a:r>
              <a:rPr lang="en-US" altLang="zh-CN" sz="1600" b="1" dirty="0">
                <a:solidFill>
                  <a:srgbClr val="C00000"/>
                </a:solidFill>
              </a:rPr>
              <a:t>Cassiopeia</a:t>
            </a:r>
            <a:endParaRPr lang="zh-CN" altLang="en-US" sz="1600" dirty="0"/>
          </a:p>
        </p:txBody>
      </p:sp>
      <p:sp>
        <p:nvSpPr>
          <p:cNvPr id="11" name="矩形 10">
            <a:extLst>
              <a:ext uri="{FF2B5EF4-FFF2-40B4-BE49-F238E27FC236}">
                <a16:creationId xmlns:a16="http://schemas.microsoft.com/office/drawing/2014/main" id="{7DEEBEAF-E390-C13A-ABD4-B16F13DFED55}"/>
              </a:ext>
            </a:extLst>
          </p:cNvPr>
          <p:cNvSpPr/>
          <p:nvPr/>
        </p:nvSpPr>
        <p:spPr>
          <a:xfrm>
            <a:off x="2858390" y="1127459"/>
            <a:ext cx="4243469" cy="338554"/>
          </a:xfrm>
          <a:prstGeom prst="rect">
            <a:avLst/>
          </a:prstGeom>
        </p:spPr>
        <p:txBody>
          <a:bodyPr wrap="none">
            <a:spAutoFit/>
          </a:bodyPr>
          <a:lstStyle/>
          <a:p>
            <a:r>
              <a:rPr lang="en-US" altLang="zh-CN" sz="1600" b="1" dirty="0" err="1">
                <a:solidFill>
                  <a:srgbClr val="C00000"/>
                </a:solidFill>
              </a:rPr>
              <a:t>LineageOT</a:t>
            </a:r>
            <a:r>
              <a:rPr lang="en-US" altLang="zh-CN" sz="1600" b="1" dirty="0">
                <a:solidFill>
                  <a:srgbClr val="C00000"/>
                </a:solidFill>
              </a:rPr>
              <a:t> (static barcode lineage tracing) </a:t>
            </a:r>
            <a:endParaRPr lang="zh-CN" altLang="en-US" sz="1600" dirty="0"/>
          </a:p>
        </p:txBody>
      </p:sp>
      <p:pic>
        <p:nvPicPr>
          <p:cNvPr id="13" name="图片 12">
            <a:extLst>
              <a:ext uri="{FF2B5EF4-FFF2-40B4-BE49-F238E27FC236}">
                <a16:creationId xmlns:a16="http://schemas.microsoft.com/office/drawing/2014/main" id="{EDE7445B-5293-09FD-759E-02265A3217B0}"/>
              </a:ext>
            </a:extLst>
          </p:cNvPr>
          <p:cNvPicPr>
            <a:picLocks noChangeAspect="1"/>
          </p:cNvPicPr>
          <p:nvPr/>
        </p:nvPicPr>
        <p:blipFill rotWithShape="1">
          <a:blip r:embed="rId2">
            <a:extLst>
              <a:ext uri="{28A0092B-C50C-407E-A947-70E740481C1C}">
                <a14:useLocalDpi xmlns:a14="http://schemas.microsoft.com/office/drawing/2010/main" val="0"/>
              </a:ext>
            </a:extLst>
          </a:blip>
          <a:srcRect l="17694" t="18153" r="17915" b="3143"/>
          <a:stretch/>
        </p:blipFill>
        <p:spPr>
          <a:xfrm>
            <a:off x="4082189" y="1552333"/>
            <a:ext cx="7530175" cy="5020344"/>
          </a:xfrm>
          <a:prstGeom prst="rect">
            <a:avLst/>
          </a:prstGeom>
        </p:spPr>
      </p:pic>
      <p:sp>
        <p:nvSpPr>
          <p:cNvPr id="17" name="文本框 16">
            <a:extLst>
              <a:ext uri="{FF2B5EF4-FFF2-40B4-BE49-F238E27FC236}">
                <a16:creationId xmlns:a16="http://schemas.microsoft.com/office/drawing/2014/main" id="{A706385E-A863-A72A-9E61-E5F4872E2CCA}"/>
              </a:ext>
            </a:extLst>
          </p:cNvPr>
          <p:cNvSpPr txBox="1"/>
          <p:nvPr/>
        </p:nvSpPr>
        <p:spPr>
          <a:xfrm>
            <a:off x="407241" y="1816905"/>
            <a:ext cx="3444139" cy="4247317"/>
          </a:xfrm>
          <a:prstGeom prst="rect">
            <a:avLst/>
          </a:prstGeom>
          <a:noFill/>
        </p:spPr>
        <p:txBody>
          <a:bodyPr wrap="square">
            <a:spAutoFit/>
          </a:bodyPr>
          <a:lstStyle/>
          <a:p>
            <a:pPr algn="l">
              <a:buFont typeface="Arial" panose="020B0604020202020204" pitchFamily="34" charset="0"/>
              <a:buChar char="•"/>
            </a:pPr>
            <a:r>
              <a:rPr lang="en-US" altLang="zh-CN" b="1" i="0" dirty="0">
                <a:solidFill>
                  <a:srgbClr val="333333"/>
                </a:solidFill>
                <a:effectLst/>
              </a:rPr>
              <a:t>Prospective lineage tracing</a:t>
            </a:r>
            <a:r>
              <a:rPr lang="en-US" altLang="zh-CN" b="0" i="0" dirty="0">
                <a:solidFill>
                  <a:srgbClr val="333333"/>
                </a:solidFill>
                <a:effectLst/>
              </a:rPr>
              <a:t> trace the descendants of a single cell </a:t>
            </a:r>
            <a:r>
              <a:rPr lang="en-US" altLang="zh-CN" b="0" i="0" dirty="0">
                <a:solidFill>
                  <a:srgbClr val="333333"/>
                </a:solidFill>
                <a:effectLst/>
                <a:sym typeface="Wingdings" panose="05000000000000000000" pitchFamily="2" charset="2"/>
              </a:rPr>
              <a:t> </a:t>
            </a:r>
            <a:r>
              <a:rPr lang="en-US" altLang="zh-CN" b="0" i="0" dirty="0">
                <a:solidFill>
                  <a:srgbClr val="333333"/>
                </a:solidFill>
                <a:effectLst/>
              </a:rPr>
              <a:t>introduce a heritable marker into a cell that is passed on from generation to generation.</a:t>
            </a:r>
          </a:p>
          <a:p>
            <a:pPr algn="l">
              <a:buFont typeface="Arial" panose="020B0604020202020204" pitchFamily="34" charset="0"/>
              <a:buChar char="•"/>
            </a:pPr>
            <a:endParaRPr lang="en-US" altLang="zh-CN" b="1" i="0" dirty="0">
              <a:solidFill>
                <a:srgbClr val="333333"/>
              </a:solidFill>
              <a:effectLst/>
            </a:endParaRPr>
          </a:p>
          <a:p>
            <a:pPr algn="l">
              <a:buFont typeface="Arial" panose="020B0604020202020204" pitchFamily="34" charset="0"/>
              <a:buChar char="•"/>
            </a:pPr>
            <a:r>
              <a:rPr lang="en-US" altLang="zh-CN" b="1" i="0" dirty="0">
                <a:solidFill>
                  <a:srgbClr val="333333"/>
                </a:solidFill>
                <a:effectLst/>
              </a:rPr>
              <a:t>Retrospective lineage tracing</a:t>
            </a:r>
            <a:r>
              <a:rPr lang="en-US" altLang="zh-CN" b="0" i="0" dirty="0">
                <a:solidFill>
                  <a:srgbClr val="333333"/>
                </a:solidFill>
                <a:effectLst/>
              </a:rPr>
              <a:t> use variability observed in cells - such as naturally occurring genetic mutations - to infer a model of their lineage (or “</a:t>
            </a:r>
            <a:r>
              <a:rPr lang="en-US" altLang="zh-CN" b="0" i="1" dirty="0">
                <a:solidFill>
                  <a:srgbClr val="333333"/>
                </a:solidFill>
                <a:effectLst/>
              </a:rPr>
              <a:t>phylogeny</a:t>
            </a:r>
            <a:r>
              <a:rPr lang="en-US" altLang="zh-CN" b="0" i="0" dirty="0">
                <a:solidFill>
                  <a:srgbClr val="333333"/>
                </a:solidFill>
                <a:effectLst/>
              </a:rPr>
              <a:t>”) summarizing the cell division history in a clonal population.</a:t>
            </a:r>
          </a:p>
        </p:txBody>
      </p:sp>
      <p:sp>
        <p:nvSpPr>
          <p:cNvPr id="2" name="灯片编号占位符 1">
            <a:extLst>
              <a:ext uri="{FF2B5EF4-FFF2-40B4-BE49-F238E27FC236}">
                <a16:creationId xmlns:a16="http://schemas.microsoft.com/office/drawing/2014/main" id="{A3339CA5-8EDD-475D-9179-F31F01C04C72}"/>
              </a:ext>
            </a:extLst>
          </p:cNvPr>
          <p:cNvSpPr>
            <a:spLocks noGrp="1"/>
          </p:cNvSpPr>
          <p:nvPr>
            <p:ph type="sldNum" sz="quarter" idx="12"/>
          </p:nvPr>
        </p:nvSpPr>
        <p:spPr/>
        <p:txBody>
          <a:bodyPr/>
          <a:lstStyle/>
          <a:p>
            <a:fld id="{DF849393-7876-44FF-8BC7-6C3A91957E85}" type="slidenum">
              <a:rPr lang="zh-CN" altLang="en-US" smtClean="0"/>
              <a:t>34</a:t>
            </a:fld>
            <a:endParaRPr lang="zh-CN" altLang="en-US"/>
          </a:p>
        </p:txBody>
      </p:sp>
    </p:spTree>
    <p:extLst>
      <p:ext uri="{BB962C8B-B14F-4D97-AF65-F5344CB8AC3E}">
        <p14:creationId xmlns:p14="http://schemas.microsoft.com/office/powerpoint/2010/main" val="52301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4D0DEA-D9CE-AFE5-BBE5-E32A43C4B31F}"/>
              </a:ext>
            </a:extLst>
          </p:cNvPr>
          <p:cNvSpPr/>
          <p:nvPr/>
        </p:nvSpPr>
        <p:spPr>
          <a:xfrm>
            <a:off x="211015" y="0"/>
            <a:ext cx="6458819" cy="400110"/>
          </a:xfrm>
          <a:prstGeom prst="rect">
            <a:avLst/>
          </a:prstGeom>
        </p:spPr>
        <p:txBody>
          <a:bodyPr wrap="none">
            <a:spAutoFit/>
          </a:bodyPr>
          <a:lstStyle/>
          <a:p>
            <a:r>
              <a:rPr lang="en-US" altLang="zh-CN" sz="2000" b="1" u="sng" dirty="0">
                <a:sym typeface="Wingdings" panose="05000000000000000000" pitchFamily="2" charset="2"/>
              </a:rPr>
              <a:t>Task III: revealing mechanisms: Differential expression</a:t>
            </a:r>
          </a:p>
        </p:txBody>
      </p:sp>
      <p:pic>
        <p:nvPicPr>
          <p:cNvPr id="6" name="图片 5">
            <a:extLst>
              <a:ext uri="{FF2B5EF4-FFF2-40B4-BE49-F238E27FC236}">
                <a16:creationId xmlns:a16="http://schemas.microsoft.com/office/drawing/2014/main" id="{E396A4CA-4B41-2188-0D1B-915D1BA79A4D}"/>
              </a:ext>
            </a:extLst>
          </p:cNvPr>
          <p:cNvPicPr>
            <a:picLocks noChangeAspect="1"/>
          </p:cNvPicPr>
          <p:nvPr/>
        </p:nvPicPr>
        <p:blipFill rotWithShape="1">
          <a:blip r:embed="rId2"/>
          <a:srcRect r="41361" b="66211"/>
          <a:stretch/>
        </p:blipFill>
        <p:spPr>
          <a:xfrm>
            <a:off x="455807" y="934723"/>
            <a:ext cx="4058455" cy="2597065"/>
          </a:xfrm>
          <a:prstGeom prst="rect">
            <a:avLst/>
          </a:prstGeom>
        </p:spPr>
      </p:pic>
      <p:sp>
        <p:nvSpPr>
          <p:cNvPr id="8" name="矩形 7">
            <a:extLst>
              <a:ext uri="{FF2B5EF4-FFF2-40B4-BE49-F238E27FC236}">
                <a16:creationId xmlns:a16="http://schemas.microsoft.com/office/drawing/2014/main" id="{6393DE9C-1AC5-E43C-2A7D-5EC55B132890}"/>
              </a:ext>
            </a:extLst>
          </p:cNvPr>
          <p:cNvSpPr/>
          <p:nvPr/>
        </p:nvSpPr>
        <p:spPr>
          <a:xfrm>
            <a:off x="455807" y="406873"/>
            <a:ext cx="5327319" cy="369332"/>
          </a:xfrm>
          <a:prstGeom prst="rect">
            <a:avLst/>
          </a:prstGeom>
          <a:solidFill>
            <a:schemeClr val="bg1">
              <a:lumMod val="85000"/>
            </a:schemeClr>
          </a:solidFill>
        </p:spPr>
        <p:txBody>
          <a:bodyPr wrap="square">
            <a:spAutoFit/>
          </a:bodyPr>
          <a:lstStyle/>
          <a:p>
            <a:r>
              <a:rPr lang="en-US" altLang="zh-CN" dirty="0"/>
              <a:t>Negative binomially distributed </a:t>
            </a:r>
            <a:r>
              <a:rPr lang="en-US" altLang="zh-CN" dirty="0" err="1"/>
              <a:t>scRNA</a:t>
            </a:r>
            <a:r>
              <a:rPr lang="en-US" altLang="zh-CN" dirty="0"/>
              <a:t>-seq dataset</a:t>
            </a:r>
            <a:endParaRPr lang="zh-CN" altLang="en-US" b="1" dirty="0">
              <a:solidFill>
                <a:srgbClr val="C00000"/>
              </a:solidFill>
            </a:endParaRPr>
          </a:p>
        </p:txBody>
      </p:sp>
      <p:sp>
        <p:nvSpPr>
          <p:cNvPr id="9" name="箭头: 右 8">
            <a:extLst>
              <a:ext uri="{FF2B5EF4-FFF2-40B4-BE49-F238E27FC236}">
                <a16:creationId xmlns:a16="http://schemas.microsoft.com/office/drawing/2014/main" id="{5FEEBE58-4BC3-D835-FDAD-50293097C01F}"/>
              </a:ext>
            </a:extLst>
          </p:cNvPr>
          <p:cNvSpPr/>
          <p:nvPr/>
        </p:nvSpPr>
        <p:spPr>
          <a:xfrm>
            <a:off x="2004437" y="4355142"/>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AAA4ABA-D2AE-4C8B-378D-28B0D687C481}"/>
              </a:ext>
            </a:extLst>
          </p:cNvPr>
          <p:cNvSpPr txBox="1"/>
          <p:nvPr/>
        </p:nvSpPr>
        <p:spPr>
          <a:xfrm>
            <a:off x="2464902" y="4239902"/>
            <a:ext cx="2624097" cy="400110"/>
          </a:xfrm>
          <a:prstGeom prst="rect">
            <a:avLst/>
          </a:prstGeom>
          <a:noFill/>
        </p:spPr>
        <p:txBody>
          <a:bodyPr wrap="square">
            <a:spAutoFit/>
          </a:bodyPr>
          <a:lstStyle/>
          <a:p>
            <a:r>
              <a:rPr lang="en-US" altLang="zh-CN" sz="2000" b="1" u="sng" dirty="0"/>
              <a:t>Sample-level view</a:t>
            </a:r>
            <a:endParaRPr lang="zh-CN" altLang="en-US" sz="2000" b="1" u="sng" dirty="0"/>
          </a:p>
        </p:txBody>
      </p:sp>
      <p:sp>
        <p:nvSpPr>
          <p:cNvPr id="11" name="箭头: 右 10">
            <a:extLst>
              <a:ext uri="{FF2B5EF4-FFF2-40B4-BE49-F238E27FC236}">
                <a16:creationId xmlns:a16="http://schemas.microsoft.com/office/drawing/2014/main" id="{A52C7A7D-C711-9F9D-E0B2-61439400189C}"/>
              </a:ext>
            </a:extLst>
          </p:cNvPr>
          <p:cNvSpPr/>
          <p:nvPr/>
        </p:nvSpPr>
        <p:spPr>
          <a:xfrm>
            <a:off x="2004437" y="5276605"/>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3340A33-99AE-D3F9-2EB9-82143938D176}"/>
              </a:ext>
            </a:extLst>
          </p:cNvPr>
          <p:cNvSpPr txBox="1"/>
          <p:nvPr/>
        </p:nvSpPr>
        <p:spPr>
          <a:xfrm>
            <a:off x="2464903" y="5161365"/>
            <a:ext cx="2281916" cy="400110"/>
          </a:xfrm>
          <a:prstGeom prst="rect">
            <a:avLst/>
          </a:prstGeom>
          <a:noFill/>
        </p:spPr>
        <p:txBody>
          <a:bodyPr wrap="square">
            <a:spAutoFit/>
          </a:bodyPr>
          <a:lstStyle/>
          <a:p>
            <a:r>
              <a:rPr lang="en-US" altLang="zh-CN" sz="2000" b="1" u="sng" dirty="0"/>
              <a:t>Cell-level view</a:t>
            </a:r>
            <a:endParaRPr lang="zh-CN" altLang="en-US" sz="2000" b="1" u="sng" dirty="0"/>
          </a:p>
        </p:txBody>
      </p:sp>
      <p:sp>
        <p:nvSpPr>
          <p:cNvPr id="13" name="文本框 12">
            <a:extLst>
              <a:ext uri="{FF2B5EF4-FFF2-40B4-BE49-F238E27FC236}">
                <a16:creationId xmlns:a16="http://schemas.microsoft.com/office/drawing/2014/main" id="{E1155F4A-191A-55FB-2684-56C2EF21911C}"/>
              </a:ext>
            </a:extLst>
          </p:cNvPr>
          <p:cNvSpPr txBox="1"/>
          <p:nvPr/>
        </p:nvSpPr>
        <p:spPr>
          <a:xfrm>
            <a:off x="2744966" y="4670228"/>
            <a:ext cx="6702068" cy="369332"/>
          </a:xfrm>
          <a:prstGeom prst="rect">
            <a:avLst/>
          </a:prstGeom>
          <a:noFill/>
        </p:spPr>
        <p:txBody>
          <a:bodyPr wrap="square">
            <a:spAutoFit/>
          </a:bodyPr>
          <a:lstStyle/>
          <a:p>
            <a:r>
              <a:rPr lang="en-US" altLang="zh-CN" dirty="0">
                <a:solidFill>
                  <a:srgbClr val="333333"/>
                </a:solidFill>
              </a:rPr>
              <a:t>Sample-label combination </a:t>
            </a:r>
            <a:r>
              <a:rPr lang="en-US" altLang="zh-CN" dirty="0">
                <a:solidFill>
                  <a:srgbClr val="333333"/>
                </a:solidFill>
                <a:sym typeface="Wingdings" panose="05000000000000000000" pitchFamily="2" charset="2"/>
              </a:rPr>
              <a:t> </a:t>
            </a:r>
            <a:r>
              <a:rPr lang="en-US" altLang="zh-CN" dirty="0" err="1">
                <a:solidFill>
                  <a:srgbClr val="333333"/>
                </a:solidFill>
                <a:sym typeface="Wingdings" panose="05000000000000000000" pitchFamily="2" charset="2"/>
              </a:rPr>
              <a:t>pseudobulks</a:t>
            </a:r>
            <a:endParaRPr lang="zh-CN" altLang="en-US" dirty="0"/>
          </a:p>
        </p:txBody>
      </p:sp>
      <p:sp>
        <p:nvSpPr>
          <p:cNvPr id="14" name="矩形 13">
            <a:extLst>
              <a:ext uri="{FF2B5EF4-FFF2-40B4-BE49-F238E27FC236}">
                <a16:creationId xmlns:a16="http://schemas.microsoft.com/office/drawing/2014/main" id="{2924469A-79AE-7D56-1BD5-2267CCDAA643}"/>
              </a:ext>
            </a:extLst>
          </p:cNvPr>
          <p:cNvSpPr/>
          <p:nvPr/>
        </p:nvSpPr>
        <p:spPr>
          <a:xfrm>
            <a:off x="7157130" y="4701006"/>
            <a:ext cx="2210862" cy="338554"/>
          </a:xfrm>
          <a:prstGeom prst="rect">
            <a:avLst/>
          </a:prstGeom>
        </p:spPr>
        <p:txBody>
          <a:bodyPr wrap="none">
            <a:spAutoFit/>
          </a:bodyPr>
          <a:lstStyle/>
          <a:p>
            <a:r>
              <a:rPr lang="en-US" altLang="zh-CN" sz="1600" b="1" dirty="0" err="1">
                <a:solidFill>
                  <a:srgbClr val="C00000"/>
                </a:solidFill>
              </a:rPr>
              <a:t>edgeR</a:t>
            </a:r>
            <a:r>
              <a:rPr lang="en-US" altLang="zh-CN" sz="1600" b="1" dirty="0">
                <a:solidFill>
                  <a:srgbClr val="C00000"/>
                </a:solidFill>
              </a:rPr>
              <a:t>/DEseq2/</a:t>
            </a:r>
            <a:r>
              <a:rPr lang="en-US" altLang="zh-CN" sz="1600" b="1" dirty="0" err="1">
                <a:solidFill>
                  <a:srgbClr val="C00000"/>
                </a:solidFill>
              </a:rPr>
              <a:t>limma</a:t>
            </a:r>
            <a:endParaRPr lang="zh-CN" altLang="en-US" sz="1600" dirty="0"/>
          </a:p>
        </p:txBody>
      </p:sp>
      <p:sp>
        <p:nvSpPr>
          <p:cNvPr id="15" name="文本框 14">
            <a:extLst>
              <a:ext uri="{FF2B5EF4-FFF2-40B4-BE49-F238E27FC236}">
                <a16:creationId xmlns:a16="http://schemas.microsoft.com/office/drawing/2014/main" id="{D6402FE0-5D93-163E-36C1-B38E01E99ADA}"/>
              </a:ext>
            </a:extLst>
          </p:cNvPr>
          <p:cNvSpPr txBox="1"/>
          <p:nvPr/>
        </p:nvSpPr>
        <p:spPr>
          <a:xfrm>
            <a:off x="2744966" y="5679131"/>
            <a:ext cx="6702068" cy="369332"/>
          </a:xfrm>
          <a:prstGeom prst="rect">
            <a:avLst/>
          </a:prstGeom>
          <a:noFill/>
        </p:spPr>
        <p:txBody>
          <a:bodyPr wrap="square">
            <a:spAutoFit/>
          </a:bodyPr>
          <a:lstStyle/>
          <a:p>
            <a:r>
              <a:rPr lang="en-US" altLang="zh-CN" dirty="0">
                <a:solidFill>
                  <a:srgbClr val="333333"/>
                </a:solidFill>
              </a:rPr>
              <a:t>Model cells individually using generalized mixed effect models</a:t>
            </a:r>
            <a:endParaRPr lang="zh-CN" altLang="en-US" dirty="0"/>
          </a:p>
        </p:txBody>
      </p:sp>
      <p:sp>
        <p:nvSpPr>
          <p:cNvPr id="16" name="矩形 15">
            <a:extLst>
              <a:ext uri="{FF2B5EF4-FFF2-40B4-BE49-F238E27FC236}">
                <a16:creationId xmlns:a16="http://schemas.microsoft.com/office/drawing/2014/main" id="{00558F92-43AD-8D5E-A376-E1255B7A105B}"/>
              </a:ext>
            </a:extLst>
          </p:cNvPr>
          <p:cNvSpPr/>
          <p:nvPr/>
        </p:nvSpPr>
        <p:spPr>
          <a:xfrm>
            <a:off x="6988582" y="5340577"/>
            <a:ext cx="737702" cy="338554"/>
          </a:xfrm>
          <a:prstGeom prst="rect">
            <a:avLst/>
          </a:prstGeom>
        </p:spPr>
        <p:txBody>
          <a:bodyPr wrap="none">
            <a:spAutoFit/>
          </a:bodyPr>
          <a:lstStyle/>
          <a:p>
            <a:r>
              <a:rPr lang="en-US" altLang="zh-CN" sz="1600" b="1" dirty="0">
                <a:solidFill>
                  <a:srgbClr val="C00000"/>
                </a:solidFill>
              </a:rPr>
              <a:t>MAST</a:t>
            </a:r>
            <a:endParaRPr lang="zh-CN" altLang="en-US" sz="1600" dirty="0"/>
          </a:p>
        </p:txBody>
      </p:sp>
      <p:pic>
        <p:nvPicPr>
          <p:cNvPr id="18" name="图片 17">
            <a:extLst>
              <a:ext uri="{FF2B5EF4-FFF2-40B4-BE49-F238E27FC236}">
                <a16:creationId xmlns:a16="http://schemas.microsoft.com/office/drawing/2014/main" id="{A4DD41BF-2F57-1349-DE94-9E92467DE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819" y="1114759"/>
            <a:ext cx="6105640" cy="2635202"/>
          </a:xfrm>
          <a:prstGeom prst="rect">
            <a:avLst/>
          </a:prstGeom>
        </p:spPr>
      </p:pic>
      <p:sp>
        <p:nvSpPr>
          <p:cNvPr id="2" name="灯片编号占位符 1">
            <a:extLst>
              <a:ext uri="{FF2B5EF4-FFF2-40B4-BE49-F238E27FC236}">
                <a16:creationId xmlns:a16="http://schemas.microsoft.com/office/drawing/2014/main" id="{06649923-EC2A-42CE-95B1-0DA477D502AB}"/>
              </a:ext>
            </a:extLst>
          </p:cNvPr>
          <p:cNvSpPr>
            <a:spLocks noGrp="1"/>
          </p:cNvSpPr>
          <p:nvPr>
            <p:ph type="sldNum" sz="quarter" idx="12"/>
          </p:nvPr>
        </p:nvSpPr>
        <p:spPr/>
        <p:txBody>
          <a:bodyPr/>
          <a:lstStyle/>
          <a:p>
            <a:fld id="{DF849393-7876-44FF-8BC7-6C3A91957E85}" type="slidenum">
              <a:rPr lang="zh-CN" altLang="en-US" smtClean="0"/>
              <a:t>35</a:t>
            </a:fld>
            <a:endParaRPr lang="zh-CN" altLang="en-US"/>
          </a:p>
        </p:txBody>
      </p:sp>
    </p:spTree>
    <p:extLst>
      <p:ext uri="{BB962C8B-B14F-4D97-AF65-F5344CB8AC3E}">
        <p14:creationId xmlns:p14="http://schemas.microsoft.com/office/powerpoint/2010/main" val="34105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p:bldP spid="13" grpId="0"/>
      <p:bldP spid="14"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396A4CA-4B41-2188-0D1B-915D1BA79A4D}"/>
              </a:ext>
            </a:extLst>
          </p:cNvPr>
          <p:cNvPicPr>
            <a:picLocks noChangeAspect="1"/>
          </p:cNvPicPr>
          <p:nvPr/>
        </p:nvPicPr>
        <p:blipFill rotWithShape="1">
          <a:blip r:embed="rId3"/>
          <a:srcRect l="58762" b="63786"/>
          <a:stretch/>
        </p:blipFill>
        <p:spPr>
          <a:xfrm>
            <a:off x="732729" y="400110"/>
            <a:ext cx="3234751" cy="3154544"/>
          </a:xfrm>
          <a:prstGeom prst="rect">
            <a:avLst/>
          </a:prstGeom>
        </p:spPr>
      </p:pic>
      <p:sp>
        <p:nvSpPr>
          <p:cNvPr id="4" name="矩形 3">
            <a:extLst>
              <a:ext uri="{FF2B5EF4-FFF2-40B4-BE49-F238E27FC236}">
                <a16:creationId xmlns:a16="http://schemas.microsoft.com/office/drawing/2014/main" id="{774D0DEA-D9CE-AFE5-BBE5-E32A43C4B31F}"/>
              </a:ext>
            </a:extLst>
          </p:cNvPr>
          <p:cNvSpPr/>
          <p:nvPr/>
        </p:nvSpPr>
        <p:spPr>
          <a:xfrm>
            <a:off x="211015" y="0"/>
            <a:ext cx="6245621" cy="400110"/>
          </a:xfrm>
          <a:prstGeom prst="rect">
            <a:avLst/>
          </a:prstGeom>
        </p:spPr>
        <p:txBody>
          <a:bodyPr wrap="none">
            <a:spAutoFit/>
          </a:bodyPr>
          <a:lstStyle/>
          <a:p>
            <a:r>
              <a:rPr lang="en-US" altLang="zh-CN" sz="2000" b="1" u="sng" dirty="0">
                <a:sym typeface="Wingdings" panose="05000000000000000000" pitchFamily="2" charset="2"/>
              </a:rPr>
              <a:t>Task III: revealing mechanisms: Gene set enrichment</a:t>
            </a:r>
          </a:p>
        </p:txBody>
      </p:sp>
      <p:pic>
        <p:nvPicPr>
          <p:cNvPr id="3" name="图片 2">
            <a:extLst>
              <a:ext uri="{FF2B5EF4-FFF2-40B4-BE49-F238E27FC236}">
                <a16:creationId xmlns:a16="http://schemas.microsoft.com/office/drawing/2014/main" id="{66783DC6-3E88-ED43-FF68-7A06C3CED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823" y="2659061"/>
            <a:ext cx="5364583" cy="3860385"/>
          </a:xfrm>
          <a:prstGeom prst="rect">
            <a:avLst/>
          </a:prstGeom>
        </p:spPr>
      </p:pic>
      <p:sp>
        <p:nvSpPr>
          <p:cNvPr id="7" name="文本框 6">
            <a:extLst>
              <a:ext uri="{FF2B5EF4-FFF2-40B4-BE49-F238E27FC236}">
                <a16:creationId xmlns:a16="http://schemas.microsoft.com/office/drawing/2014/main" id="{D09B6127-6C81-B761-E38D-EB3FFE715E5D}"/>
              </a:ext>
            </a:extLst>
          </p:cNvPr>
          <p:cNvSpPr txBox="1"/>
          <p:nvPr/>
        </p:nvSpPr>
        <p:spPr>
          <a:xfrm>
            <a:off x="4118532" y="905265"/>
            <a:ext cx="7219824" cy="400110"/>
          </a:xfrm>
          <a:prstGeom prst="rect">
            <a:avLst/>
          </a:prstGeom>
          <a:noFill/>
        </p:spPr>
        <p:txBody>
          <a:bodyPr wrap="square">
            <a:spAutoFit/>
          </a:bodyPr>
          <a:lstStyle/>
          <a:p>
            <a:r>
              <a:rPr lang="en-US" altLang="zh-CN" sz="2000" dirty="0"/>
              <a:t>Gene set databases: </a:t>
            </a:r>
            <a:r>
              <a:rPr lang="en-US" altLang="zh-CN" sz="2000" b="1" dirty="0" err="1">
                <a:solidFill>
                  <a:srgbClr val="C00000"/>
                </a:solidFill>
              </a:rPr>
              <a:t>MSigDB</a:t>
            </a:r>
            <a:r>
              <a:rPr lang="en-US" altLang="zh-CN" sz="2000" b="1" dirty="0">
                <a:solidFill>
                  <a:srgbClr val="C00000"/>
                </a:solidFill>
              </a:rPr>
              <a:t>/Gene ontology/KEGG/</a:t>
            </a:r>
            <a:r>
              <a:rPr lang="en-US" altLang="zh-CN" sz="2000" b="1" dirty="0" err="1">
                <a:solidFill>
                  <a:srgbClr val="C00000"/>
                </a:solidFill>
              </a:rPr>
              <a:t>Reactome</a:t>
            </a:r>
            <a:endParaRPr lang="zh-CN" altLang="en-US" sz="2000" b="1" dirty="0">
              <a:solidFill>
                <a:srgbClr val="C00000"/>
              </a:solidFill>
            </a:endParaRPr>
          </a:p>
        </p:txBody>
      </p:sp>
      <p:sp>
        <p:nvSpPr>
          <p:cNvPr id="8" name="矩形 7">
            <a:extLst>
              <a:ext uri="{FF2B5EF4-FFF2-40B4-BE49-F238E27FC236}">
                <a16:creationId xmlns:a16="http://schemas.microsoft.com/office/drawing/2014/main" id="{37C99261-B546-0F0B-B1D7-7DB92AA3692E}"/>
              </a:ext>
            </a:extLst>
          </p:cNvPr>
          <p:cNvSpPr/>
          <p:nvPr/>
        </p:nvSpPr>
        <p:spPr>
          <a:xfrm>
            <a:off x="4172714" y="1487045"/>
            <a:ext cx="4682692" cy="400110"/>
          </a:xfrm>
          <a:prstGeom prst="rect">
            <a:avLst/>
          </a:prstGeom>
        </p:spPr>
        <p:txBody>
          <a:bodyPr wrap="none">
            <a:spAutoFit/>
          </a:bodyPr>
          <a:lstStyle/>
          <a:p>
            <a:r>
              <a:rPr lang="en-US" altLang="zh-CN" sz="2000" dirty="0"/>
              <a:t>Tools for Weighted gene sets: </a:t>
            </a:r>
            <a:r>
              <a:rPr lang="en-US" altLang="zh-CN" sz="2000" b="1" dirty="0" err="1">
                <a:solidFill>
                  <a:srgbClr val="C00000"/>
                </a:solidFill>
              </a:rPr>
              <a:t>PROGENy</a:t>
            </a:r>
            <a:endParaRPr lang="zh-CN" altLang="en-US" sz="2000" dirty="0"/>
          </a:p>
        </p:txBody>
      </p:sp>
      <p:sp>
        <p:nvSpPr>
          <p:cNvPr id="9" name="矩形 8">
            <a:extLst>
              <a:ext uri="{FF2B5EF4-FFF2-40B4-BE49-F238E27FC236}">
                <a16:creationId xmlns:a16="http://schemas.microsoft.com/office/drawing/2014/main" id="{08A65328-0139-575E-63A6-CC4FA9EAA4D7}"/>
              </a:ext>
            </a:extLst>
          </p:cNvPr>
          <p:cNvSpPr/>
          <p:nvPr/>
        </p:nvSpPr>
        <p:spPr>
          <a:xfrm>
            <a:off x="4172714" y="2053756"/>
            <a:ext cx="4493538" cy="400110"/>
          </a:xfrm>
          <a:prstGeom prst="rect">
            <a:avLst/>
          </a:prstGeom>
        </p:spPr>
        <p:txBody>
          <a:bodyPr wrap="none">
            <a:spAutoFit/>
          </a:bodyPr>
          <a:lstStyle/>
          <a:p>
            <a:r>
              <a:rPr lang="en-US" altLang="zh-CN" sz="2000" dirty="0"/>
              <a:t>Tools for Signally pathways: </a:t>
            </a:r>
            <a:r>
              <a:rPr lang="en-US" altLang="zh-CN" sz="2000" b="1" dirty="0" err="1">
                <a:solidFill>
                  <a:srgbClr val="C00000"/>
                </a:solidFill>
              </a:rPr>
              <a:t>DoRothEA</a:t>
            </a:r>
            <a:endParaRPr lang="zh-CN" altLang="en-US" sz="2000" dirty="0"/>
          </a:p>
        </p:txBody>
      </p:sp>
      <p:sp>
        <p:nvSpPr>
          <p:cNvPr id="11" name="文本框 10">
            <a:extLst>
              <a:ext uri="{FF2B5EF4-FFF2-40B4-BE49-F238E27FC236}">
                <a16:creationId xmlns:a16="http://schemas.microsoft.com/office/drawing/2014/main" id="{45A1AC7D-C422-20F3-2EF2-6B5A1DC773C4}"/>
              </a:ext>
            </a:extLst>
          </p:cNvPr>
          <p:cNvSpPr txBox="1"/>
          <p:nvPr/>
        </p:nvSpPr>
        <p:spPr>
          <a:xfrm>
            <a:off x="8937664" y="5740788"/>
            <a:ext cx="3087724" cy="646331"/>
          </a:xfrm>
          <a:prstGeom prst="rect">
            <a:avLst/>
          </a:prstGeom>
          <a:noFill/>
        </p:spPr>
        <p:txBody>
          <a:bodyPr wrap="square">
            <a:spAutoFit/>
          </a:bodyPr>
          <a:lstStyle/>
          <a:p>
            <a:r>
              <a:rPr lang="en-US" altLang="zh-CN" sz="1800" dirty="0"/>
              <a:t>Tools for single cell methods: </a:t>
            </a:r>
            <a:r>
              <a:rPr lang="en-US" altLang="zh-CN" sz="1800" b="1" dirty="0">
                <a:solidFill>
                  <a:srgbClr val="C00000"/>
                </a:solidFill>
              </a:rPr>
              <a:t>Pagoda2</a:t>
            </a:r>
            <a:endParaRPr lang="zh-CN" altLang="en-US" dirty="0"/>
          </a:p>
        </p:txBody>
      </p:sp>
      <p:sp>
        <p:nvSpPr>
          <p:cNvPr id="13" name="文本框 12">
            <a:extLst>
              <a:ext uri="{FF2B5EF4-FFF2-40B4-BE49-F238E27FC236}">
                <a16:creationId xmlns:a16="http://schemas.microsoft.com/office/drawing/2014/main" id="{7F729FE4-C026-6483-186C-CE01338BB918}"/>
              </a:ext>
            </a:extLst>
          </p:cNvPr>
          <p:cNvSpPr txBox="1"/>
          <p:nvPr/>
        </p:nvSpPr>
        <p:spPr>
          <a:xfrm>
            <a:off x="320841" y="4485759"/>
            <a:ext cx="3295073" cy="369332"/>
          </a:xfrm>
          <a:prstGeom prst="rect">
            <a:avLst/>
          </a:prstGeom>
          <a:noFill/>
        </p:spPr>
        <p:txBody>
          <a:bodyPr wrap="square">
            <a:spAutoFit/>
          </a:bodyPr>
          <a:lstStyle/>
          <a:p>
            <a:r>
              <a:rPr lang="en-US" altLang="zh-CN" dirty="0"/>
              <a:t>Can be applied to </a:t>
            </a:r>
            <a:r>
              <a:rPr lang="en-US" altLang="zh-CN" dirty="0" err="1"/>
              <a:t>scRNA</a:t>
            </a:r>
            <a:r>
              <a:rPr lang="en-US" altLang="zh-CN" dirty="0"/>
              <a:t>-seq</a:t>
            </a:r>
            <a:endParaRPr lang="zh-CN" altLang="en-US" dirty="0"/>
          </a:p>
        </p:txBody>
      </p:sp>
      <p:sp>
        <p:nvSpPr>
          <p:cNvPr id="2" name="灯片编号占位符 1">
            <a:extLst>
              <a:ext uri="{FF2B5EF4-FFF2-40B4-BE49-F238E27FC236}">
                <a16:creationId xmlns:a16="http://schemas.microsoft.com/office/drawing/2014/main" id="{69A1FA71-736C-4FFB-AC1C-8A53ABD1AEC6}"/>
              </a:ext>
            </a:extLst>
          </p:cNvPr>
          <p:cNvSpPr>
            <a:spLocks noGrp="1"/>
          </p:cNvSpPr>
          <p:nvPr>
            <p:ph type="sldNum" sz="quarter" idx="12"/>
          </p:nvPr>
        </p:nvSpPr>
        <p:spPr/>
        <p:txBody>
          <a:bodyPr/>
          <a:lstStyle/>
          <a:p>
            <a:fld id="{DF849393-7876-44FF-8BC7-6C3A91957E85}" type="slidenum">
              <a:rPr lang="zh-CN" altLang="en-US" smtClean="0"/>
              <a:t>36</a:t>
            </a:fld>
            <a:endParaRPr lang="zh-CN" altLang="en-US"/>
          </a:p>
        </p:txBody>
      </p:sp>
    </p:spTree>
    <p:extLst>
      <p:ext uri="{BB962C8B-B14F-4D97-AF65-F5344CB8AC3E}">
        <p14:creationId xmlns:p14="http://schemas.microsoft.com/office/powerpoint/2010/main" val="209653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4D0DEA-D9CE-AFE5-BBE5-E32A43C4B31F}"/>
              </a:ext>
            </a:extLst>
          </p:cNvPr>
          <p:cNvSpPr/>
          <p:nvPr/>
        </p:nvSpPr>
        <p:spPr>
          <a:xfrm>
            <a:off x="211015" y="0"/>
            <a:ext cx="6433171" cy="400110"/>
          </a:xfrm>
          <a:prstGeom prst="rect">
            <a:avLst/>
          </a:prstGeom>
        </p:spPr>
        <p:txBody>
          <a:bodyPr wrap="none">
            <a:spAutoFit/>
          </a:bodyPr>
          <a:lstStyle/>
          <a:p>
            <a:r>
              <a:rPr lang="en-US" altLang="zh-CN" sz="2000" b="1" u="sng" dirty="0">
                <a:sym typeface="Wingdings" panose="05000000000000000000" pitchFamily="2" charset="2"/>
              </a:rPr>
              <a:t>Task III: revealing mechanisms: Cell-type composition</a:t>
            </a:r>
          </a:p>
        </p:txBody>
      </p:sp>
      <p:pic>
        <p:nvPicPr>
          <p:cNvPr id="3" name="图片 2">
            <a:extLst>
              <a:ext uri="{FF2B5EF4-FFF2-40B4-BE49-F238E27FC236}">
                <a16:creationId xmlns:a16="http://schemas.microsoft.com/office/drawing/2014/main" id="{BC2F94D0-F9AA-F841-8460-2FFE5E17E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95" y="614668"/>
            <a:ext cx="6874829" cy="2974268"/>
          </a:xfrm>
          <a:prstGeom prst="rect">
            <a:avLst/>
          </a:prstGeom>
        </p:spPr>
      </p:pic>
      <p:sp>
        <p:nvSpPr>
          <p:cNvPr id="5" name="矩形 4">
            <a:extLst>
              <a:ext uri="{FF2B5EF4-FFF2-40B4-BE49-F238E27FC236}">
                <a16:creationId xmlns:a16="http://schemas.microsoft.com/office/drawing/2014/main" id="{64B67448-F76E-A5BC-FD2F-214A4B116C1C}"/>
              </a:ext>
            </a:extLst>
          </p:cNvPr>
          <p:cNvSpPr/>
          <p:nvPr/>
        </p:nvSpPr>
        <p:spPr>
          <a:xfrm>
            <a:off x="513036" y="4003330"/>
            <a:ext cx="11298286" cy="400110"/>
          </a:xfrm>
          <a:prstGeom prst="rect">
            <a:avLst/>
          </a:prstGeom>
        </p:spPr>
        <p:txBody>
          <a:bodyPr wrap="none">
            <a:spAutoFit/>
          </a:bodyPr>
          <a:lstStyle/>
          <a:p>
            <a:r>
              <a:rPr lang="en-US" altLang="zh-CN" sz="2000" dirty="0"/>
              <a:t>Change in abundance for each cell type individually: </a:t>
            </a:r>
            <a:r>
              <a:rPr lang="en-US" altLang="zh-CN" sz="2000" b="1" dirty="0" err="1">
                <a:solidFill>
                  <a:srgbClr val="C00000"/>
                </a:solidFill>
              </a:rPr>
              <a:t>Possion</a:t>
            </a:r>
            <a:r>
              <a:rPr lang="en-US" altLang="zh-CN" sz="2000" b="1" dirty="0">
                <a:solidFill>
                  <a:srgbClr val="C00000"/>
                </a:solidFill>
              </a:rPr>
              <a:t> regression / Wilcoxon rank-sum tests</a:t>
            </a:r>
            <a:endParaRPr lang="zh-CN" altLang="en-US" sz="2000" dirty="0"/>
          </a:p>
        </p:txBody>
      </p:sp>
      <p:sp>
        <p:nvSpPr>
          <p:cNvPr id="7" name="矩形 6">
            <a:extLst>
              <a:ext uri="{FF2B5EF4-FFF2-40B4-BE49-F238E27FC236}">
                <a16:creationId xmlns:a16="http://schemas.microsoft.com/office/drawing/2014/main" id="{A14B39B3-3909-083C-6C11-8068A8CAF4F6}"/>
              </a:ext>
            </a:extLst>
          </p:cNvPr>
          <p:cNvSpPr/>
          <p:nvPr/>
        </p:nvSpPr>
        <p:spPr>
          <a:xfrm>
            <a:off x="8271989" y="1204436"/>
            <a:ext cx="3055693" cy="646331"/>
          </a:xfrm>
          <a:prstGeom prst="rect">
            <a:avLst/>
          </a:prstGeom>
          <a:solidFill>
            <a:schemeClr val="bg1">
              <a:lumMod val="85000"/>
            </a:schemeClr>
          </a:solidFill>
        </p:spPr>
        <p:txBody>
          <a:bodyPr wrap="square">
            <a:spAutoFit/>
          </a:bodyPr>
          <a:lstStyle/>
          <a:p>
            <a:r>
              <a:rPr lang="en-US" altLang="zh-CN" dirty="0"/>
              <a:t>Composition for development and disease</a:t>
            </a:r>
            <a:endParaRPr lang="zh-CN" altLang="en-US" b="1" dirty="0">
              <a:solidFill>
                <a:srgbClr val="C00000"/>
              </a:solidFill>
            </a:endParaRPr>
          </a:p>
        </p:txBody>
      </p:sp>
      <p:sp>
        <p:nvSpPr>
          <p:cNvPr id="8" name="矩形 7">
            <a:extLst>
              <a:ext uri="{FF2B5EF4-FFF2-40B4-BE49-F238E27FC236}">
                <a16:creationId xmlns:a16="http://schemas.microsoft.com/office/drawing/2014/main" id="{5AC0FD9A-1897-505C-D447-33774C253A57}"/>
              </a:ext>
            </a:extLst>
          </p:cNvPr>
          <p:cNvSpPr/>
          <p:nvPr/>
        </p:nvSpPr>
        <p:spPr>
          <a:xfrm>
            <a:off x="513035" y="4538614"/>
            <a:ext cx="11043408" cy="400110"/>
          </a:xfrm>
          <a:prstGeom prst="rect">
            <a:avLst/>
          </a:prstGeom>
        </p:spPr>
        <p:txBody>
          <a:bodyPr wrap="none">
            <a:spAutoFit/>
          </a:bodyPr>
          <a:lstStyle/>
          <a:p>
            <a:r>
              <a:rPr lang="en-US" altLang="zh-CN" sz="2000" dirty="0"/>
              <a:t>Tests for single cell data incorporate hierarchical cell type information: </a:t>
            </a:r>
            <a:r>
              <a:rPr lang="en-US" altLang="zh-CN" sz="2000" b="1" dirty="0" err="1">
                <a:solidFill>
                  <a:srgbClr val="C00000"/>
                </a:solidFill>
              </a:rPr>
              <a:t>scDC</a:t>
            </a:r>
            <a:r>
              <a:rPr lang="en-US" altLang="zh-CN" sz="2000" b="1" dirty="0">
                <a:solidFill>
                  <a:srgbClr val="C00000"/>
                </a:solidFill>
              </a:rPr>
              <a:t> / </a:t>
            </a:r>
            <a:r>
              <a:rPr lang="en-US" altLang="zh-CN" sz="2000" b="1" dirty="0" err="1">
                <a:solidFill>
                  <a:srgbClr val="C00000"/>
                </a:solidFill>
              </a:rPr>
              <a:t>scCODA</a:t>
            </a:r>
            <a:r>
              <a:rPr lang="en-US" altLang="zh-CN" sz="2000" b="1" dirty="0">
                <a:solidFill>
                  <a:srgbClr val="C00000"/>
                </a:solidFill>
              </a:rPr>
              <a:t> / </a:t>
            </a:r>
            <a:r>
              <a:rPr lang="en-US" altLang="zh-CN" sz="2000" b="1" dirty="0" err="1">
                <a:solidFill>
                  <a:srgbClr val="C00000"/>
                </a:solidFill>
              </a:rPr>
              <a:t>tascCODA</a:t>
            </a:r>
            <a:endParaRPr lang="zh-CN" altLang="en-US" sz="2000" dirty="0"/>
          </a:p>
        </p:txBody>
      </p:sp>
      <p:sp>
        <p:nvSpPr>
          <p:cNvPr id="9" name="矩形 8">
            <a:extLst>
              <a:ext uri="{FF2B5EF4-FFF2-40B4-BE49-F238E27FC236}">
                <a16:creationId xmlns:a16="http://schemas.microsoft.com/office/drawing/2014/main" id="{26B06104-B3C3-CBDE-4A22-5EE3DD66C730}"/>
              </a:ext>
            </a:extLst>
          </p:cNvPr>
          <p:cNvSpPr/>
          <p:nvPr/>
        </p:nvSpPr>
        <p:spPr>
          <a:xfrm>
            <a:off x="513035" y="5073898"/>
            <a:ext cx="8922635" cy="400110"/>
          </a:xfrm>
          <a:prstGeom prst="rect">
            <a:avLst/>
          </a:prstGeom>
        </p:spPr>
        <p:txBody>
          <a:bodyPr wrap="none">
            <a:spAutoFit/>
          </a:bodyPr>
          <a:lstStyle/>
          <a:p>
            <a:r>
              <a:rPr lang="en-US" altLang="zh-CN" sz="2000" dirty="0"/>
              <a:t>Tests for developmental data with sharp clustering boundaries: </a:t>
            </a:r>
            <a:r>
              <a:rPr lang="en-US" altLang="zh-CN" sz="2000" b="1" dirty="0">
                <a:solidFill>
                  <a:srgbClr val="C00000"/>
                </a:solidFill>
              </a:rPr>
              <a:t>DA-seq / MILO</a:t>
            </a:r>
            <a:endParaRPr lang="zh-CN" altLang="en-US" sz="2000" dirty="0"/>
          </a:p>
        </p:txBody>
      </p:sp>
      <p:sp>
        <p:nvSpPr>
          <p:cNvPr id="2" name="灯片编号占位符 1">
            <a:extLst>
              <a:ext uri="{FF2B5EF4-FFF2-40B4-BE49-F238E27FC236}">
                <a16:creationId xmlns:a16="http://schemas.microsoft.com/office/drawing/2014/main" id="{8806C0E1-4B33-4582-AD55-8721CFFEE945}"/>
              </a:ext>
            </a:extLst>
          </p:cNvPr>
          <p:cNvSpPr>
            <a:spLocks noGrp="1"/>
          </p:cNvSpPr>
          <p:nvPr>
            <p:ph type="sldNum" sz="quarter" idx="12"/>
          </p:nvPr>
        </p:nvSpPr>
        <p:spPr/>
        <p:txBody>
          <a:bodyPr/>
          <a:lstStyle/>
          <a:p>
            <a:fld id="{DF849393-7876-44FF-8BC7-6C3A91957E85}" type="slidenum">
              <a:rPr lang="zh-CN" altLang="en-US" smtClean="0"/>
              <a:t>37</a:t>
            </a:fld>
            <a:endParaRPr lang="zh-CN" altLang="en-US"/>
          </a:p>
        </p:txBody>
      </p:sp>
    </p:spTree>
    <p:extLst>
      <p:ext uri="{BB962C8B-B14F-4D97-AF65-F5344CB8AC3E}">
        <p14:creationId xmlns:p14="http://schemas.microsoft.com/office/powerpoint/2010/main" val="21809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4D0DEA-D9CE-AFE5-BBE5-E32A43C4B31F}"/>
              </a:ext>
            </a:extLst>
          </p:cNvPr>
          <p:cNvSpPr/>
          <p:nvPr/>
        </p:nvSpPr>
        <p:spPr>
          <a:xfrm>
            <a:off x="242277" y="0"/>
            <a:ext cx="6490879" cy="400110"/>
          </a:xfrm>
          <a:prstGeom prst="rect">
            <a:avLst/>
          </a:prstGeom>
        </p:spPr>
        <p:txBody>
          <a:bodyPr wrap="none">
            <a:spAutoFit/>
          </a:bodyPr>
          <a:lstStyle/>
          <a:p>
            <a:r>
              <a:rPr lang="en-US" altLang="zh-CN" sz="2000" b="1" u="sng" dirty="0">
                <a:sym typeface="Wingdings" panose="05000000000000000000" pitchFamily="2" charset="2"/>
              </a:rPr>
              <a:t>Task III: revealing mechanisms: Perturbation modeling</a:t>
            </a:r>
          </a:p>
        </p:txBody>
      </p:sp>
      <p:sp>
        <p:nvSpPr>
          <p:cNvPr id="2" name="矩形 1">
            <a:extLst>
              <a:ext uri="{FF2B5EF4-FFF2-40B4-BE49-F238E27FC236}">
                <a16:creationId xmlns:a16="http://schemas.microsoft.com/office/drawing/2014/main" id="{A3FD8AE7-56AC-8E7D-F6D1-769A77AC4DBF}"/>
              </a:ext>
            </a:extLst>
          </p:cNvPr>
          <p:cNvSpPr/>
          <p:nvPr/>
        </p:nvSpPr>
        <p:spPr>
          <a:xfrm>
            <a:off x="455806" y="406873"/>
            <a:ext cx="11607007" cy="646331"/>
          </a:xfrm>
          <a:prstGeom prst="rect">
            <a:avLst/>
          </a:prstGeom>
          <a:solidFill>
            <a:schemeClr val="bg1">
              <a:lumMod val="85000"/>
            </a:schemeClr>
          </a:solidFill>
        </p:spPr>
        <p:txBody>
          <a:bodyPr wrap="square">
            <a:spAutoFit/>
          </a:bodyPr>
          <a:lstStyle/>
          <a:p>
            <a:r>
              <a:rPr lang="en-US" altLang="zh-CN" b="0" i="0" dirty="0">
                <a:solidFill>
                  <a:srgbClr val="333333"/>
                </a:solidFill>
                <a:effectLst/>
              </a:rPr>
              <a:t>Massively multiplexed experiments </a:t>
            </a:r>
            <a:r>
              <a:rPr lang="en-US" altLang="zh-CN" b="0" i="0" dirty="0">
                <a:solidFill>
                  <a:srgbClr val="333333"/>
                </a:solidFill>
                <a:effectLst/>
                <a:sym typeface="Wingdings" panose="05000000000000000000" pitchFamily="2" charset="2"/>
              </a:rPr>
              <a:t></a:t>
            </a:r>
            <a:r>
              <a:rPr lang="en-US" altLang="zh-CN" b="0" i="0" dirty="0">
                <a:solidFill>
                  <a:srgbClr val="333333"/>
                </a:solidFill>
                <a:effectLst/>
              </a:rPr>
              <a:t> measure hundreds of thousands of cells under thousands of unique conditions </a:t>
            </a:r>
            <a:r>
              <a:rPr lang="en-US" altLang="zh-CN" b="0" i="0" dirty="0">
                <a:solidFill>
                  <a:srgbClr val="333333"/>
                </a:solidFill>
                <a:effectLst/>
                <a:sym typeface="Wingdings" panose="05000000000000000000" pitchFamily="2" charset="2"/>
              </a:rPr>
              <a:t> </a:t>
            </a:r>
            <a:r>
              <a:rPr lang="en-US" altLang="zh-CN" b="1" i="0" dirty="0">
                <a:solidFill>
                  <a:srgbClr val="C00000"/>
                </a:solidFill>
                <a:effectLst/>
                <a:sym typeface="Wingdings" panose="05000000000000000000" pitchFamily="2" charset="2"/>
              </a:rPr>
              <a:t>Perturbation</a:t>
            </a:r>
            <a:r>
              <a:rPr lang="en-US" altLang="zh-CN" b="0" i="0" dirty="0">
                <a:solidFill>
                  <a:srgbClr val="333333"/>
                </a:solidFill>
                <a:effectLst/>
                <a:sym typeface="Wingdings" panose="05000000000000000000" pitchFamily="2" charset="2"/>
              </a:rPr>
              <a:t>  </a:t>
            </a:r>
            <a:r>
              <a:rPr lang="en-US" altLang="zh-CN" b="0" i="0" dirty="0" err="1">
                <a:solidFill>
                  <a:srgbClr val="333333"/>
                </a:solidFill>
                <a:effectLst/>
                <a:sym typeface="Wingdings" panose="05000000000000000000" pitchFamily="2" charset="2"/>
              </a:rPr>
              <a:t>e.g</a:t>
            </a:r>
            <a:r>
              <a:rPr lang="en-US" altLang="zh-CN" b="0" i="0" dirty="0">
                <a:solidFill>
                  <a:srgbClr val="333333"/>
                </a:solidFill>
                <a:effectLst/>
                <a:sym typeface="Wingdings" panose="05000000000000000000" pitchFamily="2" charset="2"/>
              </a:rPr>
              <a:t> profile CRIPSR-Cas9 / genome-wide perturbations / combinatorial perturbations</a:t>
            </a:r>
            <a:endParaRPr lang="zh-CN" altLang="en-US" b="1" dirty="0">
              <a:solidFill>
                <a:srgbClr val="C00000"/>
              </a:solidFill>
            </a:endParaRPr>
          </a:p>
        </p:txBody>
      </p:sp>
      <p:pic>
        <p:nvPicPr>
          <p:cNvPr id="5126" name="Picture 6" descr="CROP-seq">
            <a:extLst>
              <a:ext uri="{FF2B5EF4-FFF2-40B4-BE49-F238E27FC236}">
                <a16:creationId xmlns:a16="http://schemas.microsoft.com/office/drawing/2014/main" id="{7501CFCB-8041-7A3C-7237-5D9BD95DC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878" y="1658444"/>
            <a:ext cx="4802869" cy="306014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90E2DAF-2AE5-EDE5-057C-7A41EBF4E860}"/>
              </a:ext>
            </a:extLst>
          </p:cNvPr>
          <p:cNvSpPr txBox="1"/>
          <p:nvPr/>
        </p:nvSpPr>
        <p:spPr>
          <a:xfrm>
            <a:off x="6490879" y="1350482"/>
            <a:ext cx="4802869" cy="369332"/>
          </a:xfrm>
          <a:prstGeom prst="rect">
            <a:avLst/>
          </a:prstGeom>
          <a:noFill/>
        </p:spPr>
        <p:txBody>
          <a:bodyPr wrap="square">
            <a:spAutoFit/>
          </a:bodyPr>
          <a:lstStyle/>
          <a:p>
            <a:r>
              <a:rPr lang="en-US" altLang="zh-CN" b="1" dirty="0">
                <a:solidFill>
                  <a:srgbClr val="C00000"/>
                </a:solidFill>
              </a:rPr>
              <a:t>CROP-seq (CRISPR-Associated RNA-Seq)</a:t>
            </a:r>
            <a:endParaRPr lang="zh-CN" altLang="en-US" b="1" dirty="0">
              <a:solidFill>
                <a:srgbClr val="C00000"/>
              </a:solidFill>
            </a:endParaRPr>
          </a:p>
        </p:txBody>
      </p:sp>
      <p:sp>
        <p:nvSpPr>
          <p:cNvPr id="9" name="文本框 8">
            <a:extLst>
              <a:ext uri="{FF2B5EF4-FFF2-40B4-BE49-F238E27FC236}">
                <a16:creationId xmlns:a16="http://schemas.microsoft.com/office/drawing/2014/main" id="{44F3B0F5-5A7E-84FE-0F33-8908ED2D425E}"/>
              </a:ext>
            </a:extLst>
          </p:cNvPr>
          <p:cNvSpPr txBox="1"/>
          <p:nvPr/>
        </p:nvSpPr>
        <p:spPr>
          <a:xfrm>
            <a:off x="2326613" y="1295209"/>
            <a:ext cx="1514916" cy="369332"/>
          </a:xfrm>
          <a:prstGeom prst="rect">
            <a:avLst/>
          </a:prstGeom>
          <a:noFill/>
        </p:spPr>
        <p:txBody>
          <a:bodyPr wrap="square">
            <a:spAutoFit/>
          </a:bodyPr>
          <a:lstStyle/>
          <a:p>
            <a:r>
              <a:rPr lang="en-US" altLang="zh-CN" b="1" dirty="0">
                <a:solidFill>
                  <a:srgbClr val="C00000"/>
                </a:solidFill>
              </a:rPr>
              <a:t>Perturb-seq</a:t>
            </a:r>
            <a:endParaRPr lang="zh-CN" altLang="en-US" b="1" dirty="0">
              <a:solidFill>
                <a:srgbClr val="C00000"/>
              </a:solidFill>
            </a:endParaRPr>
          </a:p>
        </p:txBody>
      </p:sp>
      <p:sp>
        <p:nvSpPr>
          <p:cNvPr id="10" name="文本框 9">
            <a:extLst>
              <a:ext uri="{FF2B5EF4-FFF2-40B4-BE49-F238E27FC236}">
                <a16:creationId xmlns:a16="http://schemas.microsoft.com/office/drawing/2014/main" id="{41473066-E839-F485-1461-BC5220B9823D}"/>
              </a:ext>
            </a:extLst>
          </p:cNvPr>
          <p:cNvSpPr txBox="1"/>
          <p:nvPr/>
        </p:nvSpPr>
        <p:spPr>
          <a:xfrm>
            <a:off x="455806" y="5531041"/>
            <a:ext cx="9565371" cy="369332"/>
          </a:xfrm>
          <a:prstGeom prst="rect">
            <a:avLst/>
          </a:prstGeom>
          <a:noFill/>
        </p:spPr>
        <p:txBody>
          <a:bodyPr wrap="square">
            <a:spAutoFit/>
          </a:bodyPr>
          <a:lstStyle/>
          <a:p>
            <a:r>
              <a:rPr lang="en-US" altLang="zh-CN" b="1" dirty="0">
                <a:solidFill>
                  <a:srgbClr val="C00000"/>
                </a:solidFill>
              </a:rPr>
              <a:t>Augur:  </a:t>
            </a:r>
            <a:r>
              <a:rPr lang="en-US" altLang="zh-CN" dirty="0"/>
              <a:t>Find the cell types that were most affected by perturbations</a:t>
            </a:r>
            <a:endParaRPr lang="zh-CN" altLang="en-US" dirty="0"/>
          </a:p>
        </p:txBody>
      </p:sp>
      <p:sp>
        <p:nvSpPr>
          <p:cNvPr id="12" name="文本框 11">
            <a:extLst>
              <a:ext uri="{FF2B5EF4-FFF2-40B4-BE49-F238E27FC236}">
                <a16:creationId xmlns:a16="http://schemas.microsoft.com/office/drawing/2014/main" id="{EAA2D5A8-FE47-F04D-26D2-628A445ABB73}"/>
              </a:ext>
            </a:extLst>
          </p:cNvPr>
          <p:cNvSpPr txBox="1"/>
          <p:nvPr/>
        </p:nvSpPr>
        <p:spPr>
          <a:xfrm>
            <a:off x="455806" y="5900373"/>
            <a:ext cx="9565371" cy="369332"/>
          </a:xfrm>
          <a:prstGeom prst="rect">
            <a:avLst/>
          </a:prstGeom>
          <a:noFill/>
        </p:spPr>
        <p:txBody>
          <a:bodyPr wrap="square">
            <a:spAutoFit/>
          </a:bodyPr>
          <a:lstStyle/>
          <a:p>
            <a:r>
              <a:rPr lang="en-US" altLang="zh-CN" b="1" dirty="0" err="1">
                <a:solidFill>
                  <a:srgbClr val="C00000"/>
                </a:solidFill>
              </a:rPr>
              <a:t>scGen</a:t>
            </a:r>
            <a:r>
              <a:rPr lang="en-US" altLang="zh-CN" b="1" dirty="0">
                <a:solidFill>
                  <a:srgbClr val="C00000"/>
                </a:solidFill>
              </a:rPr>
              <a:t>:  </a:t>
            </a:r>
            <a:r>
              <a:rPr lang="en-US" altLang="zh-CN" dirty="0"/>
              <a:t>predicting the transcriptional response of single cells to perturbations</a:t>
            </a:r>
            <a:endParaRPr lang="zh-CN" altLang="en-US" dirty="0"/>
          </a:p>
        </p:txBody>
      </p:sp>
      <p:sp>
        <p:nvSpPr>
          <p:cNvPr id="13" name="文本框 12">
            <a:extLst>
              <a:ext uri="{FF2B5EF4-FFF2-40B4-BE49-F238E27FC236}">
                <a16:creationId xmlns:a16="http://schemas.microsoft.com/office/drawing/2014/main" id="{DF20DED8-8E9C-A695-BF90-0E1DC5B04FF9}"/>
              </a:ext>
            </a:extLst>
          </p:cNvPr>
          <p:cNvSpPr txBox="1"/>
          <p:nvPr/>
        </p:nvSpPr>
        <p:spPr>
          <a:xfrm>
            <a:off x="455806" y="6269705"/>
            <a:ext cx="9565371" cy="369332"/>
          </a:xfrm>
          <a:prstGeom prst="rect">
            <a:avLst/>
          </a:prstGeom>
          <a:noFill/>
        </p:spPr>
        <p:txBody>
          <a:bodyPr wrap="square">
            <a:spAutoFit/>
          </a:bodyPr>
          <a:lstStyle/>
          <a:p>
            <a:r>
              <a:rPr lang="en-US" altLang="zh-CN" b="1" dirty="0" err="1">
                <a:solidFill>
                  <a:srgbClr val="C00000"/>
                </a:solidFill>
              </a:rPr>
              <a:t>Mixscape</a:t>
            </a:r>
            <a:r>
              <a:rPr lang="en-US" altLang="zh-CN" b="1" dirty="0">
                <a:solidFill>
                  <a:srgbClr val="C00000"/>
                </a:solidFill>
              </a:rPr>
              <a:t>:  </a:t>
            </a:r>
            <a:r>
              <a:rPr lang="en-US" altLang="zh-CN" dirty="0"/>
              <a:t>quantifying the sensitivity of genetic CRIPSR perturbations</a:t>
            </a:r>
            <a:endParaRPr lang="zh-CN" altLang="en-US" dirty="0"/>
          </a:p>
        </p:txBody>
      </p:sp>
      <p:sp>
        <p:nvSpPr>
          <p:cNvPr id="3" name="灯片编号占位符 2">
            <a:extLst>
              <a:ext uri="{FF2B5EF4-FFF2-40B4-BE49-F238E27FC236}">
                <a16:creationId xmlns:a16="http://schemas.microsoft.com/office/drawing/2014/main" id="{5C7C3F09-C10F-4D8B-B575-538B76EFDC18}"/>
              </a:ext>
            </a:extLst>
          </p:cNvPr>
          <p:cNvSpPr>
            <a:spLocks noGrp="1"/>
          </p:cNvSpPr>
          <p:nvPr>
            <p:ph type="sldNum" sz="quarter" idx="12"/>
          </p:nvPr>
        </p:nvSpPr>
        <p:spPr/>
        <p:txBody>
          <a:bodyPr/>
          <a:lstStyle/>
          <a:p>
            <a:fld id="{DF849393-7876-44FF-8BC7-6C3A91957E85}" type="slidenum">
              <a:rPr lang="zh-CN" altLang="en-US" smtClean="0"/>
              <a:t>38</a:t>
            </a:fld>
            <a:endParaRPr lang="zh-CN" altLang="en-US"/>
          </a:p>
        </p:txBody>
      </p:sp>
      <p:sp>
        <p:nvSpPr>
          <p:cNvPr id="5" name="矩形 4">
            <a:extLst>
              <a:ext uri="{FF2B5EF4-FFF2-40B4-BE49-F238E27FC236}">
                <a16:creationId xmlns:a16="http://schemas.microsoft.com/office/drawing/2014/main" id="{B042ABB8-0F40-4242-BF03-0FB9267FCFBA}"/>
              </a:ext>
            </a:extLst>
          </p:cNvPr>
          <p:cNvSpPr/>
          <p:nvPr/>
        </p:nvSpPr>
        <p:spPr>
          <a:xfrm>
            <a:off x="742070" y="4923754"/>
            <a:ext cx="10707860"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特异性靶向和编辑特定基因</a:t>
            </a:r>
            <a:r>
              <a:rPr lang="en-US" altLang="zh-CN" sz="1600" dirty="0">
                <a:latin typeface="微软雅黑" panose="020B0503020204020204" pitchFamily="34" charset="-122"/>
                <a:ea typeface="微软雅黑" panose="020B0503020204020204" pitchFamily="34" charset="-122"/>
              </a:rPr>
              <a:t>(Perturb-seq: gRNA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barcode, CROP-seq: gRNA</a:t>
            </a:r>
            <a:r>
              <a:rPr lang="en-US" altLang="zh-CN" sz="1600" dirty="0">
                <a:latin typeface="微软雅黑" panose="020B0503020204020204" pitchFamily="34" charset="-122"/>
                <a:ea typeface="微软雅黑" panose="020B0503020204020204" pitchFamily="34" charset="-122"/>
              </a:rPr>
              <a:t>)+RNA</a:t>
            </a:r>
            <a:r>
              <a:rPr lang="zh-CN" altLang="en-US" sz="1600" dirty="0">
                <a:latin typeface="微软雅黑" panose="020B0503020204020204" pitchFamily="34" charset="-122"/>
                <a:ea typeface="微软雅黑" panose="020B0503020204020204" pitchFamily="34" charset="-122"/>
              </a:rPr>
              <a:t>测序技术来分析被调控基因的表达变化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rPr>
              <a:t>在单细胞水平上进行分析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rPr>
              <a:t>允许观察基因敲除或敲低对整个转录组的影响</a:t>
            </a:r>
          </a:p>
        </p:txBody>
      </p:sp>
      <p:sp>
        <p:nvSpPr>
          <p:cNvPr id="6" name="矩形 5">
            <a:extLst>
              <a:ext uri="{FF2B5EF4-FFF2-40B4-BE49-F238E27FC236}">
                <a16:creationId xmlns:a16="http://schemas.microsoft.com/office/drawing/2014/main" id="{5E902AB4-F61C-4464-938B-1683D36A49D4}"/>
              </a:ext>
            </a:extLst>
          </p:cNvPr>
          <p:cNvSpPr/>
          <p:nvPr/>
        </p:nvSpPr>
        <p:spPr>
          <a:xfrm>
            <a:off x="8435443" y="5779269"/>
            <a:ext cx="3613703" cy="900246"/>
          </a:xfrm>
          <a:prstGeom prst="rect">
            <a:avLst/>
          </a:prstGeom>
        </p:spPr>
        <p:txBody>
          <a:bodyPr wrap="square">
            <a:spAutoFit/>
          </a:bodyPr>
          <a:lstStyle/>
          <a:p>
            <a:r>
              <a:rPr lang="en-US" altLang="zh-CN" sz="1050" dirty="0">
                <a:latin typeface="-apple-system"/>
              </a:rPr>
              <a:t>Adamson, Britt, et al. "A multiplexed single-cell CRISPR screening platform enables systematic dissection of the unfolded protein response." </a:t>
            </a:r>
            <a:r>
              <a:rPr lang="en-US" altLang="zh-CN" sz="1050" i="1" dirty="0">
                <a:latin typeface="-apple-system"/>
              </a:rPr>
              <a:t>Cell</a:t>
            </a:r>
            <a:r>
              <a:rPr lang="en-US" altLang="zh-CN" sz="1050" dirty="0">
                <a:latin typeface="-apple-system"/>
              </a:rPr>
              <a:t> 167.7 (2016): 1867-1882.</a:t>
            </a:r>
          </a:p>
          <a:p>
            <a:r>
              <a:rPr lang="en-US" altLang="zh-CN" sz="1050" dirty="0" err="1">
                <a:latin typeface="-apple-system"/>
              </a:rPr>
              <a:t>Datlinger</a:t>
            </a:r>
            <a:r>
              <a:rPr lang="en-US" altLang="zh-CN" sz="1050" dirty="0">
                <a:latin typeface="-apple-system"/>
              </a:rPr>
              <a:t>, Paul, et al. "Pooled CRISPR screening with single-cell transcriptome readout." </a:t>
            </a:r>
            <a:r>
              <a:rPr lang="en-US" altLang="zh-CN" sz="1050" i="1" dirty="0">
                <a:latin typeface="-apple-system"/>
              </a:rPr>
              <a:t>Nature methods</a:t>
            </a:r>
            <a:r>
              <a:rPr lang="en-US" altLang="zh-CN" sz="1050" dirty="0">
                <a:latin typeface="-apple-system"/>
              </a:rPr>
              <a:t> 14.3 (2017): 297-301.</a:t>
            </a:r>
            <a:endParaRPr lang="zh-CN" altLang="en-US" sz="1050" dirty="0">
              <a:latin typeface="-apple-system"/>
            </a:endParaRPr>
          </a:p>
        </p:txBody>
      </p:sp>
      <p:pic>
        <p:nvPicPr>
          <p:cNvPr id="11" name="图片 10">
            <a:extLst>
              <a:ext uri="{FF2B5EF4-FFF2-40B4-BE49-F238E27FC236}">
                <a16:creationId xmlns:a16="http://schemas.microsoft.com/office/drawing/2014/main" id="{49780111-88D1-4B67-851B-647EDE125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335" y="1668059"/>
            <a:ext cx="3223472" cy="3190875"/>
          </a:xfrm>
          <a:prstGeom prst="rect">
            <a:avLst/>
          </a:prstGeom>
        </p:spPr>
      </p:pic>
    </p:spTree>
    <p:extLst>
      <p:ext uri="{BB962C8B-B14F-4D97-AF65-F5344CB8AC3E}">
        <p14:creationId xmlns:p14="http://schemas.microsoft.com/office/powerpoint/2010/main" val="38778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P spid="10" grpId="0"/>
      <p:bldP spid="12" grpId="0"/>
      <p:bldP spid="13"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4D0DEA-D9CE-AFE5-BBE5-E32A43C4B31F}"/>
              </a:ext>
            </a:extLst>
          </p:cNvPr>
          <p:cNvSpPr/>
          <p:nvPr/>
        </p:nvSpPr>
        <p:spPr>
          <a:xfrm>
            <a:off x="242277" y="0"/>
            <a:ext cx="6635150" cy="400110"/>
          </a:xfrm>
          <a:prstGeom prst="rect">
            <a:avLst/>
          </a:prstGeom>
        </p:spPr>
        <p:txBody>
          <a:bodyPr wrap="none">
            <a:spAutoFit/>
          </a:bodyPr>
          <a:lstStyle/>
          <a:p>
            <a:r>
              <a:rPr lang="en-US" altLang="zh-CN" sz="2000" b="1" u="sng" dirty="0">
                <a:sym typeface="Wingdings" panose="05000000000000000000" pitchFamily="2" charset="2"/>
              </a:rPr>
              <a:t>Task III: revealing mechanisms: Cell-cell communication</a:t>
            </a:r>
          </a:p>
        </p:txBody>
      </p:sp>
      <p:pic>
        <p:nvPicPr>
          <p:cNvPr id="6" name="图片 5">
            <a:extLst>
              <a:ext uri="{FF2B5EF4-FFF2-40B4-BE49-F238E27FC236}">
                <a16:creationId xmlns:a16="http://schemas.microsoft.com/office/drawing/2014/main" id="{E396A4CA-4B41-2188-0D1B-915D1BA79A4D}"/>
              </a:ext>
            </a:extLst>
          </p:cNvPr>
          <p:cNvPicPr>
            <a:picLocks noChangeAspect="1"/>
          </p:cNvPicPr>
          <p:nvPr/>
        </p:nvPicPr>
        <p:blipFill rotWithShape="1">
          <a:blip r:embed="rId3"/>
          <a:srcRect l="9668" t="68720" r="52497"/>
          <a:stretch/>
        </p:blipFill>
        <p:spPr>
          <a:xfrm>
            <a:off x="8085899" y="100806"/>
            <a:ext cx="1125920" cy="1091067"/>
          </a:xfrm>
          <a:prstGeom prst="rect">
            <a:avLst/>
          </a:prstGeom>
        </p:spPr>
      </p:pic>
      <p:sp>
        <p:nvSpPr>
          <p:cNvPr id="2" name="矩形 1">
            <a:extLst>
              <a:ext uri="{FF2B5EF4-FFF2-40B4-BE49-F238E27FC236}">
                <a16:creationId xmlns:a16="http://schemas.microsoft.com/office/drawing/2014/main" id="{A0D44B51-2E53-A037-B1BC-B8CE1A49D572}"/>
              </a:ext>
            </a:extLst>
          </p:cNvPr>
          <p:cNvSpPr/>
          <p:nvPr/>
        </p:nvSpPr>
        <p:spPr>
          <a:xfrm>
            <a:off x="455807" y="406873"/>
            <a:ext cx="7446790" cy="646331"/>
          </a:xfrm>
          <a:prstGeom prst="rect">
            <a:avLst/>
          </a:prstGeom>
          <a:solidFill>
            <a:schemeClr val="bg1">
              <a:lumMod val="85000"/>
            </a:schemeClr>
          </a:solidFill>
        </p:spPr>
        <p:txBody>
          <a:bodyPr wrap="square">
            <a:spAutoFit/>
          </a:bodyPr>
          <a:lstStyle/>
          <a:p>
            <a:r>
              <a:rPr lang="en-US" altLang="zh-CN" dirty="0">
                <a:solidFill>
                  <a:srgbClr val="333333"/>
                </a:solidFill>
              </a:rPr>
              <a:t>S</a:t>
            </a:r>
            <a:r>
              <a:rPr lang="en-US" altLang="zh-CN" b="0" i="0" dirty="0">
                <a:solidFill>
                  <a:srgbClr val="333333"/>
                </a:solidFill>
                <a:effectLst/>
              </a:rPr>
              <a:t>ecreted ligand binding to its corresponding plasma membrane receptor</a:t>
            </a:r>
            <a:r>
              <a:rPr lang="zh-CN" altLang="en-US" dirty="0"/>
              <a:t> </a:t>
            </a:r>
            <a:r>
              <a:rPr lang="en-US" altLang="zh-CN" b="0" i="0" dirty="0">
                <a:solidFill>
                  <a:srgbClr val="333333"/>
                </a:solidFill>
                <a:effectLst/>
                <a:sym typeface="Wingdings" panose="05000000000000000000" pitchFamily="2" charset="2"/>
              </a:rPr>
              <a:t> predict interactions between annotated clusters</a:t>
            </a:r>
            <a:r>
              <a:rPr lang="en-US" altLang="zh-CN" b="0" i="0" dirty="0">
                <a:solidFill>
                  <a:srgbClr val="333333"/>
                </a:solidFill>
                <a:effectLst/>
              </a:rPr>
              <a:t> </a:t>
            </a:r>
            <a:endParaRPr lang="zh-CN" altLang="en-US" b="1" dirty="0">
              <a:solidFill>
                <a:srgbClr val="C00000"/>
              </a:solidFill>
            </a:endParaRPr>
          </a:p>
        </p:txBody>
      </p:sp>
      <p:pic>
        <p:nvPicPr>
          <p:cNvPr id="4098" name="Picture 2" descr="CCC Overview">
            <a:extLst>
              <a:ext uri="{FF2B5EF4-FFF2-40B4-BE49-F238E27FC236}">
                <a16:creationId xmlns:a16="http://schemas.microsoft.com/office/drawing/2014/main" id="{8F7334BD-4950-4018-56A7-17631F415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85" y="1064914"/>
            <a:ext cx="4398405" cy="264925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1FA60D5-8742-BAAB-10AA-0CDD68D532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9648" y="1093922"/>
            <a:ext cx="3526833" cy="2631500"/>
          </a:xfrm>
          <a:prstGeom prst="rect">
            <a:avLst/>
          </a:prstGeom>
        </p:spPr>
      </p:pic>
      <p:sp>
        <p:nvSpPr>
          <p:cNvPr id="8" name="文本框 7">
            <a:extLst>
              <a:ext uri="{FF2B5EF4-FFF2-40B4-BE49-F238E27FC236}">
                <a16:creationId xmlns:a16="http://schemas.microsoft.com/office/drawing/2014/main" id="{0C7CD7A9-7E9B-68C1-666D-7FD1B43367C3}"/>
              </a:ext>
            </a:extLst>
          </p:cNvPr>
          <p:cNvSpPr txBox="1"/>
          <p:nvPr/>
        </p:nvSpPr>
        <p:spPr>
          <a:xfrm>
            <a:off x="5339036" y="2095118"/>
            <a:ext cx="2374645" cy="369332"/>
          </a:xfrm>
          <a:prstGeom prst="rect">
            <a:avLst/>
          </a:prstGeom>
          <a:noFill/>
        </p:spPr>
        <p:txBody>
          <a:bodyPr wrap="square">
            <a:spAutoFit/>
          </a:bodyPr>
          <a:lstStyle/>
          <a:p>
            <a:pPr algn="l"/>
            <a:r>
              <a:rPr lang="en-US" altLang="zh-CN" b="1" i="0" dirty="0">
                <a:solidFill>
                  <a:srgbClr val="C00000"/>
                </a:solidFill>
                <a:effectLst/>
              </a:rPr>
              <a:t>LIANA (framework)</a:t>
            </a:r>
          </a:p>
        </p:txBody>
      </p:sp>
      <p:sp>
        <p:nvSpPr>
          <p:cNvPr id="11" name="箭头: 右 10">
            <a:extLst>
              <a:ext uri="{FF2B5EF4-FFF2-40B4-BE49-F238E27FC236}">
                <a16:creationId xmlns:a16="http://schemas.microsoft.com/office/drawing/2014/main" id="{44747442-4047-2308-D25A-008605FA3E02}"/>
              </a:ext>
            </a:extLst>
          </p:cNvPr>
          <p:cNvSpPr/>
          <p:nvPr/>
        </p:nvSpPr>
        <p:spPr>
          <a:xfrm>
            <a:off x="4818035" y="157172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a:extLst>
              <a:ext uri="{FF2B5EF4-FFF2-40B4-BE49-F238E27FC236}">
                <a16:creationId xmlns:a16="http://schemas.microsoft.com/office/drawing/2014/main" id="{C74D0C8E-8C14-BD7E-D903-7583ED4DEF4D}"/>
              </a:ext>
            </a:extLst>
          </p:cNvPr>
          <p:cNvSpPr txBox="1"/>
          <p:nvPr/>
        </p:nvSpPr>
        <p:spPr>
          <a:xfrm>
            <a:off x="5278500" y="1456487"/>
            <a:ext cx="2624097" cy="646331"/>
          </a:xfrm>
          <a:prstGeom prst="rect">
            <a:avLst/>
          </a:prstGeom>
          <a:noFill/>
        </p:spPr>
        <p:txBody>
          <a:bodyPr wrap="square">
            <a:spAutoFit/>
          </a:bodyPr>
          <a:lstStyle/>
          <a:p>
            <a:r>
              <a:rPr lang="en-US" altLang="zh-CN" b="1" u="sng" dirty="0"/>
              <a:t>Ligand-receptor interactions </a:t>
            </a:r>
            <a:endParaRPr lang="zh-CN" altLang="en-US" b="1" u="sng" dirty="0"/>
          </a:p>
        </p:txBody>
      </p:sp>
      <p:sp>
        <p:nvSpPr>
          <p:cNvPr id="13" name="箭头: 右 12">
            <a:extLst>
              <a:ext uri="{FF2B5EF4-FFF2-40B4-BE49-F238E27FC236}">
                <a16:creationId xmlns:a16="http://schemas.microsoft.com/office/drawing/2014/main" id="{96270630-2ADD-31A6-6C25-85DE22A3195B}"/>
              </a:ext>
            </a:extLst>
          </p:cNvPr>
          <p:cNvSpPr/>
          <p:nvPr/>
        </p:nvSpPr>
        <p:spPr>
          <a:xfrm>
            <a:off x="4832242" y="2915798"/>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文本框 13">
            <a:extLst>
              <a:ext uri="{FF2B5EF4-FFF2-40B4-BE49-F238E27FC236}">
                <a16:creationId xmlns:a16="http://schemas.microsoft.com/office/drawing/2014/main" id="{690A6564-B8A2-BB22-8682-21E7E1F04B03}"/>
              </a:ext>
            </a:extLst>
          </p:cNvPr>
          <p:cNvSpPr txBox="1"/>
          <p:nvPr/>
        </p:nvSpPr>
        <p:spPr>
          <a:xfrm>
            <a:off x="5339036" y="2523653"/>
            <a:ext cx="2374645" cy="646331"/>
          </a:xfrm>
          <a:prstGeom prst="rect">
            <a:avLst/>
          </a:prstGeom>
          <a:noFill/>
        </p:spPr>
        <p:txBody>
          <a:bodyPr wrap="square">
            <a:spAutoFit/>
          </a:bodyPr>
          <a:lstStyle/>
          <a:p>
            <a:r>
              <a:rPr lang="en-US" altLang="zh-CN" b="1" u="sng" dirty="0"/>
              <a:t>Include downstream response</a:t>
            </a:r>
            <a:endParaRPr lang="zh-CN" altLang="en-US" b="1" u="sng" dirty="0"/>
          </a:p>
        </p:txBody>
      </p:sp>
      <p:pic>
        <p:nvPicPr>
          <p:cNvPr id="16" name="图片 15">
            <a:extLst>
              <a:ext uri="{FF2B5EF4-FFF2-40B4-BE49-F238E27FC236}">
                <a16:creationId xmlns:a16="http://schemas.microsoft.com/office/drawing/2014/main" id="{27AB8966-78C0-3A6B-B620-C1AC17B60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363" y="3700292"/>
            <a:ext cx="4737438" cy="3079082"/>
          </a:xfrm>
          <a:prstGeom prst="rect">
            <a:avLst/>
          </a:prstGeom>
        </p:spPr>
      </p:pic>
      <p:sp>
        <p:nvSpPr>
          <p:cNvPr id="17" name="文本框 16">
            <a:extLst>
              <a:ext uri="{FF2B5EF4-FFF2-40B4-BE49-F238E27FC236}">
                <a16:creationId xmlns:a16="http://schemas.microsoft.com/office/drawing/2014/main" id="{09D291BB-9840-923A-3C3D-B4CA56200F7A}"/>
              </a:ext>
            </a:extLst>
          </p:cNvPr>
          <p:cNvSpPr txBox="1"/>
          <p:nvPr/>
        </p:nvSpPr>
        <p:spPr>
          <a:xfrm>
            <a:off x="5312610" y="3169984"/>
            <a:ext cx="1277938" cy="369332"/>
          </a:xfrm>
          <a:prstGeom prst="rect">
            <a:avLst/>
          </a:prstGeom>
          <a:noFill/>
        </p:spPr>
        <p:txBody>
          <a:bodyPr wrap="square">
            <a:spAutoFit/>
          </a:bodyPr>
          <a:lstStyle/>
          <a:p>
            <a:pPr algn="l"/>
            <a:r>
              <a:rPr lang="en-US" altLang="zh-CN" b="1" i="0" dirty="0" err="1">
                <a:solidFill>
                  <a:srgbClr val="C00000"/>
                </a:solidFill>
                <a:effectLst/>
              </a:rPr>
              <a:t>Nichenet</a:t>
            </a:r>
            <a:endParaRPr lang="en-US" altLang="zh-CN" b="1" i="0" dirty="0">
              <a:solidFill>
                <a:srgbClr val="C00000"/>
              </a:solidFill>
              <a:effectLst/>
            </a:endParaRPr>
          </a:p>
        </p:txBody>
      </p:sp>
      <p:sp>
        <p:nvSpPr>
          <p:cNvPr id="19" name="箭头: 右 18">
            <a:extLst>
              <a:ext uri="{FF2B5EF4-FFF2-40B4-BE49-F238E27FC236}">
                <a16:creationId xmlns:a16="http://schemas.microsoft.com/office/drawing/2014/main" id="{444EF441-6C9F-F3AD-8B3D-715C332463ED}"/>
              </a:ext>
            </a:extLst>
          </p:cNvPr>
          <p:cNvSpPr/>
          <p:nvPr/>
        </p:nvSpPr>
        <p:spPr>
          <a:xfrm>
            <a:off x="7275752" y="157172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4100" name="Picture 4">
            <a:extLst>
              <a:ext uri="{FF2B5EF4-FFF2-40B4-BE49-F238E27FC236}">
                <a16:creationId xmlns:a16="http://schemas.microsoft.com/office/drawing/2014/main" id="{0C287C06-2032-5D47-BEF6-BBAEB5FB43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33" y="3523869"/>
            <a:ext cx="5647480" cy="2763442"/>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4D0E5AE4-6E14-E9F2-E73D-28FA0BD26511}"/>
              </a:ext>
            </a:extLst>
          </p:cNvPr>
          <p:cNvSpPr txBox="1"/>
          <p:nvPr/>
        </p:nvSpPr>
        <p:spPr>
          <a:xfrm>
            <a:off x="260397" y="6398378"/>
            <a:ext cx="11539718" cy="369332"/>
          </a:xfrm>
          <a:prstGeom prst="rect">
            <a:avLst/>
          </a:prstGeom>
          <a:solidFill>
            <a:schemeClr val="bg1"/>
          </a:solidFill>
          <a:ln>
            <a:solidFill>
              <a:schemeClr val="tx1"/>
            </a:solidFill>
          </a:ln>
        </p:spPr>
        <p:txBody>
          <a:bodyPr wrap="square">
            <a:spAutoFit/>
          </a:bodyPr>
          <a:lstStyle/>
          <a:p>
            <a:pPr algn="ctr"/>
            <a:r>
              <a:rPr lang="en-US" altLang="zh-CN" b="0" i="0" dirty="0">
                <a:solidFill>
                  <a:srgbClr val="333333"/>
                </a:solidFill>
                <a:effectLst/>
              </a:rPr>
              <a:t>Find ligand-receptor interactions specific to cell type pairs </a:t>
            </a:r>
            <a:r>
              <a:rPr lang="en-US" altLang="zh-CN" b="0" i="0" dirty="0">
                <a:solidFill>
                  <a:srgbClr val="333333"/>
                </a:solidFill>
                <a:effectLst/>
                <a:sym typeface="Wingdings" panose="05000000000000000000" pitchFamily="2" charset="2"/>
              </a:rPr>
              <a:t> </a:t>
            </a:r>
            <a:r>
              <a:rPr lang="en-US" altLang="zh-CN" b="0" i="0" dirty="0">
                <a:solidFill>
                  <a:srgbClr val="333333"/>
                </a:solidFill>
                <a:effectLst/>
              </a:rPr>
              <a:t>induce cell-type specific signal transduction changes</a:t>
            </a:r>
            <a:endParaRPr lang="zh-CN" altLang="en-US" dirty="0"/>
          </a:p>
        </p:txBody>
      </p:sp>
      <p:sp>
        <p:nvSpPr>
          <p:cNvPr id="3" name="灯片编号占位符 2">
            <a:extLst>
              <a:ext uri="{FF2B5EF4-FFF2-40B4-BE49-F238E27FC236}">
                <a16:creationId xmlns:a16="http://schemas.microsoft.com/office/drawing/2014/main" id="{9101F4C6-63B3-4A6B-9834-539E02B46FC4}"/>
              </a:ext>
            </a:extLst>
          </p:cNvPr>
          <p:cNvSpPr>
            <a:spLocks noGrp="1"/>
          </p:cNvSpPr>
          <p:nvPr>
            <p:ph type="sldNum" sz="quarter" idx="12"/>
          </p:nvPr>
        </p:nvSpPr>
        <p:spPr/>
        <p:txBody>
          <a:bodyPr/>
          <a:lstStyle/>
          <a:p>
            <a:fld id="{DF849393-7876-44FF-8BC7-6C3A91957E85}" type="slidenum">
              <a:rPr lang="zh-CN" altLang="en-US" smtClean="0"/>
              <a:t>39</a:t>
            </a:fld>
            <a:endParaRPr lang="zh-CN" altLang="en-US"/>
          </a:p>
        </p:txBody>
      </p:sp>
      <p:sp>
        <p:nvSpPr>
          <p:cNvPr id="7" name="矩形 6">
            <a:extLst>
              <a:ext uri="{FF2B5EF4-FFF2-40B4-BE49-F238E27FC236}">
                <a16:creationId xmlns:a16="http://schemas.microsoft.com/office/drawing/2014/main" id="{A3437F09-7210-4EF0-B67D-43EF38F2CD19}"/>
              </a:ext>
            </a:extLst>
          </p:cNvPr>
          <p:cNvSpPr/>
          <p:nvPr/>
        </p:nvSpPr>
        <p:spPr>
          <a:xfrm>
            <a:off x="573248" y="5948757"/>
            <a:ext cx="4398405" cy="338554"/>
          </a:xfrm>
          <a:prstGeom prst="rect">
            <a:avLst/>
          </a:prstGeom>
        </p:spPr>
        <p:txBody>
          <a:bodyPr wrap="square">
            <a:spAutoFit/>
          </a:bodyPr>
          <a:lstStyle/>
          <a:p>
            <a:r>
              <a:rPr lang="en-US" altLang="zh-CN" sz="800" dirty="0" err="1">
                <a:solidFill>
                  <a:srgbClr val="222222"/>
                </a:solidFill>
                <a:latin typeface="-apple-system"/>
              </a:rPr>
              <a:t>Browaeys</a:t>
            </a:r>
            <a:r>
              <a:rPr lang="en-US" altLang="zh-CN" sz="800" dirty="0">
                <a:solidFill>
                  <a:srgbClr val="222222"/>
                </a:solidFill>
                <a:latin typeface="-apple-system"/>
              </a:rPr>
              <a:t>, R., </a:t>
            </a:r>
            <a:r>
              <a:rPr lang="en-US" altLang="zh-CN" sz="800" dirty="0" err="1">
                <a:solidFill>
                  <a:srgbClr val="222222"/>
                </a:solidFill>
                <a:latin typeface="-apple-system"/>
              </a:rPr>
              <a:t>Saelens</a:t>
            </a:r>
            <a:r>
              <a:rPr lang="en-US" altLang="zh-CN" sz="800" dirty="0">
                <a:solidFill>
                  <a:srgbClr val="222222"/>
                </a:solidFill>
                <a:latin typeface="-apple-system"/>
              </a:rPr>
              <a:t>, W. &amp; </a:t>
            </a:r>
            <a:r>
              <a:rPr lang="en-US" altLang="zh-CN" sz="800" dirty="0" err="1">
                <a:solidFill>
                  <a:srgbClr val="222222"/>
                </a:solidFill>
                <a:latin typeface="-apple-system"/>
              </a:rPr>
              <a:t>Saeys</a:t>
            </a:r>
            <a:r>
              <a:rPr lang="en-US" altLang="zh-CN" sz="800" dirty="0">
                <a:solidFill>
                  <a:srgbClr val="222222"/>
                </a:solidFill>
                <a:latin typeface="-apple-system"/>
              </a:rPr>
              <a:t>, Y. </a:t>
            </a:r>
            <a:r>
              <a:rPr lang="en-US" altLang="zh-CN" sz="800" dirty="0" err="1">
                <a:solidFill>
                  <a:srgbClr val="222222"/>
                </a:solidFill>
                <a:latin typeface="-apple-system"/>
              </a:rPr>
              <a:t>NicheNet</a:t>
            </a:r>
            <a:r>
              <a:rPr lang="en-US" altLang="zh-CN" sz="800" dirty="0">
                <a:solidFill>
                  <a:srgbClr val="222222"/>
                </a:solidFill>
                <a:latin typeface="-apple-system"/>
              </a:rPr>
              <a:t>: modeling intercellular communication by linking ligands to target genes. </a:t>
            </a:r>
            <a:r>
              <a:rPr lang="en-US" altLang="zh-CN" sz="800" i="1" dirty="0">
                <a:solidFill>
                  <a:srgbClr val="222222"/>
                </a:solidFill>
                <a:latin typeface="-apple-system"/>
              </a:rPr>
              <a:t>Nat Methods</a:t>
            </a:r>
            <a:r>
              <a:rPr lang="en-US" altLang="zh-CN" sz="800" dirty="0">
                <a:solidFill>
                  <a:srgbClr val="222222"/>
                </a:solidFill>
                <a:latin typeface="-apple-system"/>
              </a:rPr>
              <a:t> </a:t>
            </a:r>
            <a:r>
              <a:rPr lang="en-US" altLang="zh-CN" sz="800" b="1" dirty="0">
                <a:solidFill>
                  <a:srgbClr val="222222"/>
                </a:solidFill>
                <a:latin typeface="-apple-system"/>
              </a:rPr>
              <a:t>17</a:t>
            </a:r>
            <a:r>
              <a:rPr lang="en-US" altLang="zh-CN" sz="800" dirty="0">
                <a:solidFill>
                  <a:srgbClr val="222222"/>
                </a:solidFill>
                <a:latin typeface="-apple-system"/>
              </a:rPr>
              <a:t>, 159–162 (2020). https://doi.org/10.1038/s41592-019-0667-5</a:t>
            </a:r>
            <a:endParaRPr lang="zh-CN" altLang="en-US" sz="800" dirty="0"/>
          </a:p>
        </p:txBody>
      </p:sp>
    </p:spTree>
    <p:extLst>
      <p:ext uri="{BB962C8B-B14F-4D97-AF65-F5344CB8AC3E}">
        <p14:creationId xmlns:p14="http://schemas.microsoft.com/office/powerpoint/2010/main" val="76071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1" grpId="0" animBg="1"/>
      <p:bldP spid="12" grpId="0"/>
      <p:bldP spid="13" grpId="0" animBg="1"/>
      <p:bldP spid="14" grpId="0"/>
      <p:bldP spid="17" grpId="0"/>
      <p:bldP spid="19"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CEDD1-4225-4EA1-AADD-83B764365FC8}"/>
              </a:ext>
            </a:extLst>
          </p:cNvPr>
          <p:cNvSpPr>
            <a:spLocks noGrp="1"/>
          </p:cNvSpPr>
          <p:nvPr>
            <p:ph type="title"/>
          </p:nvPr>
        </p:nvSpPr>
        <p:spPr/>
        <p:txBody>
          <a:bodyPr/>
          <a:lstStyle/>
          <a:p>
            <a:r>
              <a:rPr lang="zh-CN" altLang="en-US" dirty="0"/>
              <a:t>表观组学技术复习</a:t>
            </a:r>
          </a:p>
        </p:txBody>
      </p:sp>
      <p:sp>
        <p:nvSpPr>
          <p:cNvPr id="4" name="灯片编号占位符 3">
            <a:extLst>
              <a:ext uri="{FF2B5EF4-FFF2-40B4-BE49-F238E27FC236}">
                <a16:creationId xmlns:a16="http://schemas.microsoft.com/office/drawing/2014/main" id="{6E0C263A-1E99-45D3-9EDD-FA5FDCFFE69D}"/>
              </a:ext>
            </a:extLst>
          </p:cNvPr>
          <p:cNvSpPr>
            <a:spLocks noGrp="1"/>
          </p:cNvSpPr>
          <p:nvPr>
            <p:ph type="sldNum" sz="quarter" idx="12"/>
          </p:nvPr>
        </p:nvSpPr>
        <p:spPr/>
        <p:txBody>
          <a:bodyPr/>
          <a:lstStyle/>
          <a:p>
            <a:fld id="{DF849393-7876-44FF-8BC7-6C3A91957E85}" type="slidenum">
              <a:rPr lang="zh-CN" altLang="en-US" smtClean="0"/>
              <a:t>4</a:t>
            </a:fld>
            <a:endParaRPr lang="zh-CN" altLang="en-US" dirty="0"/>
          </a:p>
        </p:txBody>
      </p:sp>
      <p:sp>
        <p:nvSpPr>
          <p:cNvPr id="6" name="矩形 5">
            <a:extLst>
              <a:ext uri="{FF2B5EF4-FFF2-40B4-BE49-F238E27FC236}">
                <a16:creationId xmlns:a16="http://schemas.microsoft.com/office/drawing/2014/main" id="{71485C88-690A-4B9A-B323-63397A69005B}"/>
              </a:ext>
            </a:extLst>
          </p:cNvPr>
          <p:cNvSpPr/>
          <p:nvPr/>
        </p:nvSpPr>
        <p:spPr>
          <a:xfrm>
            <a:off x="8181211" y="1094984"/>
            <a:ext cx="2031325"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染色质可及性</a:t>
            </a:r>
          </a:p>
        </p:txBody>
      </p:sp>
      <p:sp>
        <p:nvSpPr>
          <p:cNvPr id="7" name="矩形 6">
            <a:extLst>
              <a:ext uri="{FF2B5EF4-FFF2-40B4-BE49-F238E27FC236}">
                <a16:creationId xmlns:a16="http://schemas.microsoft.com/office/drawing/2014/main" id="{A6042555-BD16-4BF3-90E5-70A87A8CDEAD}"/>
              </a:ext>
            </a:extLst>
          </p:cNvPr>
          <p:cNvSpPr/>
          <p:nvPr/>
        </p:nvSpPr>
        <p:spPr>
          <a:xfrm>
            <a:off x="1901785" y="1112985"/>
            <a:ext cx="2646878"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转录因子结合位点</a:t>
            </a:r>
          </a:p>
        </p:txBody>
      </p:sp>
      <p:sp>
        <p:nvSpPr>
          <p:cNvPr id="8" name="矩形 7">
            <a:extLst>
              <a:ext uri="{FF2B5EF4-FFF2-40B4-BE49-F238E27FC236}">
                <a16:creationId xmlns:a16="http://schemas.microsoft.com/office/drawing/2014/main" id="{65B0FCDE-4D3B-4D93-93C6-2D2F9A5CDD44}"/>
              </a:ext>
            </a:extLst>
          </p:cNvPr>
          <p:cNvSpPr/>
          <p:nvPr/>
        </p:nvSpPr>
        <p:spPr>
          <a:xfrm>
            <a:off x="6401771" y="6137290"/>
            <a:ext cx="5590204" cy="461665"/>
          </a:xfrm>
          <a:prstGeom prst="rect">
            <a:avLst/>
          </a:prstGeom>
        </p:spPr>
        <p:txBody>
          <a:bodyPr wrap="square">
            <a:spAutoFit/>
          </a:bodyPr>
          <a:lstStyle/>
          <a:p>
            <a:r>
              <a:rPr lang="en-US" altLang="zh-CN" sz="1200" dirty="0">
                <a:solidFill>
                  <a:srgbClr val="222222"/>
                </a:solidFill>
                <a:latin typeface="-apple-system"/>
              </a:rPr>
              <a:t>Klemm, Sandy L., Zohar </a:t>
            </a:r>
            <a:r>
              <a:rPr lang="en-US" altLang="zh-CN" sz="1200" dirty="0" err="1">
                <a:solidFill>
                  <a:srgbClr val="222222"/>
                </a:solidFill>
                <a:latin typeface="-apple-system"/>
              </a:rPr>
              <a:t>Shipony</a:t>
            </a:r>
            <a:r>
              <a:rPr lang="en-US" altLang="zh-CN" sz="1200" dirty="0">
                <a:solidFill>
                  <a:srgbClr val="222222"/>
                </a:solidFill>
                <a:latin typeface="-apple-system"/>
              </a:rPr>
              <a:t>, and William J. Greenleaf. "Chromatin accessibility and the regulatory epigenome." </a:t>
            </a:r>
            <a:r>
              <a:rPr lang="en-US" altLang="zh-CN" sz="1200" i="1" dirty="0">
                <a:solidFill>
                  <a:srgbClr val="222222"/>
                </a:solidFill>
                <a:latin typeface="-apple-system"/>
              </a:rPr>
              <a:t>Nature Reviews Genetics</a:t>
            </a:r>
            <a:r>
              <a:rPr lang="en-US" altLang="zh-CN" sz="1200" dirty="0">
                <a:solidFill>
                  <a:srgbClr val="222222"/>
                </a:solidFill>
                <a:latin typeface="-apple-system"/>
              </a:rPr>
              <a:t> 20.4 (2019): 207-220.</a:t>
            </a:r>
            <a:endParaRPr lang="zh-CN" altLang="en-US" sz="1200" dirty="0">
              <a:latin typeface="-apple-system"/>
            </a:endParaRPr>
          </a:p>
        </p:txBody>
      </p:sp>
      <p:sp>
        <p:nvSpPr>
          <p:cNvPr id="9" name="矩形 8">
            <a:extLst>
              <a:ext uri="{FF2B5EF4-FFF2-40B4-BE49-F238E27FC236}">
                <a16:creationId xmlns:a16="http://schemas.microsoft.com/office/drawing/2014/main" id="{73810AA8-7693-40E2-8CB0-C4683CCB2AA2}"/>
              </a:ext>
            </a:extLst>
          </p:cNvPr>
          <p:cNvSpPr/>
          <p:nvPr/>
        </p:nvSpPr>
        <p:spPr>
          <a:xfrm>
            <a:off x="381000" y="6137290"/>
            <a:ext cx="6096000" cy="461665"/>
          </a:xfrm>
          <a:prstGeom prst="rect">
            <a:avLst/>
          </a:prstGeom>
        </p:spPr>
        <p:txBody>
          <a:bodyPr>
            <a:spAutoFit/>
          </a:bodyPr>
          <a:lstStyle/>
          <a:p>
            <a:r>
              <a:rPr lang="en-US" altLang="zh-CN" sz="1200" dirty="0">
                <a:solidFill>
                  <a:srgbClr val="222222"/>
                </a:solidFill>
                <a:latin typeface="-apple-system"/>
              </a:rPr>
              <a:t>Kaya-</a:t>
            </a:r>
            <a:r>
              <a:rPr lang="en-US" altLang="zh-CN" sz="1200" dirty="0" err="1">
                <a:solidFill>
                  <a:srgbClr val="222222"/>
                </a:solidFill>
                <a:latin typeface="-apple-system"/>
              </a:rPr>
              <a:t>Okur</a:t>
            </a:r>
            <a:r>
              <a:rPr lang="en-US" altLang="zh-CN" sz="1200" dirty="0">
                <a:solidFill>
                  <a:srgbClr val="222222"/>
                </a:solidFill>
                <a:latin typeface="-apple-system"/>
              </a:rPr>
              <a:t>, H.S., Janssens, D.H., </a:t>
            </a:r>
            <a:r>
              <a:rPr lang="en-US" altLang="zh-CN" sz="1200" dirty="0" err="1">
                <a:solidFill>
                  <a:srgbClr val="222222"/>
                </a:solidFill>
                <a:latin typeface="-apple-system"/>
              </a:rPr>
              <a:t>Henikoff</a:t>
            </a:r>
            <a:r>
              <a:rPr lang="en-US" altLang="zh-CN" sz="1200" dirty="0">
                <a:solidFill>
                  <a:srgbClr val="222222"/>
                </a:solidFill>
                <a:latin typeface="-apple-system"/>
              </a:rPr>
              <a:t>, J.G. </a:t>
            </a:r>
            <a:r>
              <a:rPr lang="en-US" altLang="zh-CN" sz="1200" i="1" dirty="0">
                <a:solidFill>
                  <a:srgbClr val="222222"/>
                </a:solidFill>
                <a:latin typeface="-apple-system"/>
              </a:rPr>
              <a:t>et al.</a:t>
            </a:r>
            <a:r>
              <a:rPr lang="en-US" altLang="zh-CN" sz="1200" dirty="0">
                <a:solidFill>
                  <a:srgbClr val="222222"/>
                </a:solidFill>
                <a:latin typeface="-apple-system"/>
              </a:rPr>
              <a:t> Efficient low-cost chromatin profiling with </a:t>
            </a:r>
            <a:r>
              <a:rPr lang="en-US" altLang="zh-CN" sz="1200" dirty="0" err="1">
                <a:solidFill>
                  <a:srgbClr val="222222"/>
                </a:solidFill>
                <a:latin typeface="-apple-system"/>
              </a:rPr>
              <a:t>CUT&amp;Tag</a:t>
            </a:r>
            <a:r>
              <a:rPr lang="en-US" altLang="zh-CN" sz="1200" dirty="0">
                <a:solidFill>
                  <a:srgbClr val="222222"/>
                </a:solidFill>
                <a:latin typeface="-apple-system"/>
              </a:rPr>
              <a:t>. </a:t>
            </a:r>
            <a:r>
              <a:rPr lang="en-US" altLang="zh-CN" sz="1200" i="1" dirty="0">
                <a:solidFill>
                  <a:srgbClr val="222222"/>
                </a:solidFill>
                <a:latin typeface="-apple-system"/>
              </a:rPr>
              <a:t>Nat </a:t>
            </a:r>
            <a:r>
              <a:rPr lang="en-US" altLang="zh-CN" sz="1200" i="1" dirty="0" err="1">
                <a:solidFill>
                  <a:srgbClr val="222222"/>
                </a:solidFill>
                <a:latin typeface="-apple-system"/>
              </a:rPr>
              <a:t>Protoc</a:t>
            </a:r>
            <a:r>
              <a:rPr lang="en-US" altLang="zh-CN" sz="1200" dirty="0">
                <a:solidFill>
                  <a:srgbClr val="222222"/>
                </a:solidFill>
                <a:latin typeface="-apple-system"/>
              </a:rPr>
              <a:t> </a:t>
            </a:r>
            <a:r>
              <a:rPr lang="en-US" altLang="zh-CN" sz="1200" b="1" dirty="0">
                <a:solidFill>
                  <a:srgbClr val="222222"/>
                </a:solidFill>
                <a:latin typeface="-apple-system"/>
              </a:rPr>
              <a:t>15</a:t>
            </a:r>
            <a:r>
              <a:rPr lang="en-US" altLang="zh-CN" sz="1200" dirty="0">
                <a:solidFill>
                  <a:srgbClr val="222222"/>
                </a:solidFill>
                <a:latin typeface="-apple-system"/>
              </a:rPr>
              <a:t>, 3264–3283 (2020). https://doi.org/10.1038/s41596-020-0373-x</a:t>
            </a:r>
            <a:endParaRPr lang="zh-CN" altLang="en-US" sz="1200" dirty="0"/>
          </a:p>
        </p:txBody>
      </p:sp>
      <p:grpSp>
        <p:nvGrpSpPr>
          <p:cNvPr id="12" name="组合 11">
            <a:extLst>
              <a:ext uri="{FF2B5EF4-FFF2-40B4-BE49-F238E27FC236}">
                <a16:creationId xmlns:a16="http://schemas.microsoft.com/office/drawing/2014/main" id="{4978D7FE-AE38-43E1-9B1E-397EDAC5B74E}"/>
              </a:ext>
            </a:extLst>
          </p:cNvPr>
          <p:cNvGrpSpPr/>
          <p:nvPr/>
        </p:nvGrpSpPr>
        <p:grpSpPr>
          <a:xfrm>
            <a:off x="542856" y="1755774"/>
            <a:ext cx="5229957" cy="4188620"/>
            <a:chOff x="542856" y="1755774"/>
            <a:chExt cx="5229957" cy="4188620"/>
          </a:xfrm>
        </p:grpSpPr>
        <p:pic>
          <p:nvPicPr>
            <p:cNvPr id="5122" name="Picture 2" descr="img-ChIP-compare">
              <a:extLst>
                <a:ext uri="{FF2B5EF4-FFF2-40B4-BE49-F238E27FC236}">
                  <a16:creationId xmlns:a16="http://schemas.microsoft.com/office/drawing/2014/main" id="{A685B89A-F6B9-4C93-B306-856809B23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56" y="1755774"/>
              <a:ext cx="5229957" cy="41886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6DE50070-0BCD-4B7E-8176-63E7BD50FE80}"/>
                </a:ext>
              </a:extLst>
            </p:cNvPr>
            <p:cNvSpPr/>
            <p:nvPr/>
          </p:nvSpPr>
          <p:spPr>
            <a:xfrm>
              <a:off x="1433427" y="2490802"/>
              <a:ext cx="1415772"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增强细胞膜通透性</a:t>
              </a:r>
            </a:p>
          </p:txBody>
        </p:sp>
      </p:grpSp>
      <p:grpSp>
        <p:nvGrpSpPr>
          <p:cNvPr id="14" name="组合 13">
            <a:extLst>
              <a:ext uri="{FF2B5EF4-FFF2-40B4-BE49-F238E27FC236}">
                <a16:creationId xmlns:a16="http://schemas.microsoft.com/office/drawing/2014/main" id="{C9CC6534-F56C-417E-8C17-E54DE31375EA}"/>
              </a:ext>
            </a:extLst>
          </p:cNvPr>
          <p:cNvGrpSpPr/>
          <p:nvPr/>
        </p:nvGrpSpPr>
        <p:grpSpPr>
          <a:xfrm>
            <a:off x="6195918" y="1556649"/>
            <a:ext cx="5866082" cy="4549070"/>
            <a:chOff x="6250612" y="1213946"/>
            <a:chExt cx="5866082" cy="4549070"/>
          </a:xfrm>
        </p:grpSpPr>
        <p:pic>
          <p:nvPicPr>
            <p:cNvPr id="5" name="图片 4">
              <a:extLst>
                <a:ext uri="{FF2B5EF4-FFF2-40B4-BE49-F238E27FC236}">
                  <a16:creationId xmlns:a16="http://schemas.microsoft.com/office/drawing/2014/main" id="{F80C1B55-426C-4896-BCD7-D3569DA1EAA2}"/>
                </a:ext>
              </a:extLst>
            </p:cNvPr>
            <p:cNvPicPr>
              <a:picLocks noChangeAspect="1"/>
            </p:cNvPicPr>
            <p:nvPr/>
          </p:nvPicPr>
          <p:blipFill>
            <a:blip r:embed="rId4"/>
            <a:stretch>
              <a:fillRect/>
            </a:stretch>
          </p:blipFill>
          <p:spPr>
            <a:xfrm>
              <a:off x="6401771" y="2010152"/>
              <a:ext cx="5590204" cy="3752864"/>
            </a:xfrm>
            <a:prstGeom prst="rect">
              <a:avLst/>
            </a:prstGeom>
          </p:spPr>
        </p:pic>
        <p:sp>
          <p:nvSpPr>
            <p:cNvPr id="11" name="矩形: 圆角 10">
              <a:extLst>
                <a:ext uri="{FF2B5EF4-FFF2-40B4-BE49-F238E27FC236}">
                  <a16:creationId xmlns:a16="http://schemas.microsoft.com/office/drawing/2014/main" id="{88336BC9-D2D4-45A4-B5F2-C3B3973CB272}"/>
                </a:ext>
              </a:extLst>
            </p:cNvPr>
            <p:cNvSpPr/>
            <p:nvPr/>
          </p:nvSpPr>
          <p:spPr>
            <a:xfrm>
              <a:off x="6250612" y="1254891"/>
              <a:ext cx="1705708" cy="63951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cs typeface="Arial" panose="020B0604020202020204" pitchFamily="34" charset="0"/>
                </a:rPr>
                <a:t>Dnase</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 I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酶切割未受保护的</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DNA</a:t>
              </a:r>
            </a:p>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开放染色质区域</a:t>
              </a:r>
              <a:r>
                <a:rPr lang="en-US" altLang="zh-CN" sz="1200" dirty="0">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endParaRPr lang="zh-CN" altLang="en-US"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圆角 12">
              <a:extLst>
                <a:ext uri="{FF2B5EF4-FFF2-40B4-BE49-F238E27FC236}">
                  <a16:creationId xmlns:a16="http://schemas.microsoft.com/office/drawing/2014/main" id="{25B567AC-1752-48CE-A61C-2BB08F5E603F}"/>
                </a:ext>
              </a:extLst>
            </p:cNvPr>
            <p:cNvSpPr/>
            <p:nvPr/>
          </p:nvSpPr>
          <p:spPr>
            <a:xfrm>
              <a:off x="10264133" y="1213946"/>
              <a:ext cx="1852561" cy="8438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Arial" panose="020B0604020202020204" pitchFamily="34" charset="0"/>
                </a:rPr>
                <a:t>使用转座酶（</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Tn5</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）直接插入接头到开放的染色质区域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开放染色质</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+TF/</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核小体占据区域</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1200" dirty="0">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59144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0644C69-37C6-42D1-8730-BFBC14826E59}"/>
              </a:ext>
            </a:extLst>
          </p:cNvPr>
          <p:cNvSpPr/>
          <p:nvPr/>
        </p:nvSpPr>
        <p:spPr>
          <a:xfrm>
            <a:off x="182094" y="50780"/>
            <a:ext cx="3137397" cy="400110"/>
          </a:xfrm>
          <a:prstGeom prst="rect">
            <a:avLst/>
          </a:prstGeom>
        </p:spPr>
        <p:txBody>
          <a:bodyPr wrap="none">
            <a:spAutoFit/>
          </a:bodyPr>
          <a:lstStyle/>
          <a:p>
            <a:r>
              <a:rPr lang="en-US" altLang="zh-CN" sz="2000" b="1" dirty="0">
                <a:highlight>
                  <a:srgbClr val="FFFF00"/>
                </a:highlight>
                <a:sym typeface="Wingdings" panose="05000000000000000000" pitchFamily="2" charset="2"/>
              </a:rPr>
              <a:t>2. Chromatin accessibility</a:t>
            </a:r>
          </a:p>
        </p:txBody>
      </p:sp>
      <p:sp>
        <p:nvSpPr>
          <p:cNvPr id="2" name="矩形 1">
            <a:extLst>
              <a:ext uri="{FF2B5EF4-FFF2-40B4-BE49-F238E27FC236}">
                <a16:creationId xmlns:a16="http://schemas.microsoft.com/office/drawing/2014/main" id="{A6C509E7-9C94-6136-4A1F-361F08D36AA1}"/>
              </a:ext>
            </a:extLst>
          </p:cNvPr>
          <p:cNvSpPr/>
          <p:nvPr/>
        </p:nvSpPr>
        <p:spPr>
          <a:xfrm>
            <a:off x="3151016" y="81558"/>
            <a:ext cx="8834470" cy="369332"/>
          </a:xfrm>
          <a:prstGeom prst="rect">
            <a:avLst/>
          </a:prstGeom>
        </p:spPr>
        <p:txBody>
          <a:bodyPr wrap="none">
            <a:spAutoFit/>
          </a:bodyPr>
          <a:lstStyle/>
          <a:p>
            <a:r>
              <a:rPr lang="en-US" altLang="zh-CN" b="1" u="sng" dirty="0"/>
              <a:t>Cellular diversity and cell decision making (epigenetics and chromatic accessibility)</a:t>
            </a:r>
            <a:endParaRPr lang="zh-CN" altLang="en-US" b="1" u="sng" dirty="0"/>
          </a:p>
        </p:txBody>
      </p:sp>
      <p:sp>
        <p:nvSpPr>
          <p:cNvPr id="9" name="文本框 8">
            <a:extLst>
              <a:ext uri="{FF2B5EF4-FFF2-40B4-BE49-F238E27FC236}">
                <a16:creationId xmlns:a16="http://schemas.microsoft.com/office/drawing/2014/main" id="{9A99CB9F-087D-A53E-385E-0BF2388F3E90}"/>
              </a:ext>
            </a:extLst>
          </p:cNvPr>
          <p:cNvSpPr txBox="1"/>
          <p:nvPr/>
        </p:nvSpPr>
        <p:spPr>
          <a:xfrm>
            <a:off x="395169" y="4700123"/>
            <a:ext cx="4704800" cy="1477328"/>
          </a:xfrm>
          <a:prstGeom prst="rect">
            <a:avLst/>
          </a:prstGeom>
          <a:noFill/>
        </p:spPr>
        <p:txBody>
          <a:bodyPr wrap="square">
            <a:spAutoFit/>
          </a:bodyPr>
          <a:lstStyle/>
          <a:p>
            <a:pPr algn="l">
              <a:buFont typeface="Arial" panose="020B0604020202020204" pitchFamily="34" charset="0"/>
              <a:buChar char="•"/>
            </a:pPr>
            <a:r>
              <a:rPr lang="en-US" altLang="zh-CN" b="0" i="0" dirty="0">
                <a:solidFill>
                  <a:srgbClr val="191B1F"/>
                </a:solidFill>
                <a:effectLst/>
                <a:latin typeface="微软雅黑" panose="020B0503020204020204" pitchFamily="34" charset="-122"/>
                <a:ea typeface="微软雅黑" panose="020B0503020204020204" pitchFamily="34" charset="-122"/>
              </a:rPr>
              <a:t>H3K4me1</a:t>
            </a:r>
            <a:r>
              <a:rPr lang="zh-CN" altLang="en-US" b="0" i="0" dirty="0">
                <a:solidFill>
                  <a:srgbClr val="191B1F"/>
                </a:solidFill>
                <a:effectLst/>
                <a:latin typeface="微软雅黑" panose="020B0503020204020204" pitchFamily="34" charset="-122"/>
                <a:ea typeface="微软雅黑" panose="020B0503020204020204" pitchFamily="34" charset="-122"/>
              </a:rPr>
              <a:t>和</a:t>
            </a:r>
            <a:r>
              <a:rPr lang="en-US" altLang="zh-CN" b="0" i="0" dirty="0">
                <a:solidFill>
                  <a:srgbClr val="191B1F"/>
                </a:solidFill>
                <a:effectLst/>
                <a:latin typeface="微软雅黑" panose="020B0503020204020204" pitchFamily="34" charset="-122"/>
                <a:ea typeface="微软雅黑" panose="020B0503020204020204" pitchFamily="34" charset="-122"/>
              </a:rPr>
              <a:t>H3K27ac</a:t>
            </a:r>
            <a:r>
              <a:rPr lang="zh-CN" altLang="en-US" b="0" i="0" dirty="0">
                <a:solidFill>
                  <a:srgbClr val="191B1F"/>
                </a:solidFill>
                <a:effectLst/>
                <a:latin typeface="微软雅黑" panose="020B0503020204020204" pitchFamily="34" charset="-122"/>
                <a:ea typeface="微软雅黑" panose="020B0503020204020204" pitchFamily="34" charset="-122"/>
              </a:rPr>
              <a:t>：与增强子区域相关；</a:t>
            </a:r>
          </a:p>
          <a:p>
            <a:pPr algn="l">
              <a:buFont typeface="Arial" panose="020B0604020202020204" pitchFamily="34" charset="0"/>
              <a:buChar char="•"/>
            </a:pPr>
            <a:r>
              <a:rPr lang="en-US" altLang="zh-CN" b="0" i="0" dirty="0">
                <a:solidFill>
                  <a:srgbClr val="191B1F"/>
                </a:solidFill>
                <a:effectLst/>
                <a:latin typeface="微软雅黑" panose="020B0503020204020204" pitchFamily="34" charset="-122"/>
                <a:ea typeface="微软雅黑" panose="020B0503020204020204" pitchFamily="34" charset="-122"/>
              </a:rPr>
              <a:t>H3K4me3</a:t>
            </a:r>
            <a:r>
              <a:rPr lang="zh-CN" altLang="en-US" b="0" i="0" dirty="0">
                <a:solidFill>
                  <a:srgbClr val="191B1F"/>
                </a:solidFill>
                <a:effectLst/>
                <a:latin typeface="微软雅黑" panose="020B0503020204020204" pitchFamily="34" charset="-122"/>
                <a:ea typeface="微软雅黑" panose="020B0503020204020204" pitchFamily="34" charset="-122"/>
              </a:rPr>
              <a:t>：与启动子区域相关；</a:t>
            </a:r>
          </a:p>
          <a:p>
            <a:pPr algn="l">
              <a:buFont typeface="Arial" panose="020B0604020202020204" pitchFamily="34" charset="0"/>
              <a:buChar char="•"/>
            </a:pPr>
            <a:r>
              <a:rPr lang="en-US" altLang="zh-CN" b="0" i="0" dirty="0">
                <a:solidFill>
                  <a:srgbClr val="191B1F"/>
                </a:solidFill>
                <a:effectLst/>
                <a:latin typeface="微软雅黑" panose="020B0503020204020204" pitchFamily="34" charset="-122"/>
                <a:ea typeface="微软雅黑" panose="020B0503020204020204" pitchFamily="34" charset="-122"/>
              </a:rPr>
              <a:t>H3K36me3</a:t>
            </a:r>
            <a:r>
              <a:rPr lang="zh-CN" altLang="en-US" b="0" i="0" dirty="0">
                <a:solidFill>
                  <a:srgbClr val="191B1F"/>
                </a:solidFill>
                <a:effectLst/>
                <a:latin typeface="微软雅黑" panose="020B0503020204020204" pitchFamily="34" charset="-122"/>
                <a:ea typeface="微软雅黑" panose="020B0503020204020204" pitchFamily="34" charset="-122"/>
              </a:rPr>
              <a:t>：与基因体中的转录区域相关；</a:t>
            </a:r>
          </a:p>
          <a:p>
            <a:pPr algn="l">
              <a:buFont typeface="Arial" panose="020B0604020202020204" pitchFamily="34" charset="0"/>
              <a:buChar char="•"/>
            </a:pPr>
            <a:r>
              <a:rPr lang="en-US" altLang="zh-CN" b="0" i="0" dirty="0">
                <a:solidFill>
                  <a:srgbClr val="191B1F"/>
                </a:solidFill>
                <a:effectLst/>
                <a:latin typeface="微软雅黑" panose="020B0503020204020204" pitchFamily="34" charset="-122"/>
                <a:ea typeface="微软雅黑" panose="020B0503020204020204" pitchFamily="34" charset="-122"/>
              </a:rPr>
              <a:t>H3K27me3</a:t>
            </a:r>
            <a:r>
              <a:rPr lang="zh-CN" altLang="en-US" b="0" i="0" dirty="0">
                <a:solidFill>
                  <a:srgbClr val="191B1F"/>
                </a:solidFill>
                <a:effectLst/>
                <a:latin typeface="微软雅黑" panose="020B0503020204020204" pitchFamily="34" charset="-122"/>
                <a:ea typeface="微软雅黑" panose="020B0503020204020204" pitchFamily="34" charset="-122"/>
              </a:rPr>
              <a:t>：与 </a:t>
            </a:r>
            <a:r>
              <a:rPr lang="en-US" altLang="zh-CN" b="0" i="0" dirty="0" err="1">
                <a:solidFill>
                  <a:srgbClr val="191B1F"/>
                </a:solidFill>
                <a:effectLst/>
                <a:latin typeface="微软雅黑" panose="020B0503020204020204" pitchFamily="34" charset="-122"/>
                <a:ea typeface="微软雅黑" panose="020B0503020204020204" pitchFamily="34" charset="-122"/>
              </a:rPr>
              <a:t>Polycomb</a:t>
            </a:r>
            <a:r>
              <a:rPr lang="en-US" altLang="zh-CN" b="0" i="0" dirty="0">
                <a:solidFill>
                  <a:srgbClr val="191B1F"/>
                </a:solidFill>
                <a:effectLst/>
                <a:latin typeface="微软雅黑" panose="020B0503020204020204" pitchFamily="34" charset="-122"/>
                <a:ea typeface="微软雅黑" panose="020B0503020204020204" pitchFamily="34" charset="-122"/>
              </a:rPr>
              <a:t> </a:t>
            </a:r>
            <a:r>
              <a:rPr lang="zh-CN" altLang="en-US" b="0" i="0" dirty="0">
                <a:solidFill>
                  <a:srgbClr val="191B1F"/>
                </a:solidFill>
                <a:effectLst/>
                <a:latin typeface="微软雅黑" panose="020B0503020204020204" pitchFamily="34" charset="-122"/>
                <a:ea typeface="微软雅黑" panose="020B0503020204020204" pitchFamily="34" charset="-122"/>
              </a:rPr>
              <a:t>抑制相关；</a:t>
            </a:r>
          </a:p>
          <a:p>
            <a:pPr algn="l">
              <a:buFont typeface="Arial" panose="020B0604020202020204" pitchFamily="34" charset="0"/>
              <a:buChar char="•"/>
            </a:pPr>
            <a:r>
              <a:rPr lang="en-US" altLang="zh-CN" b="0" i="0" dirty="0">
                <a:solidFill>
                  <a:srgbClr val="191B1F"/>
                </a:solidFill>
                <a:effectLst/>
                <a:latin typeface="微软雅黑" panose="020B0503020204020204" pitchFamily="34" charset="-122"/>
                <a:ea typeface="微软雅黑" panose="020B0503020204020204" pitchFamily="34" charset="-122"/>
              </a:rPr>
              <a:t>H3K9me3</a:t>
            </a:r>
            <a:r>
              <a:rPr lang="zh-CN" altLang="en-US" b="0" i="0" dirty="0">
                <a:solidFill>
                  <a:srgbClr val="191B1F"/>
                </a:solidFill>
                <a:effectLst/>
                <a:latin typeface="微软雅黑" panose="020B0503020204020204" pitchFamily="34" charset="-122"/>
                <a:ea typeface="微软雅黑" panose="020B0503020204020204" pitchFamily="34" charset="-122"/>
              </a:rPr>
              <a:t>：与异染色质相关。</a:t>
            </a:r>
          </a:p>
        </p:txBody>
      </p:sp>
      <p:sp>
        <p:nvSpPr>
          <p:cNvPr id="16" name="箭头: 右 15">
            <a:extLst>
              <a:ext uri="{FF2B5EF4-FFF2-40B4-BE49-F238E27FC236}">
                <a16:creationId xmlns:a16="http://schemas.microsoft.com/office/drawing/2014/main" id="{BCC99CB2-26A2-FB66-5DC9-8817D78D4D2B}"/>
              </a:ext>
            </a:extLst>
          </p:cNvPr>
          <p:cNvSpPr/>
          <p:nvPr/>
        </p:nvSpPr>
        <p:spPr>
          <a:xfrm>
            <a:off x="5789166" y="2363294"/>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文本框 17">
            <a:extLst>
              <a:ext uri="{FF2B5EF4-FFF2-40B4-BE49-F238E27FC236}">
                <a16:creationId xmlns:a16="http://schemas.microsoft.com/office/drawing/2014/main" id="{D4B6BDDF-1CF0-5EB4-C622-AE43264B0E7E}"/>
              </a:ext>
            </a:extLst>
          </p:cNvPr>
          <p:cNvSpPr txBox="1"/>
          <p:nvPr/>
        </p:nvSpPr>
        <p:spPr>
          <a:xfrm>
            <a:off x="5368004" y="1931213"/>
            <a:ext cx="1242918" cy="369332"/>
          </a:xfrm>
          <a:prstGeom prst="rect">
            <a:avLst/>
          </a:prstGeom>
          <a:noFill/>
        </p:spPr>
        <p:txBody>
          <a:bodyPr wrap="square">
            <a:spAutoFit/>
          </a:bodyPr>
          <a:lstStyle/>
          <a:p>
            <a:r>
              <a:rPr lang="en-US" altLang="zh-CN" b="1" dirty="0">
                <a:solidFill>
                  <a:srgbClr val="C00000"/>
                </a:solidFill>
              </a:rPr>
              <a:t>Chip-Seq</a:t>
            </a:r>
            <a:endParaRPr lang="zh-CN" altLang="en-US" b="1" dirty="0">
              <a:solidFill>
                <a:srgbClr val="C00000"/>
              </a:solidFill>
            </a:endParaRPr>
          </a:p>
        </p:txBody>
      </p:sp>
      <p:pic>
        <p:nvPicPr>
          <p:cNvPr id="9226" name="Picture 10" descr="Accessibility regulation">
            <a:extLst>
              <a:ext uri="{FF2B5EF4-FFF2-40B4-BE49-F238E27FC236}">
                <a16:creationId xmlns:a16="http://schemas.microsoft.com/office/drawing/2014/main" id="{DCA0B0FB-B63D-8E93-5EB7-2A31E7666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82" y="901751"/>
            <a:ext cx="5025824" cy="3518321"/>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3120D7F4-6625-AE11-E6E7-72CE3EF4063C}"/>
              </a:ext>
            </a:extLst>
          </p:cNvPr>
          <p:cNvSpPr txBox="1"/>
          <p:nvPr/>
        </p:nvSpPr>
        <p:spPr>
          <a:xfrm>
            <a:off x="222465" y="517295"/>
            <a:ext cx="7716384" cy="369332"/>
          </a:xfrm>
          <a:prstGeom prst="rect">
            <a:avLst/>
          </a:prstGeom>
          <a:noFill/>
        </p:spPr>
        <p:txBody>
          <a:bodyPr wrap="square">
            <a:spAutoFit/>
          </a:bodyPr>
          <a:lstStyle/>
          <a:p>
            <a:pPr algn="ctr"/>
            <a:r>
              <a:rPr lang="en-US" altLang="zh-CN" b="1" dirty="0">
                <a:solidFill>
                  <a:srgbClr val="C00000"/>
                </a:solidFill>
              </a:rPr>
              <a:t>DNA</a:t>
            </a:r>
            <a:r>
              <a:rPr lang="zh-CN" altLang="en-US" b="1" dirty="0">
                <a:solidFill>
                  <a:srgbClr val="C00000"/>
                </a:solidFill>
              </a:rPr>
              <a:t>甲基化 </a:t>
            </a:r>
            <a:r>
              <a:rPr lang="en-US" altLang="zh-CN" b="1" dirty="0">
                <a:solidFill>
                  <a:srgbClr val="C00000"/>
                </a:solidFill>
              </a:rPr>
              <a:t>/ </a:t>
            </a:r>
            <a:r>
              <a:rPr lang="zh-CN" altLang="en-US" b="1" dirty="0">
                <a:solidFill>
                  <a:srgbClr val="C00000"/>
                </a:solidFill>
              </a:rPr>
              <a:t>组蛋白修饰 </a:t>
            </a:r>
            <a:r>
              <a:rPr lang="en-US" altLang="zh-CN" b="1" dirty="0">
                <a:solidFill>
                  <a:srgbClr val="C00000"/>
                </a:solidFill>
              </a:rPr>
              <a:t>/ </a:t>
            </a:r>
            <a:r>
              <a:rPr lang="zh-CN" altLang="en-US" b="1" dirty="0">
                <a:solidFill>
                  <a:srgbClr val="C00000"/>
                </a:solidFill>
              </a:rPr>
              <a:t>转录因子活性 </a:t>
            </a:r>
            <a:r>
              <a:rPr lang="en-US" altLang="zh-CN" b="1" dirty="0">
                <a:solidFill>
                  <a:srgbClr val="C00000"/>
                </a:solidFill>
                <a:sym typeface="Wingdings" panose="05000000000000000000" pitchFamily="2" charset="2"/>
              </a:rPr>
              <a:t> </a:t>
            </a:r>
            <a:r>
              <a:rPr lang="zh-CN" altLang="en-US" b="1" dirty="0">
                <a:solidFill>
                  <a:srgbClr val="C00000"/>
                </a:solidFill>
                <a:sym typeface="Wingdings" panose="05000000000000000000" pitchFamily="2" charset="2"/>
              </a:rPr>
              <a:t>驱动基因表达 </a:t>
            </a:r>
            <a:r>
              <a:rPr lang="en-US" altLang="zh-CN" b="1" dirty="0">
                <a:solidFill>
                  <a:srgbClr val="C00000"/>
                </a:solidFill>
                <a:sym typeface="Wingdings" panose="05000000000000000000" pitchFamily="2" charset="2"/>
              </a:rPr>
              <a:t> </a:t>
            </a:r>
            <a:r>
              <a:rPr lang="zh-CN" altLang="en-US" b="1" dirty="0">
                <a:solidFill>
                  <a:srgbClr val="C00000"/>
                </a:solidFill>
                <a:sym typeface="Wingdings" panose="05000000000000000000" pitchFamily="2" charset="2"/>
              </a:rPr>
              <a:t>细胞鉴定</a:t>
            </a:r>
            <a:endParaRPr lang="zh-CN" altLang="en-US" b="1" dirty="0">
              <a:solidFill>
                <a:srgbClr val="C00000"/>
              </a:solidFill>
            </a:endParaRPr>
          </a:p>
        </p:txBody>
      </p:sp>
      <p:sp>
        <p:nvSpPr>
          <p:cNvPr id="21" name="箭头: 右 20">
            <a:extLst>
              <a:ext uri="{FF2B5EF4-FFF2-40B4-BE49-F238E27FC236}">
                <a16:creationId xmlns:a16="http://schemas.microsoft.com/office/drawing/2014/main" id="{51C59DDE-4FC1-00A3-4B69-8C5A6BBC15C0}"/>
              </a:ext>
            </a:extLst>
          </p:cNvPr>
          <p:cNvSpPr/>
          <p:nvPr/>
        </p:nvSpPr>
        <p:spPr>
          <a:xfrm>
            <a:off x="5789166" y="5355784"/>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文本框 21">
            <a:extLst>
              <a:ext uri="{FF2B5EF4-FFF2-40B4-BE49-F238E27FC236}">
                <a16:creationId xmlns:a16="http://schemas.microsoft.com/office/drawing/2014/main" id="{E9A4484D-9567-117A-EFCA-EB03604DDADB}"/>
              </a:ext>
            </a:extLst>
          </p:cNvPr>
          <p:cNvSpPr txBox="1"/>
          <p:nvPr/>
        </p:nvSpPr>
        <p:spPr>
          <a:xfrm>
            <a:off x="5368004" y="4923703"/>
            <a:ext cx="1434274" cy="369332"/>
          </a:xfrm>
          <a:prstGeom prst="rect">
            <a:avLst/>
          </a:prstGeom>
          <a:noFill/>
        </p:spPr>
        <p:txBody>
          <a:bodyPr wrap="square">
            <a:spAutoFit/>
          </a:bodyPr>
          <a:lstStyle/>
          <a:p>
            <a:r>
              <a:rPr lang="en-US" altLang="zh-CN" b="1" dirty="0">
                <a:solidFill>
                  <a:srgbClr val="C00000"/>
                </a:solidFill>
              </a:rPr>
              <a:t>ATAC-Seq</a:t>
            </a:r>
            <a:endParaRPr lang="zh-CN" altLang="en-US" b="1" dirty="0">
              <a:solidFill>
                <a:srgbClr val="C00000"/>
              </a:solidFill>
            </a:endParaRPr>
          </a:p>
        </p:txBody>
      </p:sp>
      <p:sp>
        <p:nvSpPr>
          <p:cNvPr id="24" name="文本框 23">
            <a:extLst>
              <a:ext uri="{FF2B5EF4-FFF2-40B4-BE49-F238E27FC236}">
                <a16:creationId xmlns:a16="http://schemas.microsoft.com/office/drawing/2014/main" id="{575EF294-4B81-42BC-7A2E-4F5BC9365FE7}"/>
              </a:ext>
            </a:extLst>
          </p:cNvPr>
          <p:cNvSpPr txBox="1"/>
          <p:nvPr/>
        </p:nvSpPr>
        <p:spPr>
          <a:xfrm>
            <a:off x="5099969" y="5795178"/>
            <a:ext cx="1668317" cy="369332"/>
          </a:xfrm>
          <a:prstGeom prst="rect">
            <a:avLst/>
          </a:prstGeom>
          <a:noFill/>
        </p:spPr>
        <p:txBody>
          <a:bodyPr wrap="square">
            <a:spAutoFit/>
          </a:bodyPr>
          <a:lstStyle/>
          <a:p>
            <a:r>
              <a:rPr lang="en-US" altLang="zh-CN" b="0" i="0" dirty="0">
                <a:solidFill>
                  <a:srgbClr val="191B1F"/>
                </a:solidFill>
                <a:effectLst/>
                <a:latin typeface="-apple-system"/>
              </a:rPr>
              <a:t>DNA</a:t>
            </a:r>
            <a:r>
              <a:rPr lang="zh-CN" altLang="en-US" b="0" i="0" dirty="0">
                <a:solidFill>
                  <a:srgbClr val="191B1F"/>
                </a:solidFill>
                <a:effectLst/>
                <a:latin typeface="-apple-system"/>
              </a:rPr>
              <a:t>转座酶</a:t>
            </a:r>
            <a:r>
              <a:rPr lang="en-US" altLang="zh-CN" b="0" i="0" dirty="0">
                <a:solidFill>
                  <a:srgbClr val="191B1F"/>
                </a:solidFill>
                <a:effectLst/>
                <a:latin typeface="-apple-system"/>
              </a:rPr>
              <a:t>Tn5</a:t>
            </a:r>
            <a:endParaRPr lang="zh-CN" altLang="en-US" dirty="0"/>
          </a:p>
        </p:txBody>
      </p:sp>
      <p:sp>
        <p:nvSpPr>
          <p:cNvPr id="12" name="文本框 11">
            <a:extLst>
              <a:ext uri="{FF2B5EF4-FFF2-40B4-BE49-F238E27FC236}">
                <a16:creationId xmlns:a16="http://schemas.microsoft.com/office/drawing/2014/main" id="{D66B422C-DA69-A17E-1433-FE629887AC75}"/>
              </a:ext>
            </a:extLst>
          </p:cNvPr>
          <p:cNvSpPr txBox="1"/>
          <p:nvPr/>
        </p:nvSpPr>
        <p:spPr>
          <a:xfrm>
            <a:off x="1342837" y="4263604"/>
            <a:ext cx="1987760" cy="369332"/>
          </a:xfrm>
          <a:prstGeom prst="rect">
            <a:avLst/>
          </a:prstGeom>
          <a:noFill/>
        </p:spPr>
        <p:txBody>
          <a:bodyPr wrap="square">
            <a:spAutoFit/>
          </a:bodyPr>
          <a:lstStyle/>
          <a:p>
            <a:pPr algn="ctr"/>
            <a:r>
              <a:rPr lang="zh-CN" altLang="en-US" b="1" dirty="0">
                <a:solidFill>
                  <a:srgbClr val="C00000"/>
                </a:solidFill>
              </a:rPr>
              <a:t>组蛋白修饰</a:t>
            </a:r>
          </a:p>
        </p:txBody>
      </p:sp>
      <p:pic>
        <p:nvPicPr>
          <p:cNvPr id="9228" name="Picture 12" descr="ATAC-seq">
            <a:extLst>
              <a:ext uri="{FF2B5EF4-FFF2-40B4-BE49-F238E27FC236}">
                <a16:creationId xmlns:a16="http://schemas.microsoft.com/office/drawing/2014/main" id="{A012E2DF-F42F-0DCC-ABD3-FC85728E8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032" y="3638967"/>
            <a:ext cx="4237357" cy="30708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271170BF-92B0-4F19-9682-9A1C052AF457}"/>
              </a:ext>
            </a:extLst>
          </p:cNvPr>
          <p:cNvSpPr>
            <a:spLocks noGrp="1"/>
          </p:cNvSpPr>
          <p:nvPr>
            <p:ph type="sldNum" sz="quarter" idx="12"/>
          </p:nvPr>
        </p:nvSpPr>
        <p:spPr/>
        <p:txBody>
          <a:bodyPr/>
          <a:lstStyle/>
          <a:p>
            <a:fld id="{DF849393-7876-44FF-8BC7-6C3A91957E85}" type="slidenum">
              <a:rPr lang="zh-CN" altLang="en-US" smtClean="0"/>
              <a:t>40</a:t>
            </a:fld>
            <a:endParaRPr lang="zh-CN" altLang="en-US"/>
          </a:p>
        </p:txBody>
      </p:sp>
      <p:pic>
        <p:nvPicPr>
          <p:cNvPr id="5" name="图片 4">
            <a:extLst>
              <a:ext uri="{FF2B5EF4-FFF2-40B4-BE49-F238E27FC236}">
                <a16:creationId xmlns:a16="http://schemas.microsoft.com/office/drawing/2014/main" id="{012B78EC-EB9E-4DD3-8E2B-2C2B22EA7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2032" y="1027726"/>
            <a:ext cx="4237356" cy="2497810"/>
          </a:xfrm>
          <a:prstGeom prst="rect">
            <a:avLst/>
          </a:prstGeom>
          <a:ln>
            <a:solidFill>
              <a:schemeClr val="tx1"/>
            </a:solidFill>
          </a:ln>
        </p:spPr>
      </p:pic>
      <p:sp>
        <p:nvSpPr>
          <p:cNvPr id="6" name="矩形 5">
            <a:extLst>
              <a:ext uri="{FF2B5EF4-FFF2-40B4-BE49-F238E27FC236}">
                <a16:creationId xmlns:a16="http://schemas.microsoft.com/office/drawing/2014/main" id="{F2750039-5270-4CA2-B3A7-DCC9715CC4D9}"/>
              </a:ext>
            </a:extLst>
          </p:cNvPr>
          <p:cNvSpPr/>
          <p:nvPr/>
        </p:nvSpPr>
        <p:spPr>
          <a:xfrm>
            <a:off x="323382" y="6159411"/>
            <a:ext cx="6696543" cy="600164"/>
          </a:xfrm>
          <a:prstGeom prst="rect">
            <a:avLst/>
          </a:prstGeom>
        </p:spPr>
        <p:txBody>
          <a:bodyPr wrap="square">
            <a:spAutoFit/>
          </a:bodyPr>
          <a:lstStyle/>
          <a:p>
            <a:r>
              <a:rPr lang="en-US" altLang="zh-CN" sz="1100" dirty="0" err="1">
                <a:solidFill>
                  <a:srgbClr val="222222"/>
                </a:solidFill>
                <a:latin typeface="-apple-system"/>
              </a:rPr>
              <a:t>Nakato</a:t>
            </a:r>
            <a:r>
              <a:rPr lang="en-US" altLang="zh-CN" sz="1100" dirty="0">
                <a:solidFill>
                  <a:srgbClr val="222222"/>
                </a:solidFill>
                <a:latin typeface="-apple-system"/>
              </a:rPr>
              <a:t>, Ryuichiro, and </a:t>
            </a:r>
            <a:r>
              <a:rPr lang="en-US" altLang="zh-CN" sz="1100" dirty="0" err="1">
                <a:solidFill>
                  <a:srgbClr val="222222"/>
                </a:solidFill>
                <a:latin typeface="-apple-system"/>
              </a:rPr>
              <a:t>Toyonori</a:t>
            </a:r>
            <a:r>
              <a:rPr lang="en-US" altLang="zh-CN" sz="1100" dirty="0">
                <a:solidFill>
                  <a:srgbClr val="222222"/>
                </a:solidFill>
                <a:latin typeface="-apple-system"/>
              </a:rPr>
              <a:t> Sakata. "Methods for </a:t>
            </a:r>
            <a:r>
              <a:rPr lang="en-US" altLang="zh-CN" sz="1100" dirty="0" err="1">
                <a:solidFill>
                  <a:srgbClr val="222222"/>
                </a:solidFill>
                <a:latin typeface="-apple-system"/>
              </a:rPr>
              <a:t>ChIP</a:t>
            </a:r>
            <a:r>
              <a:rPr lang="en-US" altLang="zh-CN" sz="1100" dirty="0">
                <a:solidFill>
                  <a:srgbClr val="222222"/>
                </a:solidFill>
                <a:latin typeface="-apple-system"/>
              </a:rPr>
              <a:t>-seq analysis: A practical workflow and advanced applications." </a:t>
            </a:r>
            <a:r>
              <a:rPr lang="en-US" altLang="zh-CN" sz="1100" i="1" dirty="0">
                <a:solidFill>
                  <a:srgbClr val="222222"/>
                </a:solidFill>
                <a:latin typeface="-apple-system"/>
              </a:rPr>
              <a:t>Methods</a:t>
            </a:r>
            <a:r>
              <a:rPr lang="en-US" altLang="zh-CN" sz="1100" dirty="0">
                <a:solidFill>
                  <a:srgbClr val="222222"/>
                </a:solidFill>
                <a:latin typeface="-apple-system"/>
              </a:rPr>
              <a:t> 187 (2021): 44-53.</a:t>
            </a:r>
          </a:p>
          <a:p>
            <a:r>
              <a:rPr lang="it-IT" altLang="zh-CN" sz="1100" dirty="0">
                <a:latin typeface="-apple-system"/>
              </a:rPr>
              <a:t>Grandi, Fiorella C., et al. "Chromatin accessibility profiling by ATAC-seq." </a:t>
            </a:r>
            <a:r>
              <a:rPr lang="it-IT" altLang="zh-CN" sz="1100" i="1" dirty="0">
                <a:latin typeface="-apple-system"/>
              </a:rPr>
              <a:t>Nature protocols</a:t>
            </a:r>
            <a:r>
              <a:rPr lang="it-IT" altLang="zh-CN" sz="1100" dirty="0">
                <a:latin typeface="-apple-system"/>
              </a:rPr>
              <a:t> 17.6 (2022): 1518-1552.</a:t>
            </a:r>
            <a:endParaRPr lang="zh-CN" altLang="en-US" sz="1100" dirty="0">
              <a:latin typeface="-apple-system"/>
            </a:endParaRPr>
          </a:p>
        </p:txBody>
      </p:sp>
    </p:spTree>
    <p:extLst>
      <p:ext uri="{BB962C8B-B14F-4D97-AF65-F5344CB8AC3E}">
        <p14:creationId xmlns:p14="http://schemas.microsoft.com/office/powerpoint/2010/main" val="340505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6" grpId="0" animBg="1"/>
      <p:bldP spid="18" grpId="0"/>
      <p:bldP spid="19" grpId="0"/>
      <p:bldP spid="21" grpId="0" animBg="1"/>
      <p:bldP spid="22" grpId="0"/>
      <p:bldP spid="24"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EB757BE-B332-5A04-500E-66A0377FCA85}"/>
              </a:ext>
            </a:extLst>
          </p:cNvPr>
          <p:cNvSpPr txBox="1"/>
          <p:nvPr/>
        </p:nvSpPr>
        <p:spPr>
          <a:xfrm>
            <a:off x="719421" y="672917"/>
            <a:ext cx="1868473" cy="369332"/>
          </a:xfrm>
          <a:prstGeom prst="rect">
            <a:avLst/>
          </a:prstGeom>
          <a:noFill/>
        </p:spPr>
        <p:txBody>
          <a:bodyPr wrap="square">
            <a:spAutoFit/>
          </a:bodyPr>
          <a:lstStyle/>
          <a:p>
            <a:r>
              <a:rPr lang="en-US" altLang="zh-CN" b="1" dirty="0" err="1">
                <a:solidFill>
                  <a:srgbClr val="C00000"/>
                </a:solidFill>
              </a:rPr>
              <a:t>scChIP</a:t>
            </a:r>
            <a:r>
              <a:rPr lang="en-US" altLang="zh-CN" b="1" dirty="0">
                <a:solidFill>
                  <a:srgbClr val="C00000"/>
                </a:solidFill>
              </a:rPr>
              <a:t>-Seq</a:t>
            </a:r>
            <a:endParaRPr lang="zh-CN" altLang="en-US" b="1" dirty="0">
              <a:solidFill>
                <a:srgbClr val="C00000"/>
              </a:solidFill>
            </a:endParaRPr>
          </a:p>
        </p:txBody>
      </p:sp>
      <p:pic>
        <p:nvPicPr>
          <p:cNvPr id="10244" name="Picture 4" descr="Figure 1">
            <a:extLst>
              <a:ext uri="{FF2B5EF4-FFF2-40B4-BE49-F238E27FC236}">
                <a16:creationId xmlns:a16="http://schemas.microsoft.com/office/drawing/2014/main" id="{838739BB-F816-8B39-2785-9F5DA0C19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670" y="70763"/>
            <a:ext cx="7435080" cy="339515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78373A4-3D82-4692-628C-9392C9FF6F16}"/>
              </a:ext>
            </a:extLst>
          </p:cNvPr>
          <p:cNvSpPr txBox="1"/>
          <p:nvPr/>
        </p:nvSpPr>
        <p:spPr>
          <a:xfrm>
            <a:off x="719421" y="1184853"/>
            <a:ext cx="230568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微流体工作流程</a:t>
            </a:r>
          </a:p>
        </p:txBody>
      </p:sp>
      <p:sp>
        <p:nvSpPr>
          <p:cNvPr id="2" name="灯片编号占位符 1">
            <a:extLst>
              <a:ext uri="{FF2B5EF4-FFF2-40B4-BE49-F238E27FC236}">
                <a16:creationId xmlns:a16="http://schemas.microsoft.com/office/drawing/2014/main" id="{1E48A53B-8A07-4E49-999F-C7D22C966EAE}"/>
              </a:ext>
            </a:extLst>
          </p:cNvPr>
          <p:cNvSpPr>
            <a:spLocks noGrp="1"/>
          </p:cNvSpPr>
          <p:nvPr>
            <p:ph type="sldNum" sz="quarter" idx="12"/>
          </p:nvPr>
        </p:nvSpPr>
        <p:spPr/>
        <p:txBody>
          <a:bodyPr/>
          <a:lstStyle/>
          <a:p>
            <a:fld id="{DF849393-7876-44FF-8BC7-6C3A91957E85}" type="slidenum">
              <a:rPr lang="zh-CN" altLang="en-US" smtClean="0"/>
              <a:t>41</a:t>
            </a:fld>
            <a:endParaRPr lang="zh-CN" altLang="en-US"/>
          </a:p>
        </p:txBody>
      </p:sp>
      <p:sp>
        <p:nvSpPr>
          <p:cNvPr id="3" name="矩形 2">
            <a:extLst>
              <a:ext uri="{FF2B5EF4-FFF2-40B4-BE49-F238E27FC236}">
                <a16:creationId xmlns:a16="http://schemas.microsoft.com/office/drawing/2014/main" id="{22E265EA-E515-486D-98A9-B57CC1DF3EB3}"/>
              </a:ext>
            </a:extLst>
          </p:cNvPr>
          <p:cNvSpPr/>
          <p:nvPr/>
        </p:nvSpPr>
        <p:spPr>
          <a:xfrm>
            <a:off x="553648" y="2022475"/>
            <a:ext cx="2471454" cy="1107996"/>
          </a:xfrm>
          <a:prstGeom prst="rect">
            <a:avLst/>
          </a:prstGeom>
        </p:spPr>
        <p:txBody>
          <a:bodyPr wrap="square">
            <a:spAutoFit/>
          </a:bodyPr>
          <a:lstStyle/>
          <a:p>
            <a:r>
              <a:rPr lang="en-US" altLang="zh-CN" sz="1100" dirty="0" err="1">
                <a:solidFill>
                  <a:srgbClr val="222222"/>
                </a:solidFill>
                <a:latin typeface="-apple-system"/>
              </a:rPr>
              <a:t>Rotem</a:t>
            </a:r>
            <a:r>
              <a:rPr lang="en-US" altLang="zh-CN" sz="1100" dirty="0">
                <a:solidFill>
                  <a:srgbClr val="222222"/>
                </a:solidFill>
                <a:latin typeface="-apple-system"/>
              </a:rPr>
              <a:t>, A., Ram, O., </a:t>
            </a:r>
            <a:r>
              <a:rPr lang="en-US" altLang="zh-CN" sz="1100" dirty="0" err="1">
                <a:solidFill>
                  <a:srgbClr val="222222"/>
                </a:solidFill>
                <a:latin typeface="-apple-system"/>
              </a:rPr>
              <a:t>Shoresh</a:t>
            </a:r>
            <a:r>
              <a:rPr lang="en-US" altLang="zh-CN" sz="1100" dirty="0">
                <a:solidFill>
                  <a:srgbClr val="222222"/>
                </a:solidFill>
                <a:latin typeface="-apple-system"/>
              </a:rPr>
              <a:t>, N. </a:t>
            </a:r>
            <a:r>
              <a:rPr lang="en-US" altLang="zh-CN" sz="1100" i="1" dirty="0">
                <a:solidFill>
                  <a:srgbClr val="222222"/>
                </a:solidFill>
                <a:latin typeface="-apple-system"/>
              </a:rPr>
              <a:t>et al.</a:t>
            </a:r>
            <a:r>
              <a:rPr lang="en-US" altLang="zh-CN" sz="1100" dirty="0">
                <a:solidFill>
                  <a:srgbClr val="222222"/>
                </a:solidFill>
                <a:latin typeface="-apple-system"/>
              </a:rPr>
              <a:t> Single-cell </a:t>
            </a:r>
            <a:r>
              <a:rPr lang="en-US" altLang="zh-CN" sz="1100" dirty="0" err="1">
                <a:solidFill>
                  <a:srgbClr val="222222"/>
                </a:solidFill>
                <a:latin typeface="-apple-system"/>
              </a:rPr>
              <a:t>ChIP</a:t>
            </a:r>
            <a:r>
              <a:rPr lang="en-US" altLang="zh-CN" sz="1100" dirty="0">
                <a:solidFill>
                  <a:srgbClr val="222222"/>
                </a:solidFill>
                <a:latin typeface="-apple-system"/>
              </a:rPr>
              <a:t>-seq reveals cell subpopulations defined by chromatin state. </a:t>
            </a:r>
            <a:r>
              <a:rPr lang="en-US" altLang="zh-CN" sz="1100" i="1" dirty="0">
                <a:solidFill>
                  <a:srgbClr val="222222"/>
                </a:solidFill>
                <a:latin typeface="-apple-system"/>
              </a:rPr>
              <a:t>Nat </a:t>
            </a:r>
            <a:r>
              <a:rPr lang="en-US" altLang="zh-CN" sz="1100" i="1" dirty="0" err="1">
                <a:solidFill>
                  <a:srgbClr val="222222"/>
                </a:solidFill>
                <a:latin typeface="-apple-system"/>
              </a:rPr>
              <a:t>Biotechnol</a:t>
            </a:r>
            <a:r>
              <a:rPr lang="en-US" altLang="zh-CN" sz="1100" dirty="0">
                <a:solidFill>
                  <a:srgbClr val="222222"/>
                </a:solidFill>
                <a:latin typeface="-apple-system"/>
              </a:rPr>
              <a:t> </a:t>
            </a:r>
            <a:r>
              <a:rPr lang="en-US" altLang="zh-CN" sz="1100" b="1" dirty="0">
                <a:solidFill>
                  <a:srgbClr val="222222"/>
                </a:solidFill>
                <a:latin typeface="-apple-system"/>
              </a:rPr>
              <a:t>33</a:t>
            </a:r>
            <a:r>
              <a:rPr lang="en-US" altLang="zh-CN" sz="1100" dirty="0">
                <a:solidFill>
                  <a:srgbClr val="222222"/>
                </a:solidFill>
                <a:latin typeface="-apple-system"/>
              </a:rPr>
              <a:t>, 1165–1172 (2015). https://doi.org/10.1038/nbt.3383</a:t>
            </a:r>
            <a:endParaRPr lang="zh-CN" altLang="en-US" sz="1100" dirty="0"/>
          </a:p>
        </p:txBody>
      </p:sp>
      <p:sp>
        <p:nvSpPr>
          <p:cNvPr id="12" name="文本框 11">
            <a:extLst>
              <a:ext uri="{FF2B5EF4-FFF2-40B4-BE49-F238E27FC236}">
                <a16:creationId xmlns:a16="http://schemas.microsoft.com/office/drawing/2014/main" id="{729F9C70-3DAA-4524-A558-13A0852C452C}"/>
              </a:ext>
            </a:extLst>
          </p:cNvPr>
          <p:cNvSpPr txBox="1"/>
          <p:nvPr/>
        </p:nvSpPr>
        <p:spPr>
          <a:xfrm>
            <a:off x="719421" y="4368617"/>
            <a:ext cx="1868473" cy="369332"/>
          </a:xfrm>
          <a:prstGeom prst="rect">
            <a:avLst/>
          </a:prstGeom>
          <a:noFill/>
        </p:spPr>
        <p:txBody>
          <a:bodyPr wrap="square">
            <a:spAutoFit/>
          </a:bodyPr>
          <a:lstStyle/>
          <a:p>
            <a:r>
              <a:rPr lang="en-US" altLang="zh-CN" b="1" dirty="0" err="1">
                <a:solidFill>
                  <a:srgbClr val="C00000"/>
                </a:solidFill>
              </a:rPr>
              <a:t>scATAC</a:t>
            </a:r>
            <a:r>
              <a:rPr lang="en-US" altLang="zh-CN" b="1" dirty="0">
                <a:solidFill>
                  <a:srgbClr val="C00000"/>
                </a:solidFill>
              </a:rPr>
              <a:t>-Seq</a:t>
            </a:r>
            <a:endParaRPr lang="zh-CN" altLang="en-US" b="1" dirty="0">
              <a:solidFill>
                <a:srgbClr val="C00000"/>
              </a:solidFill>
            </a:endParaRPr>
          </a:p>
        </p:txBody>
      </p:sp>
      <p:sp>
        <p:nvSpPr>
          <p:cNvPr id="13" name="文本框 12">
            <a:extLst>
              <a:ext uri="{FF2B5EF4-FFF2-40B4-BE49-F238E27FC236}">
                <a16:creationId xmlns:a16="http://schemas.microsoft.com/office/drawing/2014/main" id="{ADDA749C-94F4-4F05-AB6A-037D68D297B3}"/>
              </a:ext>
            </a:extLst>
          </p:cNvPr>
          <p:cNvSpPr txBox="1"/>
          <p:nvPr/>
        </p:nvSpPr>
        <p:spPr>
          <a:xfrm>
            <a:off x="719421" y="4880553"/>
            <a:ext cx="230568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微流体工作流程</a:t>
            </a:r>
          </a:p>
        </p:txBody>
      </p:sp>
      <p:pic>
        <p:nvPicPr>
          <p:cNvPr id="14" name="图片 13">
            <a:extLst>
              <a:ext uri="{FF2B5EF4-FFF2-40B4-BE49-F238E27FC236}">
                <a16:creationId xmlns:a16="http://schemas.microsoft.com/office/drawing/2014/main" id="{E8DB9030-C582-463D-A06F-2FC9E879B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102" y="4110697"/>
            <a:ext cx="8790455" cy="2203559"/>
          </a:xfrm>
          <a:prstGeom prst="rect">
            <a:avLst/>
          </a:prstGeom>
        </p:spPr>
      </p:pic>
      <p:sp>
        <p:nvSpPr>
          <p:cNvPr id="15" name="矩形 14">
            <a:extLst>
              <a:ext uri="{FF2B5EF4-FFF2-40B4-BE49-F238E27FC236}">
                <a16:creationId xmlns:a16="http://schemas.microsoft.com/office/drawing/2014/main" id="{F4568FC8-9A64-403C-93B8-49468CA672A6}"/>
              </a:ext>
            </a:extLst>
          </p:cNvPr>
          <p:cNvSpPr/>
          <p:nvPr/>
        </p:nvSpPr>
        <p:spPr>
          <a:xfrm>
            <a:off x="456474" y="5351219"/>
            <a:ext cx="2665802" cy="1107996"/>
          </a:xfrm>
          <a:prstGeom prst="rect">
            <a:avLst/>
          </a:prstGeom>
        </p:spPr>
        <p:txBody>
          <a:bodyPr wrap="square">
            <a:spAutoFit/>
          </a:bodyPr>
          <a:lstStyle/>
          <a:p>
            <a:r>
              <a:rPr lang="en-US" altLang="zh-CN" sz="1100" dirty="0">
                <a:solidFill>
                  <a:srgbClr val="222222"/>
                </a:solidFill>
                <a:latin typeface="-apple-system"/>
              </a:rPr>
              <a:t>Lareau, C.A., Duarte, F.M., Chew, J.G. </a:t>
            </a:r>
            <a:r>
              <a:rPr lang="en-US" altLang="zh-CN" sz="1100" i="1" dirty="0">
                <a:solidFill>
                  <a:srgbClr val="222222"/>
                </a:solidFill>
                <a:latin typeface="-apple-system"/>
              </a:rPr>
              <a:t>et al.</a:t>
            </a:r>
            <a:r>
              <a:rPr lang="en-US" altLang="zh-CN" sz="1100" dirty="0">
                <a:solidFill>
                  <a:srgbClr val="222222"/>
                </a:solidFill>
                <a:latin typeface="-apple-system"/>
              </a:rPr>
              <a:t> Droplet-based combinatorial indexing for massive-scale single-cell chromatin accessibility. </a:t>
            </a:r>
            <a:r>
              <a:rPr lang="en-US" altLang="zh-CN" sz="1100" i="1" dirty="0">
                <a:solidFill>
                  <a:srgbClr val="222222"/>
                </a:solidFill>
                <a:latin typeface="-apple-system"/>
              </a:rPr>
              <a:t>Nat </a:t>
            </a:r>
            <a:r>
              <a:rPr lang="en-US" altLang="zh-CN" sz="1100" i="1" dirty="0" err="1">
                <a:solidFill>
                  <a:srgbClr val="222222"/>
                </a:solidFill>
                <a:latin typeface="-apple-system"/>
              </a:rPr>
              <a:t>Biotechnol</a:t>
            </a:r>
            <a:r>
              <a:rPr lang="en-US" altLang="zh-CN" sz="1100" dirty="0">
                <a:solidFill>
                  <a:srgbClr val="222222"/>
                </a:solidFill>
                <a:latin typeface="-apple-system"/>
              </a:rPr>
              <a:t> </a:t>
            </a:r>
            <a:r>
              <a:rPr lang="en-US" altLang="zh-CN" sz="1100" b="1" dirty="0">
                <a:solidFill>
                  <a:srgbClr val="222222"/>
                </a:solidFill>
                <a:latin typeface="-apple-system"/>
              </a:rPr>
              <a:t>37</a:t>
            </a:r>
            <a:r>
              <a:rPr lang="en-US" altLang="zh-CN" sz="1100" dirty="0">
                <a:solidFill>
                  <a:srgbClr val="222222"/>
                </a:solidFill>
                <a:latin typeface="-apple-system"/>
              </a:rPr>
              <a:t>, 916–924 (2019). https://doi.org/10.1038/s41587-019-0147-6</a:t>
            </a:r>
            <a:endParaRPr lang="zh-CN" altLang="en-US" sz="1100" dirty="0"/>
          </a:p>
        </p:txBody>
      </p:sp>
    </p:spTree>
    <p:extLst>
      <p:ext uri="{BB962C8B-B14F-4D97-AF65-F5344CB8AC3E}">
        <p14:creationId xmlns:p14="http://schemas.microsoft.com/office/powerpoint/2010/main" val="85476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1F3546-35FF-45F9-8055-4513D64CA52C}"/>
              </a:ext>
            </a:extLst>
          </p:cNvPr>
          <p:cNvSpPr>
            <a:spLocks noGrp="1"/>
          </p:cNvSpPr>
          <p:nvPr>
            <p:ph type="sldNum" sz="quarter" idx="12"/>
          </p:nvPr>
        </p:nvSpPr>
        <p:spPr/>
        <p:txBody>
          <a:bodyPr/>
          <a:lstStyle/>
          <a:p>
            <a:fld id="{DF849393-7876-44FF-8BC7-6C3A91957E85}" type="slidenum">
              <a:rPr lang="zh-CN" altLang="en-US" smtClean="0"/>
              <a:t>42</a:t>
            </a:fld>
            <a:endParaRPr lang="zh-CN" altLang="en-US"/>
          </a:p>
        </p:txBody>
      </p:sp>
      <p:sp>
        <p:nvSpPr>
          <p:cNvPr id="5" name="标题 1">
            <a:extLst>
              <a:ext uri="{FF2B5EF4-FFF2-40B4-BE49-F238E27FC236}">
                <a16:creationId xmlns:a16="http://schemas.microsoft.com/office/drawing/2014/main" id="{CA73EBFB-BF98-43B5-AA58-ACFB4369FB0E}"/>
              </a:ext>
            </a:extLst>
          </p:cNvPr>
          <p:cNvSpPr>
            <a:spLocks noGrp="1"/>
          </p:cNvSpPr>
          <p:nvPr>
            <p:ph type="title"/>
          </p:nvPr>
        </p:nvSpPr>
        <p:spPr>
          <a:xfrm>
            <a:off x="200025" y="158602"/>
            <a:ext cx="11991975" cy="782637"/>
          </a:xfrm>
        </p:spPr>
        <p:txBody>
          <a:bodyPr>
            <a:normAutofit/>
          </a:bodyPr>
          <a:lstStyle/>
          <a:p>
            <a:r>
              <a:rPr lang="zh-CN" altLang="en-US" sz="3200" dirty="0"/>
              <a:t>单细胞表观测序的数据优势</a:t>
            </a:r>
          </a:p>
        </p:txBody>
      </p:sp>
      <p:pic>
        <p:nvPicPr>
          <p:cNvPr id="6" name="图片 5">
            <a:extLst>
              <a:ext uri="{FF2B5EF4-FFF2-40B4-BE49-F238E27FC236}">
                <a16:creationId xmlns:a16="http://schemas.microsoft.com/office/drawing/2014/main" id="{F5B856CC-A74A-4EB6-BACC-960C84F2177B}"/>
              </a:ext>
            </a:extLst>
          </p:cNvPr>
          <p:cNvPicPr>
            <a:picLocks noChangeAspect="1"/>
          </p:cNvPicPr>
          <p:nvPr/>
        </p:nvPicPr>
        <p:blipFill>
          <a:blip r:embed="rId3"/>
          <a:stretch>
            <a:fillRect/>
          </a:stretch>
        </p:blipFill>
        <p:spPr>
          <a:xfrm>
            <a:off x="372362" y="1539820"/>
            <a:ext cx="6395899" cy="3778360"/>
          </a:xfrm>
          <a:prstGeom prst="rect">
            <a:avLst/>
          </a:prstGeom>
        </p:spPr>
      </p:pic>
      <p:pic>
        <p:nvPicPr>
          <p:cNvPr id="7" name="图片 6">
            <a:extLst>
              <a:ext uri="{FF2B5EF4-FFF2-40B4-BE49-F238E27FC236}">
                <a16:creationId xmlns:a16="http://schemas.microsoft.com/office/drawing/2014/main" id="{1CCD9DD5-8DF8-4784-8368-587AFDD1C544}"/>
              </a:ext>
            </a:extLst>
          </p:cNvPr>
          <p:cNvPicPr>
            <a:picLocks noChangeAspect="1"/>
          </p:cNvPicPr>
          <p:nvPr/>
        </p:nvPicPr>
        <p:blipFill>
          <a:blip r:embed="rId4"/>
          <a:stretch>
            <a:fillRect/>
          </a:stretch>
        </p:blipFill>
        <p:spPr>
          <a:xfrm>
            <a:off x="6942707" y="1354804"/>
            <a:ext cx="4629281" cy="4953275"/>
          </a:xfrm>
          <a:prstGeom prst="rect">
            <a:avLst/>
          </a:prstGeom>
        </p:spPr>
      </p:pic>
      <p:sp>
        <p:nvSpPr>
          <p:cNvPr id="8" name="矩形 7">
            <a:extLst>
              <a:ext uri="{FF2B5EF4-FFF2-40B4-BE49-F238E27FC236}">
                <a16:creationId xmlns:a16="http://schemas.microsoft.com/office/drawing/2014/main" id="{E99ED8D2-72F7-4A34-B4D4-A2BB6D3981DE}"/>
              </a:ext>
            </a:extLst>
          </p:cNvPr>
          <p:cNvSpPr/>
          <p:nvPr/>
        </p:nvSpPr>
        <p:spPr>
          <a:xfrm>
            <a:off x="846707" y="5957390"/>
            <a:ext cx="6096000" cy="461665"/>
          </a:xfrm>
          <a:prstGeom prst="rect">
            <a:avLst/>
          </a:prstGeom>
        </p:spPr>
        <p:txBody>
          <a:bodyPr>
            <a:spAutoFit/>
          </a:bodyPr>
          <a:lstStyle/>
          <a:p>
            <a:r>
              <a:rPr lang="en-US" altLang="zh-CN" sz="1200" dirty="0" err="1">
                <a:solidFill>
                  <a:srgbClr val="222222"/>
                </a:solidFill>
                <a:latin typeface="-apple-system"/>
              </a:rPr>
              <a:t>Preissl</a:t>
            </a:r>
            <a:r>
              <a:rPr lang="en-US" altLang="zh-CN" sz="1200" dirty="0">
                <a:solidFill>
                  <a:srgbClr val="222222"/>
                </a:solidFill>
                <a:latin typeface="-apple-system"/>
              </a:rPr>
              <a:t>, S., </a:t>
            </a:r>
            <a:r>
              <a:rPr lang="en-US" altLang="zh-CN" sz="1200" dirty="0" err="1">
                <a:solidFill>
                  <a:srgbClr val="222222"/>
                </a:solidFill>
                <a:latin typeface="-apple-system"/>
              </a:rPr>
              <a:t>Gaulton</a:t>
            </a:r>
            <a:r>
              <a:rPr lang="en-US" altLang="zh-CN" sz="1200" dirty="0">
                <a:solidFill>
                  <a:srgbClr val="222222"/>
                </a:solidFill>
                <a:latin typeface="-apple-system"/>
              </a:rPr>
              <a:t>, K.J. &amp; Ren, B. Characterizing </a:t>
            </a:r>
            <a:r>
              <a:rPr lang="en-US" altLang="zh-CN" sz="1200" i="1" dirty="0">
                <a:solidFill>
                  <a:srgbClr val="222222"/>
                </a:solidFill>
                <a:latin typeface="-apple-system"/>
              </a:rPr>
              <a:t>cis</a:t>
            </a:r>
            <a:r>
              <a:rPr lang="en-US" altLang="zh-CN" sz="1200" dirty="0">
                <a:solidFill>
                  <a:srgbClr val="222222"/>
                </a:solidFill>
                <a:latin typeface="-apple-system"/>
              </a:rPr>
              <a:t>-regulatory elements using single-cell epigenomics.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21–43 (2023). https://doi.org/10.1038/s41576-022-00509-1</a:t>
            </a:r>
            <a:endParaRPr lang="zh-CN" altLang="en-US" sz="1200" dirty="0"/>
          </a:p>
        </p:txBody>
      </p:sp>
      <p:sp>
        <p:nvSpPr>
          <p:cNvPr id="2" name="矩形 1">
            <a:extLst>
              <a:ext uri="{FF2B5EF4-FFF2-40B4-BE49-F238E27FC236}">
                <a16:creationId xmlns:a16="http://schemas.microsoft.com/office/drawing/2014/main" id="{DF52A2BC-447D-46F6-B1BD-91A4AE1A7C69}"/>
              </a:ext>
            </a:extLst>
          </p:cNvPr>
          <p:cNvSpPr/>
          <p:nvPr/>
        </p:nvSpPr>
        <p:spPr>
          <a:xfrm>
            <a:off x="560270" y="891512"/>
            <a:ext cx="3028073" cy="369332"/>
          </a:xfrm>
          <a:prstGeom prst="rect">
            <a:avLst/>
          </a:prstGeom>
        </p:spPr>
        <p:txBody>
          <a:bodyPr wrap="none">
            <a:spAutoFit/>
          </a:bodyPr>
          <a:lstStyle/>
          <a:p>
            <a:r>
              <a:rPr lang="en-US" altLang="zh-CN" i="1" dirty="0">
                <a:solidFill>
                  <a:srgbClr val="222222"/>
                </a:solidFill>
                <a:latin typeface="Harding"/>
              </a:rPr>
              <a:t>cis</a:t>
            </a:r>
            <a:r>
              <a:rPr lang="en-US" altLang="zh-CN" dirty="0">
                <a:solidFill>
                  <a:srgbClr val="222222"/>
                </a:solidFill>
                <a:latin typeface="Harding"/>
              </a:rPr>
              <a:t>-regulatory elements (CREs)</a:t>
            </a:r>
            <a:endParaRPr lang="zh-CN" altLang="en-US" dirty="0"/>
          </a:p>
        </p:txBody>
      </p:sp>
    </p:spTree>
    <p:extLst>
      <p:ext uri="{BB962C8B-B14F-4D97-AF65-F5344CB8AC3E}">
        <p14:creationId xmlns:p14="http://schemas.microsoft.com/office/powerpoint/2010/main" val="306384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8B9CD91-F3A7-42F2-9D63-6630E4269DE7}"/>
              </a:ext>
            </a:extLst>
          </p:cNvPr>
          <p:cNvSpPr>
            <a:spLocks noGrp="1"/>
          </p:cNvSpPr>
          <p:nvPr>
            <p:ph type="sldNum" sz="quarter" idx="12"/>
          </p:nvPr>
        </p:nvSpPr>
        <p:spPr/>
        <p:txBody>
          <a:bodyPr/>
          <a:lstStyle/>
          <a:p>
            <a:fld id="{DF849393-7876-44FF-8BC7-6C3A91957E85}" type="slidenum">
              <a:rPr lang="zh-CN" altLang="en-US" smtClean="0"/>
              <a:t>43</a:t>
            </a:fld>
            <a:endParaRPr lang="zh-CN" altLang="en-US"/>
          </a:p>
        </p:txBody>
      </p:sp>
      <p:sp>
        <p:nvSpPr>
          <p:cNvPr id="5" name="标题 1">
            <a:extLst>
              <a:ext uri="{FF2B5EF4-FFF2-40B4-BE49-F238E27FC236}">
                <a16:creationId xmlns:a16="http://schemas.microsoft.com/office/drawing/2014/main" id="{BAA3C176-E3E1-4448-A8BD-473D095E34BC}"/>
              </a:ext>
            </a:extLst>
          </p:cNvPr>
          <p:cNvSpPr>
            <a:spLocks noGrp="1"/>
          </p:cNvSpPr>
          <p:nvPr>
            <p:ph type="title"/>
          </p:nvPr>
        </p:nvSpPr>
        <p:spPr>
          <a:xfrm>
            <a:off x="200025" y="-6350"/>
            <a:ext cx="11991975" cy="782637"/>
          </a:xfrm>
        </p:spPr>
        <p:txBody>
          <a:bodyPr>
            <a:normAutofit/>
          </a:bodyPr>
          <a:lstStyle/>
          <a:p>
            <a:r>
              <a:rPr lang="zh-CN" altLang="en-US" sz="3200" dirty="0"/>
              <a:t>单细胞表观测序的数据分析软件流程 </a:t>
            </a:r>
            <a:r>
              <a:rPr lang="en-US" altLang="zh-CN" sz="3200" dirty="0">
                <a:solidFill>
                  <a:srgbClr val="333333"/>
                </a:solidFill>
                <a:sym typeface="Wingdings" panose="05000000000000000000" pitchFamily="2" charset="2"/>
              </a:rPr>
              <a:t>(</a:t>
            </a:r>
            <a:r>
              <a:rPr lang="en-US" altLang="zh-CN" sz="3200" dirty="0" err="1">
                <a:solidFill>
                  <a:srgbClr val="333333"/>
                </a:solidFill>
                <a:sym typeface="Wingdings" panose="05000000000000000000" pitchFamily="2" charset="2"/>
              </a:rPr>
              <a:t>scChIP</a:t>
            </a:r>
            <a:r>
              <a:rPr lang="en-US" altLang="zh-CN" sz="3200" dirty="0">
                <a:solidFill>
                  <a:srgbClr val="333333"/>
                </a:solidFill>
                <a:sym typeface="Wingdings" panose="05000000000000000000" pitchFamily="2" charset="2"/>
              </a:rPr>
              <a:t>-Seq)</a:t>
            </a:r>
            <a:endParaRPr lang="zh-CN" altLang="en-US" sz="3200" dirty="0"/>
          </a:p>
        </p:txBody>
      </p:sp>
      <p:sp>
        <p:nvSpPr>
          <p:cNvPr id="3" name="矩形 2">
            <a:extLst>
              <a:ext uri="{FF2B5EF4-FFF2-40B4-BE49-F238E27FC236}">
                <a16:creationId xmlns:a16="http://schemas.microsoft.com/office/drawing/2014/main" id="{14F2083C-9FF8-4A06-AE98-6132613A5509}"/>
              </a:ext>
            </a:extLst>
          </p:cNvPr>
          <p:cNvSpPr/>
          <p:nvPr/>
        </p:nvSpPr>
        <p:spPr>
          <a:xfrm>
            <a:off x="557675" y="6352143"/>
            <a:ext cx="5780750" cy="369332"/>
          </a:xfrm>
          <a:prstGeom prst="rect">
            <a:avLst/>
          </a:prstGeom>
        </p:spPr>
        <p:txBody>
          <a:bodyPr wrap="none">
            <a:spAutoFit/>
          </a:bodyPr>
          <a:lstStyle/>
          <a:p>
            <a:r>
              <a:rPr lang="zh-CN" altLang="en-US" dirty="0"/>
              <a:t>https://github.com/vallotlab/scChIPseq_DataEngineering</a:t>
            </a:r>
          </a:p>
        </p:txBody>
      </p:sp>
      <p:pic>
        <p:nvPicPr>
          <p:cNvPr id="15" name="图片 14">
            <a:extLst>
              <a:ext uri="{FF2B5EF4-FFF2-40B4-BE49-F238E27FC236}">
                <a16:creationId xmlns:a16="http://schemas.microsoft.com/office/drawing/2014/main" id="{DE04F572-2BAE-4841-B58E-07165C6A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388" y="897368"/>
            <a:ext cx="8701737" cy="5441925"/>
          </a:xfrm>
          <a:prstGeom prst="rect">
            <a:avLst/>
          </a:prstGeom>
        </p:spPr>
      </p:pic>
    </p:spTree>
    <p:extLst>
      <p:ext uri="{BB962C8B-B14F-4D97-AF65-F5344CB8AC3E}">
        <p14:creationId xmlns:p14="http://schemas.microsoft.com/office/powerpoint/2010/main" val="4217208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130EE9B-E8B0-F7BB-BAF4-618F3816B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797" y="690562"/>
            <a:ext cx="7437029" cy="5919409"/>
          </a:xfrm>
          <a:prstGeom prst="rect">
            <a:avLst/>
          </a:prstGeom>
        </p:spPr>
      </p:pic>
      <p:sp>
        <p:nvSpPr>
          <p:cNvPr id="2" name="灯片编号占位符 1">
            <a:extLst>
              <a:ext uri="{FF2B5EF4-FFF2-40B4-BE49-F238E27FC236}">
                <a16:creationId xmlns:a16="http://schemas.microsoft.com/office/drawing/2014/main" id="{A8B9CD91-F3A7-42F2-9D63-6630E4269DE7}"/>
              </a:ext>
            </a:extLst>
          </p:cNvPr>
          <p:cNvSpPr>
            <a:spLocks noGrp="1"/>
          </p:cNvSpPr>
          <p:nvPr>
            <p:ph type="sldNum" sz="quarter" idx="12"/>
          </p:nvPr>
        </p:nvSpPr>
        <p:spPr/>
        <p:txBody>
          <a:bodyPr/>
          <a:lstStyle/>
          <a:p>
            <a:fld id="{DF849393-7876-44FF-8BC7-6C3A91957E85}" type="slidenum">
              <a:rPr lang="zh-CN" altLang="en-US" smtClean="0"/>
              <a:t>44</a:t>
            </a:fld>
            <a:endParaRPr lang="zh-CN" altLang="en-US"/>
          </a:p>
        </p:txBody>
      </p:sp>
      <p:sp>
        <p:nvSpPr>
          <p:cNvPr id="5" name="标题 1">
            <a:extLst>
              <a:ext uri="{FF2B5EF4-FFF2-40B4-BE49-F238E27FC236}">
                <a16:creationId xmlns:a16="http://schemas.microsoft.com/office/drawing/2014/main" id="{BAA3C176-E3E1-4448-A8BD-473D095E34BC}"/>
              </a:ext>
            </a:extLst>
          </p:cNvPr>
          <p:cNvSpPr>
            <a:spLocks noGrp="1"/>
          </p:cNvSpPr>
          <p:nvPr>
            <p:ph type="title"/>
          </p:nvPr>
        </p:nvSpPr>
        <p:spPr>
          <a:xfrm>
            <a:off x="200025" y="-6350"/>
            <a:ext cx="11991975" cy="782637"/>
          </a:xfrm>
        </p:spPr>
        <p:txBody>
          <a:bodyPr>
            <a:normAutofit/>
          </a:bodyPr>
          <a:lstStyle/>
          <a:p>
            <a:r>
              <a:rPr lang="zh-CN" altLang="en-US" sz="3200" dirty="0"/>
              <a:t>单细胞表观测序的数据分析软件流程 </a:t>
            </a:r>
            <a:r>
              <a:rPr lang="en-US" altLang="zh-CN" sz="3200" dirty="0">
                <a:solidFill>
                  <a:srgbClr val="333333"/>
                </a:solidFill>
                <a:sym typeface="Wingdings" panose="05000000000000000000" pitchFamily="2" charset="2"/>
              </a:rPr>
              <a:t>(</a:t>
            </a:r>
            <a:r>
              <a:rPr lang="en-US" altLang="zh-CN" sz="3200" dirty="0" err="1">
                <a:solidFill>
                  <a:srgbClr val="333333"/>
                </a:solidFill>
                <a:sym typeface="Wingdings" panose="05000000000000000000" pitchFamily="2" charset="2"/>
              </a:rPr>
              <a:t>scATAC</a:t>
            </a:r>
            <a:r>
              <a:rPr lang="en-US" altLang="zh-CN" sz="3200" dirty="0">
                <a:solidFill>
                  <a:srgbClr val="333333"/>
                </a:solidFill>
                <a:sym typeface="Wingdings" panose="05000000000000000000" pitchFamily="2" charset="2"/>
              </a:rPr>
              <a:t>-Seq)</a:t>
            </a:r>
            <a:endParaRPr lang="zh-CN" altLang="en-US" sz="3200" dirty="0"/>
          </a:p>
        </p:txBody>
      </p:sp>
      <p:sp>
        <p:nvSpPr>
          <p:cNvPr id="7" name="矩形: 圆角 6">
            <a:extLst>
              <a:ext uri="{FF2B5EF4-FFF2-40B4-BE49-F238E27FC236}">
                <a16:creationId xmlns:a16="http://schemas.microsoft.com/office/drawing/2014/main" id="{365BB040-065F-467C-AE87-49F0F18FA021}"/>
              </a:ext>
            </a:extLst>
          </p:cNvPr>
          <p:cNvSpPr/>
          <p:nvPr/>
        </p:nvSpPr>
        <p:spPr>
          <a:xfrm>
            <a:off x="1591512" y="1152739"/>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读入数据</a:t>
            </a:r>
          </a:p>
        </p:txBody>
      </p:sp>
      <p:sp>
        <p:nvSpPr>
          <p:cNvPr id="9" name="矩形: 圆角 8">
            <a:extLst>
              <a:ext uri="{FF2B5EF4-FFF2-40B4-BE49-F238E27FC236}">
                <a16:creationId xmlns:a16="http://schemas.microsoft.com/office/drawing/2014/main" id="{592EDE31-7766-4F97-8C81-41B55439659C}"/>
              </a:ext>
            </a:extLst>
          </p:cNvPr>
          <p:cNvSpPr/>
          <p:nvPr/>
        </p:nvSpPr>
        <p:spPr>
          <a:xfrm>
            <a:off x="1591512" y="1953322"/>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质量控制</a:t>
            </a:r>
          </a:p>
        </p:txBody>
      </p:sp>
      <p:sp>
        <p:nvSpPr>
          <p:cNvPr id="10" name="矩形: 圆角 9">
            <a:extLst>
              <a:ext uri="{FF2B5EF4-FFF2-40B4-BE49-F238E27FC236}">
                <a16:creationId xmlns:a16="http://schemas.microsoft.com/office/drawing/2014/main" id="{DD11A1DE-51CA-4DE9-81C3-120AAE3D8F7A}"/>
              </a:ext>
            </a:extLst>
          </p:cNvPr>
          <p:cNvSpPr/>
          <p:nvPr/>
        </p:nvSpPr>
        <p:spPr>
          <a:xfrm>
            <a:off x="1591512" y="2753905"/>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定义特征</a:t>
            </a:r>
          </a:p>
        </p:txBody>
      </p:sp>
      <p:sp>
        <p:nvSpPr>
          <p:cNvPr id="11" name="矩形: 圆角 10">
            <a:extLst>
              <a:ext uri="{FF2B5EF4-FFF2-40B4-BE49-F238E27FC236}">
                <a16:creationId xmlns:a16="http://schemas.microsoft.com/office/drawing/2014/main" id="{7DE1B902-0EC9-4421-A3D0-E8A123133A3B}"/>
              </a:ext>
            </a:extLst>
          </p:cNvPr>
          <p:cNvSpPr/>
          <p:nvPr/>
        </p:nvSpPr>
        <p:spPr>
          <a:xfrm>
            <a:off x="1591512" y="3554488"/>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降维聚类</a:t>
            </a:r>
          </a:p>
        </p:txBody>
      </p:sp>
      <p:sp>
        <p:nvSpPr>
          <p:cNvPr id="12" name="矩形: 圆角 11">
            <a:extLst>
              <a:ext uri="{FF2B5EF4-FFF2-40B4-BE49-F238E27FC236}">
                <a16:creationId xmlns:a16="http://schemas.microsoft.com/office/drawing/2014/main" id="{30E2D703-3BBA-457F-A7C5-83AE3ABE35C8}"/>
              </a:ext>
            </a:extLst>
          </p:cNvPr>
          <p:cNvSpPr/>
          <p:nvPr/>
        </p:nvSpPr>
        <p:spPr>
          <a:xfrm>
            <a:off x="1591512" y="4355071"/>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细胞注释</a:t>
            </a:r>
          </a:p>
        </p:txBody>
      </p:sp>
      <p:sp>
        <p:nvSpPr>
          <p:cNvPr id="13" name="矩形: 圆角 12">
            <a:extLst>
              <a:ext uri="{FF2B5EF4-FFF2-40B4-BE49-F238E27FC236}">
                <a16:creationId xmlns:a16="http://schemas.microsoft.com/office/drawing/2014/main" id="{970F6DC9-30E4-41B0-A346-730FC0328B1B}"/>
              </a:ext>
            </a:extLst>
          </p:cNvPr>
          <p:cNvSpPr/>
          <p:nvPr/>
        </p:nvSpPr>
        <p:spPr>
          <a:xfrm>
            <a:off x="1591512" y="5155654"/>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可视化</a:t>
            </a:r>
          </a:p>
        </p:txBody>
      </p:sp>
      <p:sp>
        <p:nvSpPr>
          <p:cNvPr id="14" name="矩形: 圆角 13">
            <a:extLst>
              <a:ext uri="{FF2B5EF4-FFF2-40B4-BE49-F238E27FC236}">
                <a16:creationId xmlns:a16="http://schemas.microsoft.com/office/drawing/2014/main" id="{A8F8FA01-0F01-4EC1-AD3F-A4F6739CCEA0}"/>
              </a:ext>
            </a:extLst>
          </p:cNvPr>
          <p:cNvSpPr/>
          <p:nvPr/>
        </p:nvSpPr>
        <p:spPr>
          <a:xfrm>
            <a:off x="1591512" y="5956240"/>
            <a:ext cx="1698171" cy="400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深入解读</a:t>
            </a:r>
          </a:p>
        </p:txBody>
      </p:sp>
    </p:spTree>
    <p:extLst>
      <p:ext uri="{BB962C8B-B14F-4D97-AF65-F5344CB8AC3E}">
        <p14:creationId xmlns:p14="http://schemas.microsoft.com/office/powerpoint/2010/main" val="777184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D9C22AD-6440-24D5-C10D-DF1F55364705}"/>
              </a:ext>
            </a:extLst>
          </p:cNvPr>
          <p:cNvPicPr>
            <a:picLocks noChangeAspect="1"/>
          </p:cNvPicPr>
          <p:nvPr/>
        </p:nvPicPr>
        <p:blipFill rotWithShape="1">
          <a:blip r:embed="rId2"/>
          <a:srcRect l="4413" t="30287" r="57702" b="50816"/>
          <a:stretch/>
        </p:blipFill>
        <p:spPr>
          <a:xfrm>
            <a:off x="628959" y="2018953"/>
            <a:ext cx="2908182" cy="1926808"/>
          </a:xfrm>
          <a:prstGeom prst="rect">
            <a:avLst/>
          </a:prstGeom>
        </p:spPr>
      </p:pic>
      <p:sp>
        <p:nvSpPr>
          <p:cNvPr id="5" name="矩形 4">
            <a:extLst>
              <a:ext uri="{FF2B5EF4-FFF2-40B4-BE49-F238E27FC236}">
                <a16:creationId xmlns:a16="http://schemas.microsoft.com/office/drawing/2014/main" id="{29E2ED0A-3BDD-3562-D7D7-CDF26880C5F4}"/>
              </a:ext>
            </a:extLst>
          </p:cNvPr>
          <p:cNvSpPr/>
          <p:nvPr/>
        </p:nvSpPr>
        <p:spPr>
          <a:xfrm>
            <a:off x="211015" y="0"/>
            <a:ext cx="5208285"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Pre-processing steps  Quality control</a:t>
            </a:r>
          </a:p>
        </p:txBody>
      </p:sp>
      <p:pic>
        <p:nvPicPr>
          <p:cNvPr id="8" name="图片 7">
            <a:extLst>
              <a:ext uri="{FF2B5EF4-FFF2-40B4-BE49-F238E27FC236}">
                <a16:creationId xmlns:a16="http://schemas.microsoft.com/office/drawing/2014/main" id="{91EAC9A8-D6F8-F9DF-D6DD-E3EE8287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474" y="4073104"/>
            <a:ext cx="4581854" cy="2784896"/>
          </a:xfrm>
          <a:prstGeom prst="rect">
            <a:avLst/>
          </a:prstGeom>
        </p:spPr>
      </p:pic>
      <p:pic>
        <p:nvPicPr>
          <p:cNvPr id="9" name="图片 8">
            <a:extLst>
              <a:ext uri="{FF2B5EF4-FFF2-40B4-BE49-F238E27FC236}">
                <a16:creationId xmlns:a16="http://schemas.microsoft.com/office/drawing/2014/main" id="{B0A63A2C-21E2-2FB2-909D-8401DD50F7A4}"/>
              </a:ext>
            </a:extLst>
          </p:cNvPr>
          <p:cNvPicPr>
            <a:picLocks noChangeAspect="1"/>
          </p:cNvPicPr>
          <p:nvPr/>
        </p:nvPicPr>
        <p:blipFill rotWithShape="1">
          <a:blip r:embed="rId2"/>
          <a:srcRect l="4413" t="51959" r="57702" b="30549"/>
          <a:stretch/>
        </p:blipFill>
        <p:spPr>
          <a:xfrm>
            <a:off x="3384358" y="2190507"/>
            <a:ext cx="3069622" cy="1882597"/>
          </a:xfrm>
          <a:prstGeom prst="rect">
            <a:avLst/>
          </a:prstGeom>
        </p:spPr>
      </p:pic>
      <p:sp>
        <p:nvSpPr>
          <p:cNvPr id="10" name="文本框 9">
            <a:extLst>
              <a:ext uri="{FF2B5EF4-FFF2-40B4-BE49-F238E27FC236}">
                <a16:creationId xmlns:a16="http://schemas.microsoft.com/office/drawing/2014/main" id="{96A16F65-57D2-CCD8-389C-F3A8C6BC2192}"/>
              </a:ext>
            </a:extLst>
          </p:cNvPr>
          <p:cNvSpPr txBox="1"/>
          <p:nvPr/>
        </p:nvSpPr>
        <p:spPr>
          <a:xfrm>
            <a:off x="7272832" y="5058194"/>
            <a:ext cx="4553809" cy="1477328"/>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QC: Doublets</a:t>
            </a:r>
          </a:p>
          <a:p>
            <a:r>
              <a:rPr lang="en-US" altLang="zh-CN" b="1" dirty="0" err="1">
                <a:solidFill>
                  <a:srgbClr val="C00000"/>
                </a:solidFill>
                <a:latin typeface="微软雅黑" panose="020B0503020204020204" pitchFamily="34" charset="-122"/>
                <a:ea typeface="微软雅黑" panose="020B0503020204020204" pitchFamily="34" charset="-122"/>
              </a:rPr>
              <a:t>scDBlFinder</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make count data more continuous</a:t>
            </a:r>
          </a:p>
          <a:p>
            <a:r>
              <a:rPr lang="en-US" altLang="zh-CN" b="1" dirty="0">
                <a:solidFill>
                  <a:srgbClr val="C00000"/>
                </a:solidFill>
                <a:latin typeface="微软雅黑" panose="020B0503020204020204" pitchFamily="34" charset="-122"/>
                <a:ea typeface="微软雅黑" panose="020B0503020204020204" pitchFamily="34" charset="-122"/>
              </a:rPr>
              <a:t>AMULET</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high number of positions with more than two counts</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1CC4DB4-6ADC-2BA9-2521-7A971A7778AB}"/>
              </a:ext>
            </a:extLst>
          </p:cNvPr>
          <p:cNvSpPr txBox="1"/>
          <p:nvPr/>
        </p:nvSpPr>
        <p:spPr>
          <a:xfrm>
            <a:off x="7272832" y="524979"/>
            <a:ext cx="4620422" cy="4324261"/>
          </a:xfrm>
          <a:prstGeom prst="rect">
            <a:avLst/>
          </a:prstGeom>
          <a:noFill/>
        </p:spPr>
        <p:txBody>
          <a:bodyPr wrap="square">
            <a:spAutoFit/>
          </a:bodyPr>
          <a:lstStyle/>
          <a:p>
            <a:pPr algn="l">
              <a:spcBef>
                <a:spcPts val="600"/>
              </a:spcBef>
              <a:buFont typeface="+mj-lt"/>
              <a:buAutoNum type="arabicPeriod"/>
            </a:pPr>
            <a:r>
              <a:rPr lang="en-US" altLang="zh-CN" sz="1600" dirty="0">
                <a:solidFill>
                  <a:srgbClr val="333333"/>
                </a:solidFill>
                <a:latin typeface="微软雅黑" panose="020B0503020204020204" pitchFamily="34" charset="-122"/>
                <a:ea typeface="微软雅黑" panose="020B0503020204020204" pitchFamily="34" charset="-122"/>
              </a:rPr>
              <a:t> </a:t>
            </a:r>
            <a:r>
              <a:rPr lang="en-US" altLang="zh-CN" sz="1600" b="1" dirty="0">
                <a:solidFill>
                  <a:srgbClr val="333333"/>
                </a:solidFill>
                <a:latin typeface="微软雅黑" panose="020B0503020204020204" pitchFamily="34" charset="-122"/>
                <a:ea typeface="微软雅黑" panose="020B0503020204020204" pitchFamily="34" charset="-122"/>
              </a:rPr>
              <a:t>Total fragment counts </a:t>
            </a:r>
            <a:r>
              <a:rPr lang="en-US" altLang="zh-CN" sz="1600" dirty="0">
                <a:solidFill>
                  <a:srgbClr val="333333"/>
                </a:solidFill>
                <a:latin typeface="微软雅黑" panose="020B0503020204020204" pitchFamily="34" charset="-122"/>
                <a:ea typeface="微软雅黑" panose="020B0503020204020204" pitchFamily="34" charset="-122"/>
              </a:rPr>
              <a:t>~ number of total counts in </a:t>
            </a:r>
            <a:r>
              <a:rPr lang="en-US" altLang="zh-CN" sz="1600" dirty="0" err="1">
                <a:solidFill>
                  <a:srgbClr val="333333"/>
                </a:solidFill>
                <a:latin typeface="微软雅黑" panose="020B0503020204020204" pitchFamily="34" charset="-122"/>
                <a:ea typeface="微软雅黑" panose="020B0503020204020204" pitchFamily="34" charset="-122"/>
              </a:rPr>
              <a:t>scRNA</a:t>
            </a:r>
            <a:r>
              <a:rPr lang="en-US" altLang="zh-CN" sz="1600" dirty="0">
                <a:solidFill>
                  <a:srgbClr val="333333"/>
                </a:solidFill>
                <a:latin typeface="微软雅黑" panose="020B0503020204020204" pitchFamily="34" charset="-122"/>
                <a:ea typeface="微软雅黑" panose="020B0503020204020204" pitchFamily="34" charset="-122"/>
              </a:rPr>
              <a:t>-seq</a:t>
            </a:r>
          </a:p>
          <a:p>
            <a:pPr algn="l">
              <a:spcBef>
                <a:spcPts val="600"/>
              </a:spcBef>
              <a:buFont typeface="+mj-lt"/>
              <a:buAutoNum type="arabicPeriod"/>
            </a:pPr>
            <a:r>
              <a:rPr lang="en-US" altLang="zh-CN" sz="1600" b="0" i="0" dirty="0">
                <a:solidFill>
                  <a:srgbClr val="333333"/>
                </a:solidFill>
                <a:effectLst/>
                <a:latin typeface="微软雅黑" panose="020B0503020204020204" pitchFamily="34" charset="-122"/>
                <a:ea typeface="微软雅黑" panose="020B0503020204020204" pitchFamily="34" charset="-122"/>
              </a:rPr>
              <a:t> </a:t>
            </a:r>
            <a:r>
              <a:rPr lang="en-US" altLang="zh-CN" sz="1600" b="1" i="0" dirty="0">
                <a:solidFill>
                  <a:srgbClr val="333333"/>
                </a:solidFill>
                <a:effectLst/>
                <a:latin typeface="微软雅黑" panose="020B0503020204020204" pitchFamily="34" charset="-122"/>
                <a:ea typeface="微软雅黑" panose="020B0503020204020204" pitchFamily="34" charset="-122"/>
              </a:rPr>
              <a:t>TSS enrichment</a:t>
            </a:r>
            <a:r>
              <a:rPr lang="en-US" altLang="zh-CN" sz="1600" b="0" i="0" dirty="0">
                <a:solidFill>
                  <a:srgbClr val="333333"/>
                </a:solidFill>
                <a:effectLst/>
                <a:latin typeface="微软雅黑" panose="020B0503020204020204" pitchFamily="34" charset="-122"/>
                <a:ea typeface="微软雅黑" panose="020B0503020204020204" pitchFamily="34" charset="-122"/>
              </a:rPr>
              <a:t>: ratio of fragments centered as TSS to fragments in TSS flanking regions </a:t>
            </a:r>
            <a:r>
              <a:rPr lang="en-US" altLang="zh-CN" sz="1600"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b="0" i="0" dirty="0">
                <a:solidFill>
                  <a:srgbClr val="333333"/>
                </a:solidFill>
                <a:effectLst/>
                <a:latin typeface="微软雅黑" panose="020B0503020204020204" pitchFamily="34" charset="-122"/>
                <a:ea typeface="微软雅黑" panose="020B0503020204020204" pitchFamily="34" charset="-122"/>
              </a:rPr>
              <a:t>signal-to-noise ratio of each cell</a:t>
            </a:r>
          </a:p>
          <a:p>
            <a:pPr algn="l">
              <a:spcBef>
                <a:spcPts val="600"/>
              </a:spcBef>
              <a:buFont typeface="+mj-lt"/>
              <a:buAutoNum type="arabicPeriod"/>
            </a:pPr>
            <a:r>
              <a:rPr lang="en-US" altLang="zh-CN" sz="1600" dirty="0">
                <a:solidFill>
                  <a:srgbClr val="333333"/>
                </a:solidFill>
                <a:latin typeface="微软雅黑" panose="020B0503020204020204" pitchFamily="34" charset="-122"/>
                <a:ea typeface="微软雅黑" panose="020B0503020204020204" pitchFamily="34" charset="-122"/>
              </a:rPr>
              <a:t> </a:t>
            </a:r>
            <a:r>
              <a:rPr lang="en-US" altLang="zh-CN" sz="1600" b="1" dirty="0">
                <a:solidFill>
                  <a:srgbClr val="333333"/>
                </a:solidFill>
                <a:latin typeface="微软雅黑" panose="020B0503020204020204" pitchFamily="34" charset="-122"/>
                <a:ea typeface="微软雅黑" panose="020B0503020204020204" pitchFamily="34" charset="-122"/>
              </a:rPr>
              <a:t>Number of features per cell</a:t>
            </a:r>
            <a:r>
              <a:rPr lang="en-US" altLang="zh-CN" sz="1600" dirty="0">
                <a:solidFill>
                  <a:srgbClr val="333333"/>
                </a:solidFill>
                <a:latin typeface="微软雅黑" panose="020B0503020204020204" pitchFamily="34" charset="-122"/>
                <a:ea typeface="微软雅黑" panose="020B0503020204020204" pitchFamily="34" charset="-122"/>
              </a:rPr>
              <a:t> ~ number of genes in </a:t>
            </a:r>
            <a:r>
              <a:rPr lang="en-US" altLang="zh-CN" sz="1600" dirty="0" err="1">
                <a:solidFill>
                  <a:srgbClr val="333333"/>
                </a:solidFill>
                <a:latin typeface="微软雅黑" panose="020B0503020204020204" pitchFamily="34" charset="-122"/>
                <a:ea typeface="微软雅黑" panose="020B0503020204020204" pitchFamily="34" charset="-122"/>
              </a:rPr>
              <a:t>scRNA</a:t>
            </a:r>
            <a:r>
              <a:rPr lang="en-US" altLang="zh-CN" sz="1600" dirty="0">
                <a:solidFill>
                  <a:srgbClr val="333333"/>
                </a:solidFill>
                <a:latin typeface="微软雅黑" panose="020B0503020204020204" pitchFamily="34" charset="-122"/>
                <a:ea typeface="微软雅黑" panose="020B0503020204020204" pitchFamily="34" charset="-122"/>
              </a:rPr>
              <a:t>-seq</a:t>
            </a:r>
          </a:p>
          <a:p>
            <a:pPr algn="l">
              <a:spcBef>
                <a:spcPts val="600"/>
              </a:spcBef>
              <a:buFont typeface="+mj-lt"/>
              <a:buAutoNum type="arabicPeriod"/>
            </a:pPr>
            <a:r>
              <a:rPr lang="en-US" altLang="zh-CN" sz="1600" b="0" i="0" dirty="0">
                <a:solidFill>
                  <a:srgbClr val="333333"/>
                </a:solidFill>
                <a:effectLst/>
                <a:latin typeface="微软雅黑" panose="020B0503020204020204" pitchFamily="34" charset="-122"/>
                <a:ea typeface="微软雅黑" panose="020B0503020204020204" pitchFamily="34" charset="-122"/>
              </a:rPr>
              <a:t> </a:t>
            </a:r>
            <a:r>
              <a:rPr lang="en-US" altLang="zh-CN" sz="1600" b="1" i="0" dirty="0">
                <a:solidFill>
                  <a:srgbClr val="333333"/>
                </a:solidFill>
                <a:effectLst/>
                <a:latin typeface="微软雅黑" panose="020B0503020204020204" pitchFamily="34" charset="-122"/>
                <a:ea typeface="微软雅黑" panose="020B0503020204020204" pitchFamily="34" charset="-122"/>
              </a:rPr>
              <a:t>Nucleosome signal</a:t>
            </a:r>
            <a:r>
              <a:rPr lang="en-US" altLang="zh-CN" sz="1600" b="0" i="0" dirty="0">
                <a:solidFill>
                  <a:srgbClr val="333333"/>
                </a:solidFill>
                <a:effectLst/>
                <a:latin typeface="微软雅黑" panose="020B0503020204020204" pitchFamily="34" charset="-122"/>
                <a:ea typeface="微软雅黑" panose="020B0503020204020204" pitchFamily="34" charset="-122"/>
              </a:rPr>
              <a:t>: ratio of mono-</a:t>
            </a:r>
            <a:r>
              <a:rPr lang="en-US" altLang="zh-CN" sz="1600" b="0" i="0" dirty="0" err="1">
                <a:solidFill>
                  <a:srgbClr val="333333"/>
                </a:solidFill>
                <a:effectLst/>
                <a:latin typeface="微软雅黑" panose="020B0503020204020204" pitchFamily="34" charset="-122"/>
                <a:ea typeface="微软雅黑" panose="020B0503020204020204" pitchFamily="34" charset="-122"/>
              </a:rPr>
              <a:t>nucleosomal</a:t>
            </a:r>
            <a:r>
              <a:rPr lang="en-US" altLang="zh-CN" sz="1600" b="0" i="0" dirty="0">
                <a:solidFill>
                  <a:srgbClr val="333333"/>
                </a:solidFill>
                <a:effectLst/>
                <a:latin typeface="微软雅黑" panose="020B0503020204020204" pitchFamily="34" charset="-122"/>
                <a:ea typeface="微软雅黑" panose="020B0503020204020204" pitchFamily="34" charset="-122"/>
              </a:rPr>
              <a:t> to </a:t>
            </a:r>
            <a:r>
              <a:rPr lang="en-US" altLang="zh-CN" sz="1600" b="0" i="0" dirty="0" err="1">
                <a:solidFill>
                  <a:srgbClr val="333333"/>
                </a:solidFill>
                <a:effectLst/>
                <a:latin typeface="微软雅黑" panose="020B0503020204020204" pitchFamily="34" charset="-122"/>
                <a:ea typeface="微软雅黑" panose="020B0503020204020204" pitchFamily="34" charset="-122"/>
              </a:rPr>
              <a:t>nucleosomal</a:t>
            </a:r>
            <a:r>
              <a:rPr lang="en-US" altLang="zh-CN" sz="1600" b="0" i="0" dirty="0">
                <a:solidFill>
                  <a:srgbClr val="333333"/>
                </a:solidFill>
                <a:effectLst/>
                <a:latin typeface="微软雅黑" panose="020B0503020204020204" pitchFamily="34" charset="-122"/>
                <a:ea typeface="微软雅黑" panose="020B0503020204020204" pitchFamily="34" charset="-122"/>
              </a:rPr>
              <a:t>-free fragments </a:t>
            </a:r>
            <a:r>
              <a:rPr lang="en-US" altLang="zh-CN" sz="1600"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 signal-to-</a:t>
            </a:r>
            <a:r>
              <a:rPr lang="en-US" altLang="zh-CN" sz="160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n</a:t>
            </a:r>
            <a:r>
              <a:rPr lang="en-US" altLang="zh-CN" sz="1600"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oise in each cell</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a:p>
            <a:pPr algn="l">
              <a:spcBef>
                <a:spcPts val="600"/>
              </a:spcBef>
              <a:buFont typeface="+mj-lt"/>
              <a:buAutoNum type="arabicPeriod"/>
            </a:pPr>
            <a:r>
              <a:rPr lang="en-US" altLang="zh-CN" sz="1600" dirty="0">
                <a:solidFill>
                  <a:srgbClr val="333333"/>
                </a:solidFill>
                <a:latin typeface="微软雅黑" panose="020B0503020204020204" pitchFamily="34" charset="-122"/>
                <a:ea typeface="微软雅黑" panose="020B0503020204020204" pitchFamily="34" charset="-122"/>
              </a:rPr>
              <a:t> </a:t>
            </a:r>
            <a:r>
              <a:rPr lang="en-US" altLang="zh-CN" sz="1600" b="1" dirty="0">
                <a:solidFill>
                  <a:srgbClr val="333333"/>
                </a:solidFill>
                <a:latin typeface="微软雅黑" panose="020B0503020204020204" pitchFamily="34" charset="-122"/>
                <a:ea typeface="微软雅黑" panose="020B0503020204020204" pitchFamily="34" charset="-122"/>
              </a:rPr>
              <a:t>Reads in peaks fraction</a:t>
            </a:r>
            <a:r>
              <a:rPr lang="en-US" altLang="zh-CN" sz="1600" dirty="0">
                <a:solidFill>
                  <a:srgbClr val="333333"/>
                </a:solidFill>
                <a:latin typeface="微软雅黑" panose="020B0503020204020204" pitchFamily="34" charset="-122"/>
                <a:ea typeface="微软雅黑" panose="020B0503020204020204" pitchFamily="34" charset="-122"/>
              </a:rPr>
              <a:t>: fraction in peak regions vs. outside of peaks </a:t>
            </a:r>
            <a:r>
              <a:rPr lang="en-US" altLang="zh-CN" sz="160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signal-to-noise ratio</a:t>
            </a:r>
            <a:endParaRPr lang="en-US" altLang="zh-CN" sz="1600" dirty="0">
              <a:solidFill>
                <a:srgbClr val="333333"/>
              </a:solidFill>
              <a:latin typeface="微软雅黑" panose="020B0503020204020204" pitchFamily="34" charset="-122"/>
              <a:ea typeface="微软雅黑" panose="020B0503020204020204" pitchFamily="34" charset="-122"/>
            </a:endParaRPr>
          </a:p>
          <a:p>
            <a:pPr algn="l">
              <a:spcBef>
                <a:spcPts val="600"/>
              </a:spcBef>
              <a:buFont typeface="+mj-lt"/>
              <a:buAutoNum type="arabicPeriod"/>
            </a:pPr>
            <a:r>
              <a:rPr lang="en-US" altLang="zh-CN" sz="1600" b="0" i="0" dirty="0">
                <a:solidFill>
                  <a:srgbClr val="333333"/>
                </a:solidFill>
                <a:effectLst/>
                <a:latin typeface="微软雅黑" panose="020B0503020204020204" pitchFamily="34" charset="-122"/>
                <a:ea typeface="微软雅黑" panose="020B0503020204020204" pitchFamily="34" charset="-122"/>
              </a:rPr>
              <a:t> </a:t>
            </a:r>
            <a:r>
              <a:rPr lang="en-US" altLang="zh-CN" sz="1600" b="1" i="0" dirty="0">
                <a:solidFill>
                  <a:srgbClr val="333333"/>
                </a:solidFill>
                <a:effectLst/>
                <a:latin typeface="微软雅黑" panose="020B0503020204020204" pitchFamily="34" charset="-122"/>
                <a:ea typeface="微软雅黑" panose="020B0503020204020204" pitchFamily="34" charset="-122"/>
              </a:rPr>
              <a:t>Blacklist fraction</a:t>
            </a:r>
            <a:r>
              <a:rPr lang="en-US" altLang="zh-CN" sz="1600" b="0" i="0" dirty="0">
                <a:solidFill>
                  <a:srgbClr val="333333"/>
                </a:solidFill>
                <a:effectLst/>
                <a:latin typeface="微软雅黑" panose="020B0503020204020204" pitchFamily="34" charset="-122"/>
                <a:ea typeface="微软雅黑" panose="020B0503020204020204" pitchFamily="34" charset="-122"/>
              </a:rPr>
              <a:t>: ENCODE black regions </a:t>
            </a:r>
            <a:r>
              <a:rPr lang="en-US" altLang="zh-CN" sz="1600"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 artefactual signal</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19A3BE4C-325B-4120-ACD0-BADCC2E4BDDA}"/>
              </a:ext>
            </a:extLst>
          </p:cNvPr>
          <p:cNvSpPr>
            <a:spLocks noGrp="1"/>
          </p:cNvSpPr>
          <p:nvPr>
            <p:ph type="sldNum" sz="quarter" idx="12"/>
          </p:nvPr>
        </p:nvSpPr>
        <p:spPr/>
        <p:txBody>
          <a:bodyPr/>
          <a:lstStyle/>
          <a:p>
            <a:fld id="{DF849393-7876-44FF-8BC7-6C3A91957E85}" type="slidenum">
              <a:rPr lang="zh-CN" altLang="en-US" smtClean="0"/>
              <a:t>45</a:t>
            </a:fld>
            <a:endParaRPr lang="zh-CN" altLang="en-US"/>
          </a:p>
        </p:txBody>
      </p:sp>
      <p:pic>
        <p:nvPicPr>
          <p:cNvPr id="13" name="图片 12">
            <a:extLst>
              <a:ext uri="{FF2B5EF4-FFF2-40B4-BE49-F238E27FC236}">
                <a16:creationId xmlns:a16="http://schemas.microsoft.com/office/drawing/2014/main" id="{FAB61708-9DAF-42B1-8393-FA587BFBDA74}"/>
              </a:ext>
            </a:extLst>
          </p:cNvPr>
          <p:cNvPicPr>
            <a:picLocks noChangeAspect="1"/>
          </p:cNvPicPr>
          <p:nvPr/>
        </p:nvPicPr>
        <p:blipFill rotWithShape="1">
          <a:blip r:embed="rId2"/>
          <a:srcRect t="13909" b="70596"/>
          <a:stretch/>
        </p:blipFill>
        <p:spPr>
          <a:xfrm>
            <a:off x="298746" y="571664"/>
            <a:ext cx="7042196" cy="1531461"/>
          </a:xfrm>
          <a:prstGeom prst="rect">
            <a:avLst/>
          </a:prstGeom>
        </p:spPr>
      </p:pic>
    </p:spTree>
    <p:extLst>
      <p:ext uri="{BB962C8B-B14F-4D97-AF65-F5344CB8AC3E}">
        <p14:creationId xmlns:p14="http://schemas.microsoft.com/office/powerpoint/2010/main" val="108111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5FEBB40-EE43-02E4-DDCD-AD66679560DC}"/>
              </a:ext>
            </a:extLst>
          </p:cNvPr>
          <p:cNvSpPr/>
          <p:nvPr/>
        </p:nvSpPr>
        <p:spPr>
          <a:xfrm>
            <a:off x="179753" y="0"/>
            <a:ext cx="5336782"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I: clustering and cluster annotation</a:t>
            </a:r>
          </a:p>
        </p:txBody>
      </p:sp>
      <p:pic>
        <p:nvPicPr>
          <p:cNvPr id="5" name="图片 4">
            <a:extLst>
              <a:ext uri="{FF2B5EF4-FFF2-40B4-BE49-F238E27FC236}">
                <a16:creationId xmlns:a16="http://schemas.microsoft.com/office/drawing/2014/main" id="{AF290398-B633-80E9-536B-1E8BDF614544}"/>
              </a:ext>
            </a:extLst>
          </p:cNvPr>
          <p:cNvPicPr>
            <a:picLocks noChangeAspect="1"/>
          </p:cNvPicPr>
          <p:nvPr/>
        </p:nvPicPr>
        <p:blipFill rotWithShape="1">
          <a:blip r:embed="rId3"/>
          <a:srcRect r="54701"/>
          <a:stretch/>
        </p:blipFill>
        <p:spPr>
          <a:xfrm>
            <a:off x="2561827" y="4710314"/>
            <a:ext cx="1949764" cy="1803062"/>
          </a:xfrm>
          <a:prstGeom prst="rect">
            <a:avLst/>
          </a:prstGeom>
        </p:spPr>
      </p:pic>
      <p:sp>
        <p:nvSpPr>
          <p:cNvPr id="8" name="箭头: 右 7">
            <a:extLst>
              <a:ext uri="{FF2B5EF4-FFF2-40B4-BE49-F238E27FC236}">
                <a16:creationId xmlns:a16="http://schemas.microsoft.com/office/drawing/2014/main" id="{8037F605-0C68-E994-EB61-613D9DEEF9E6}"/>
              </a:ext>
            </a:extLst>
          </p:cNvPr>
          <p:cNvSpPr/>
          <p:nvPr/>
        </p:nvSpPr>
        <p:spPr>
          <a:xfrm>
            <a:off x="6374563" y="1464122"/>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文本框 8">
            <a:extLst>
              <a:ext uri="{FF2B5EF4-FFF2-40B4-BE49-F238E27FC236}">
                <a16:creationId xmlns:a16="http://schemas.microsoft.com/office/drawing/2014/main" id="{31869E8D-0DEE-B0E9-DF2C-AA73581DA151}"/>
              </a:ext>
            </a:extLst>
          </p:cNvPr>
          <p:cNvSpPr txBox="1"/>
          <p:nvPr/>
        </p:nvSpPr>
        <p:spPr>
          <a:xfrm>
            <a:off x="6835027" y="1410084"/>
            <a:ext cx="5106677" cy="369332"/>
          </a:xfrm>
          <a:prstGeom prst="rect">
            <a:avLst/>
          </a:prstGeom>
          <a:noFill/>
        </p:spPr>
        <p:txBody>
          <a:bodyPr wrap="square">
            <a:spAutoFit/>
          </a:bodyPr>
          <a:lstStyle/>
          <a:p>
            <a:r>
              <a:rPr lang="en-US" altLang="zh-CN" b="1" dirty="0"/>
              <a:t>Latent semantic indexing </a:t>
            </a:r>
            <a:r>
              <a:rPr lang="en-US" altLang="zh-CN" b="1" dirty="0" err="1">
                <a:solidFill>
                  <a:srgbClr val="C00000"/>
                </a:solidFill>
              </a:rPr>
              <a:t>ArchR</a:t>
            </a:r>
            <a:r>
              <a:rPr lang="en-US" altLang="zh-CN" b="1" dirty="0">
                <a:solidFill>
                  <a:srgbClr val="C00000"/>
                </a:solidFill>
              </a:rPr>
              <a:t> / Signac</a:t>
            </a:r>
            <a:endParaRPr lang="zh-CN" altLang="en-US" b="1" dirty="0">
              <a:solidFill>
                <a:srgbClr val="C00000"/>
              </a:solidFill>
            </a:endParaRPr>
          </a:p>
        </p:txBody>
      </p:sp>
      <p:pic>
        <p:nvPicPr>
          <p:cNvPr id="11" name="图片 10">
            <a:extLst>
              <a:ext uri="{FF2B5EF4-FFF2-40B4-BE49-F238E27FC236}">
                <a16:creationId xmlns:a16="http://schemas.microsoft.com/office/drawing/2014/main" id="{857C64A7-2811-0284-904C-FF4D2B4D51C9}"/>
              </a:ext>
            </a:extLst>
          </p:cNvPr>
          <p:cNvPicPr>
            <a:picLocks noChangeAspect="1"/>
          </p:cNvPicPr>
          <p:nvPr/>
        </p:nvPicPr>
        <p:blipFill>
          <a:blip r:embed="rId4"/>
          <a:stretch>
            <a:fillRect/>
          </a:stretch>
        </p:blipFill>
        <p:spPr>
          <a:xfrm>
            <a:off x="557905" y="2688787"/>
            <a:ext cx="1905335" cy="1538042"/>
          </a:xfrm>
          <a:prstGeom prst="rect">
            <a:avLst/>
          </a:prstGeom>
        </p:spPr>
      </p:pic>
      <p:sp>
        <p:nvSpPr>
          <p:cNvPr id="13" name="文本框 12">
            <a:extLst>
              <a:ext uri="{FF2B5EF4-FFF2-40B4-BE49-F238E27FC236}">
                <a16:creationId xmlns:a16="http://schemas.microsoft.com/office/drawing/2014/main" id="{648479A2-69E6-9564-C048-754E4F252307}"/>
              </a:ext>
            </a:extLst>
          </p:cNvPr>
          <p:cNvSpPr txBox="1"/>
          <p:nvPr/>
        </p:nvSpPr>
        <p:spPr>
          <a:xfrm>
            <a:off x="4425958" y="1725379"/>
            <a:ext cx="1586089" cy="646331"/>
          </a:xfrm>
          <a:prstGeom prst="rect">
            <a:avLst/>
          </a:prstGeom>
          <a:noFill/>
        </p:spPr>
        <p:txBody>
          <a:bodyPr wrap="square">
            <a:spAutoFit/>
          </a:bodyPr>
          <a:lstStyle/>
          <a:p>
            <a:pPr algn="ctr"/>
            <a:r>
              <a:rPr lang="en-US" altLang="zh-CN" b="1" u="sng" dirty="0"/>
              <a:t>Dimension reduction</a:t>
            </a:r>
            <a:endParaRPr lang="zh-CN" altLang="en-US" b="1" u="sng" dirty="0"/>
          </a:p>
        </p:txBody>
      </p:sp>
      <p:sp>
        <p:nvSpPr>
          <p:cNvPr id="14" name="箭头: 右 13">
            <a:extLst>
              <a:ext uri="{FF2B5EF4-FFF2-40B4-BE49-F238E27FC236}">
                <a16:creationId xmlns:a16="http://schemas.microsoft.com/office/drawing/2014/main" id="{3CB687ED-3D73-35CE-5B5F-D77B8394B7A5}"/>
              </a:ext>
            </a:extLst>
          </p:cNvPr>
          <p:cNvSpPr/>
          <p:nvPr/>
        </p:nvSpPr>
        <p:spPr>
          <a:xfrm>
            <a:off x="6374563" y="1953630"/>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130C3660-A3EC-EA7F-7FAF-F2E833BBA273}"/>
              </a:ext>
            </a:extLst>
          </p:cNvPr>
          <p:cNvSpPr txBox="1"/>
          <p:nvPr/>
        </p:nvSpPr>
        <p:spPr>
          <a:xfrm>
            <a:off x="6835028" y="1899592"/>
            <a:ext cx="3836178" cy="369332"/>
          </a:xfrm>
          <a:prstGeom prst="rect">
            <a:avLst/>
          </a:prstGeom>
          <a:noFill/>
        </p:spPr>
        <p:txBody>
          <a:bodyPr wrap="square">
            <a:spAutoFit/>
          </a:bodyPr>
          <a:lstStyle/>
          <a:p>
            <a:r>
              <a:rPr lang="en-US" altLang="zh-CN" b="1" dirty="0"/>
              <a:t>Latent Dirichlet allocation </a:t>
            </a:r>
            <a:r>
              <a:rPr lang="en-US" altLang="zh-CN" b="1" dirty="0" err="1">
                <a:solidFill>
                  <a:srgbClr val="C00000"/>
                </a:solidFill>
              </a:rPr>
              <a:t>cisTopic</a:t>
            </a:r>
            <a:endParaRPr lang="zh-CN" altLang="en-US" b="1" dirty="0">
              <a:solidFill>
                <a:srgbClr val="C00000"/>
              </a:solidFill>
            </a:endParaRPr>
          </a:p>
        </p:txBody>
      </p:sp>
      <p:sp>
        <p:nvSpPr>
          <p:cNvPr id="16" name="箭头: 右 15">
            <a:extLst>
              <a:ext uri="{FF2B5EF4-FFF2-40B4-BE49-F238E27FC236}">
                <a16:creationId xmlns:a16="http://schemas.microsoft.com/office/drawing/2014/main" id="{9AC8E592-EC8C-C2DA-B00E-A7F66190D0CB}"/>
              </a:ext>
            </a:extLst>
          </p:cNvPr>
          <p:cNvSpPr/>
          <p:nvPr/>
        </p:nvSpPr>
        <p:spPr>
          <a:xfrm>
            <a:off x="6374563" y="2440454"/>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文本框 16">
            <a:extLst>
              <a:ext uri="{FF2B5EF4-FFF2-40B4-BE49-F238E27FC236}">
                <a16:creationId xmlns:a16="http://schemas.microsoft.com/office/drawing/2014/main" id="{4D329C39-4CDD-B4CA-D771-AD4D78BF97A8}"/>
              </a:ext>
            </a:extLst>
          </p:cNvPr>
          <p:cNvSpPr txBox="1"/>
          <p:nvPr/>
        </p:nvSpPr>
        <p:spPr>
          <a:xfrm>
            <a:off x="6835028" y="2386416"/>
            <a:ext cx="3836178" cy="369332"/>
          </a:xfrm>
          <a:prstGeom prst="rect">
            <a:avLst/>
          </a:prstGeom>
          <a:noFill/>
        </p:spPr>
        <p:txBody>
          <a:bodyPr wrap="square">
            <a:spAutoFit/>
          </a:bodyPr>
          <a:lstStyle/>
          <a:p>
            <a:r>
              <a:rPr lang="en-US" altLang="zh-CN" b="1" dirty="0"/>
              <a:t>Spectral embedding </a:t>
            </a:r>
            <a:r>
              <a:rPr lang="en-US" altLang="zh-CN" b="1" dirty="0" err="1">
                <a:solidFill>
                  <a:srgbClr val="C00000"/>
                </a:solidFill>
              </a:rPr>
              <a:t>snapATAC</a:t>
            </a:r>
            <a:endParaRPr lang="zh-CN" altLang="en-US" b="1" dirty="0">
              <a:solidFill>
                <a:srgbClr val="C00000"/>
              </a:solidFill>
            </a:endParaRPr>
          </a:p>
        </p:txBody>
      </p:sp>
      <p:sp>
        <p:nvSpPr>
          <p:cNvPr id="18" name="文本框 17">
            <a:extLst>
              <a:ext uri="{FF2B5EF4-FFF2-40B4-BE49-F238E27FC236}">
                <a16:creationId xmlns:a16="http://schemas.microsoft.com/office/drawing/2014/main" id="{44059A2B-B787-9A88-CDBE-FB4D91FABCBD}"/>
              </a:ext>
            </a:extLst>
          </p:cNvPr>
          <p:cNvSpPr txBox="1"/>
          <p:nvPr/>
        </p:nvSpPr>
        <p:spPr>
          <a:xfrm>
            <a:off x="4816483" y="2924097"/>
            <a:ext cx="2646968" cy="369332"/>
          </a:xfrm>
          <a:prstGeom prst="rect">
            <a:avLst/>
          </a:prstGeom>
          <a:noFill/>
        </p:spPr>
        <p:txBody>
          <a:bodyPr wrap="square">
            <a:spAutoFit/>
          </a:bodyPr>
          <a:lstStyle/>
          <a:p>
            <a:pPr algn="ctr"/>
            <a:r>
              <a:rPr lang="en-US" altLang="zh-CN" b="1" u="sng" dirty="0"/>
              <a:t>Batch correction</a:t>
            </a:r>
            <a:endParaRPr lang="zh-CN" altLang="en-US" b="1" u="sng" dirty="0"/>
          </a:p>
        </p:txBody>
      </p:sp>
      <p:sp>
        <p:nvSpPr>
          <p:cNvPr id="19" name="文本框 18">
            <a:extLst>
              <a:ext uri="{FF2B5EF4-FFF2-40B4-BE49-F238E27FC236}">
                <a16:creationId xmlns:a16="http://schemas.microsoft.com/office/drawing/2014/main" id="{5DBF052E-9411-643A-179E-8FEF53419FD6}"/>
              </a:ext>
            </a:extLst>
          </p:cNvPr>
          <p:cNvSpPr txBox="1"/>
          <p:nvPr/>
        </p:nvSpPr>
        <p:spPr>
          <a:xfrm>
            <a:off x="4961203" y="3451184"/>
            <a:ext cx="2318850" cy="369332"/>
          </a:xfrm>
          <a:prstGeom prst="rect">
            <a:avLst/>
          </a:prstGeom>
          <a:noFill/>
        </p:spPr>
        <p:txBody>
          <a:bodyPr wrap="square">
            <a:spAutoFit/>
          </a:bodyPr>
          <a:lstStyle/>
          <a:p>
            <a:pPr algn="ctr"/>
            <a:r>
              <a:rPr lang="en-US" altLang="zh-CN" b="1" u="sng" dirty="0"/>
              <a:t>Module detection</a:t>
            </a:r>
            <a:endParaRPr lang="zh-CN" altLang="en-US" b="1" u="sng" dirty="0"/>
          </a:p>
        </p:txBody>
      </p:sp>
      <p:sp>
        <p:nvSpPr>
          <p:cNvPr id="20" name="箭头: 右 19">
            <a:extLst>
              <a:ext uri="{FF2B5EF4-FFF2-40B4-BE49-F238E27FC236}">
                <a16:creationId xmlns:a16="http://schemas.microsoft.com/office/drawing/2014/main" id="{A581B048-9333-F37F-42CC-03D135202526}"/>
              </a:ext>
            </a:extLst>
          </p:cNvPr>
          <p:cNvSpPr/>
          <p:nvPr/>
        </p:nvSpPr>
        <p:spPr>
          <a:xfrm>
            <a:off x="7335326" y="3043453"/>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箭头: 右 20">
            <a:extLst>
              <a:ext uri="{FF2B5EF4-FFF2-40B4-BE49-F238E27FC236}">
                <a16:creationId xmlns:a16="http://schemas.microsoft.com/office/drawing/2014/main" id="{22FF5911-542C-CC08-DFE9-62B782F66CB6}"/>
              </a:ext>
            </a:extLst>
          </p:cNvPr>
          <p:cNvSpPr/>
          <p:nvPr/>
        </p:nvSpPr>
        <p:spPr>
          <a:xfrm>
            <a:off x="7335326" y="3559259"/>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文本框 21">
            <a:extLst>
              <a:ext uri="{FF2B5EF4-FFF2-40B4-BE49-F238E27FC236}">
                <a16:creationId xmlns:a16="http://schemas.microsoft.com/office/drawing/2014/main" id="{E572D837-E858-1750-9163-C756C8A310F5}"/>
              </a:ext>
            </a:extLst>
          </p:cNvPr>
          <p:cNvSpPr txBox="1"/>
          <p:nvPr/>
        </p:nvSpPr>
        <p:spPr>
          <a:xfrm>
            <a:off x="7941127" y="2935438"/>
            <a:ext cx="3836178" cy="369332"/>
          </a:xfrm>
          <a:prstGeom prst="rect">
            <a:avLst/>
          </a:prstGeom>
          <a:noFill/>
        </p:spPr>
        <p:txBody>
          <a:bodyPr wrap="square">
            <a:spAutoFit/>
          </a:bodyPr>
          <a:lstStyle/>
          <a:p>
            <a:r>
              <a:rPr lang="en-US" altLang="zh-CN" b="1" dirty="0">
                <a:solidFill>
                  <a:srgbClr val="C00000"/>
                </a:solidFill>
              </a:rPr>
              <a:t>LIGER / </a:t>
            </a:r>
            <a:r>
              <a:rPr lang="en-US" altLang="zh-CN" b="1" dirty="0" err="1">
                <a:solidFill>
                  <a:srgbClr val="C00000"/>
                </a:solidFill>
              </a:rPr>
              <a:t>PeakVI</a:t>
            </a:r>
            <a:r>
              <a:rPr lang="en-US" altLang="zh-CN" b="1" dirty="0">
                <a:solidFill>
                  <a:srgbClr val="C00000"/>
                </a:solidFill>
              </a:rPr>
              <a:t> / </a:t>
            </a:r>
            <a:r>
              <a:rPr lang="en-US" altLang="zh-CN" b="1" dirty="0" err="1">
                <a:solidFill>
                  <a:srgbClr val="C00000"/>
                </a:solidFill>
              </a:rPr>
              <a:t>MultiVI</a:t>
            </a:r>
            <a:endParaRPr lang="zh-CN" altLang="en-US" b="1" dirty="0">
              <a:solidFill>
                <a:srgbClr val="C00000"/>
              </a:solidFill>
            </a:endParaRPr>
          </a:p>
        </p:txBody>
      </p:sp>
      <p:sp>
        <p:nvSpPr>
          <p:cNvPr id="23" name="文本框 22">
            <a:extLst>
              <a:ext uri="{FF2B5EF4-FFF2-40B4-BE49-F238E27FC236}">
                <a16:creationId xmlns:a16="http://schemas.microsoft.com/office/drawing/2014/main" id="{AF1953BA-0158-A1C9-E0C2-5C380D71120A}"/>
              </a:ext>
            </a:extLst>
          </p:cNvPr>
          <p:cNvSpPr txBox="1"/>
          <p:nvPr/>
        </p:nvSpPr>
        <p:spPr>
          <a:xfrm>
            <a:off x="7941127" y="3484460"/>
            <a:ext cx="3836178" cy="369332"/>
          </a:xfrm>
          <a:prstGeom prst="rect">
            <a:avLst/>
          </a:prstGeom>
          <a:noFill/>
        </p:spPr>
        <p:txBody>
          <a:bodyPr wrap="square">
            <a:spAutoFit/>
          </a:bodyPr>
          <a:lstStyle/>
          <a:p>
            <a:r>
              <a:rPr lang="en-US" altLang="zh-CN" b="1" dirty="0"/>
              <a:t>Leiden clustering</a:t>
            </a:r>
            <a:endParaRPr lang="zh-CN" altLang="en-US" b="1" dirty="0">
              <a:solidFill>
                <a:srgbClr val="C00000"/>
              </a:solidFill>
            </a:endParaRPr>
          </a:p>
        </p:txBody>
      </p:sp>
      <p:sp>
        <p:nvSpPr>
          <p:cNvPr id="26" name="文本框 25">
            <a:extLst>
              <a:ext uri="{FF2B5EF4-FFF2-40B4-BE49-F238E27FC236}">
                <a16:creationId xmlns:a16="http://schemas.microsoft.com/office/drawing/2014/main" id="{E2CA62C4-091A-39E0-6242-F5D417B8498C}"/>
              </a:ext>
            </a:extLst>
          </p:cNvPr>
          <p:cNvSpPr txBox="1"/>
          <p:nvPr/>
        </p:nvSpPr>
        <p:spPr>
          <a:xfrm>
            <a:off x="4570678" y="612530"/>
            <a:ext cx="2318850" cy="369332"/>
          </a:xfrm>
          <a:prstGeom prst="rect">
            <a:avLst/>
          </a:prstGeom>
          <a:noFill/>
        </p:spPr>
        <p:txBody>
          <a:bodyPr wrap="square">
            <a:spAutoFit/>
          </a:bodyPr>
          <a:lstStyle/>
          <a:p>
            <a:pPr algn="ctr"/>
            <a:r>
              <a:rPr lang="en-US" altLang="zh-CN" b="1" u="sng" dirty="0"/>
              <a:t>Normalization</a:t>
            </a:r>
            <a:endParaRPr lang="zh-CN" altLang="en-US" b="1" u="sng" dirty="0"/>
          </a:p>
        </p:txBody>
      </p:sp>
      <p:sp>
        <p:nvSpPr>
          <p:cNvPr id="27" name="箭头: 右 26">
            <a:extLst>
              <a:ext uri="{FF2B5EF4-FFF2-40B4-BE49-F238E27FC236}">
                <a16:creationId xmlns:a16="http://schemas.microsoft.com/office/drawing/2014/main" id="{65616B4E-C9D3-3774-EC70-64A2CA35AA27}"/>
              </a:ext>
            </a:extLst>
          </p:cNvPr>
          <p:cNvSpPr/>
          <p:nvPr/>
        </p:nvSpPr>
        <p:spPr>
          <a:xfrm>
            <a:off x="6944801" y="720605"/>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 name="文本框 27">
            <a:extLst>
              <a:ext uri="{FF2B5EF4-FFF2-40B4-BE49-F238E27FC236}">
                <a16:creationId xmlns:a16="http://schemas.microsoft.com/office/drawing/2014/main" id="{725693D0-139B-511C-2899-0323E6B83EF5}"/>
              </a:ext>
            </a:extLst>
          </p:cNvPr>
          <p:cNvSpPr txBox="1"/>
          <p:nvPr/>
        </p:nvSpPr>
        <p:spPr>
          <a:xfrm>
            <a:off x="7550602" y="569606"/>
            <a:ext cx="4107998" cy="646331"/>
          </a:xfrm>
          <a:prstGeom prst="rect">
            <a:avLst/>
          </a:prstGeom>
          <a:noFill/>
        </p:spPr>
        <p:txBody>
          <a:bodyPr wrap="square">
            <a:spAutoFit/>
          </a:bodyPr>
          <a:lstStyle/>
          <a:p>
            <a:r>
              <a:rPr lang="en-US" altLang="zh-CN" b="1" dirty="0"/>
              <a:t>Binarization of peaks (optional, </a:t>
            </a:r>
            <a:r>
              <a:rPr lang="zh-CN" altLang="en-US" b="1" dirty="0"/>
              <a:t>不保留原始信号强度，只标记开放</a:t>
            </a:r>
            <a:r>
              <a:rPr lang="en-US" altLang="zh-CN" b="1" dirty="0"/>
              <a:t>/</a:t>
            </a:r>
            <a:r>
              <a:rPr lang="zh-CN" altLang="en-US" b="1" dirty="0"/>
              <a:t>关闭</a:t>
            </a:r>
            <a:r>
              <a:rPr lang="en-US" altLang="zh-CN" b="1" dirty="0"/>
              <a:t>)</a:t>
            </a:r>
            <a:endParaRPr lang="zh-CN" altLang="en-US" b="1" dirty="0">
              <a:solidFill>
                <a:srgbClr val="C00000"/>
              </a:solidFill>
            </a:endParaRPr>
          </a:p>
        </p:txBody>
      </p:sp>
      <p:sp>
        <p:nvSpPr>
          <p:cNvPr id="31" name="文本框 30">
            <a:extLst>
              <a:ext uri="{FF2B5EF4-FFF2-40B4-BE49-F238E27FC236}">
                <a16:creationId xmlns:a16="http://schemas.microsoft.com/office/drawing/2014/main" id="{9703BFE1-4839-B269-E0B2-3D8408C6FAE8}"/>
              </a:ext>
            </a:extLst>
          </p:cNvPr>
          <p:cNvSpPr txBox="1"/>
          <p:nvPr/>
        </p:nvSpPr>
        <p:spPr>
          <a:xfrm>
            <a:off x="4921577" y="4517777"/>
            <a:ext cx="2318850" cy="646331"/>
          </a:xfrm>
          <a:prstGeom prst="rect">
            <a:avLst/>
          </a:prstGeom>
          <a:noFill/>
        </p:spPr>
        <p:txBody>
          <a:bodyPr wrap="square">
            <a:spAutoFit/>
          </a:bodyPr>
          <a:lstStyle/>
          <a:p>
            <a:pPr algn="ctr"/>
            <a:r>
              <a:rPr lang="en-US" altLang="zh-CN" b="1" u="sng" dirty="0"/>
              <a:t>Differential testing methods</a:t>
            </a:r>
            <a:endParaRPr lang="zh-CN" altLang="en-US" b="1" u="sng" dirty="0"/>
          </a:p>
        </p:txBody>
      </p:sp>
      <p:sp>
        <p:nvSpPr>
          <p:cNvPr id="32" name="箭头: 右 31">
            <a:extLst>
              <a:ext uri="{FF2B5EF4-FFF2-40B4-BE49-F238E27FC236}">
                <a16:creationId xmlns:a16="http://schemas.microsoft.com/office/drawing/2014/main" id="{49CAAFD8-2D4F-C809-F8DD-23C92602E13E}"/>
              </a:ext>
            </a:extLst>
          </p:cNvPr>
          <p:cNvSpPr/>
          <p:nvPr/>
        </p:nvSpPr>
        <p:spPr>
          <a:xfrm>
            <a:off x="7295700" y="4710314"/>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 name="文本框 32">
            <a:extLst>
              <a:ext uri="{FF2B5EF4-FFF2-40B4-BE49-F238E27FC236}">
                <a16:creationId xmlns:a16="http://schemas.microsoft.com/office/drawing/2014/main" id="{6F9C3804-5B8D-5A7B-CB10-57A8A58ACF39}"/>
              </a:ext>
            </a:extLst>
          </p:cNvPr>
          <p:cNvSpPr txBox="1"/>
          <p:nvPr/>
        </p:nvSpPr>
        <p:spPr>
          <a:xfrm>
            <a:off x="7793958" y="4517777"/>
            <a:ext cx="4040203" cy="615553"/>
          </a:xfrm>
          <a:prstGeom prst="rect">
            <a:avLst/>
          </a:prstGeom>
          <a:noFill/>
        </p:spPr>
        <p:txBody>
          <a:bodyPr wrap="square">
            <a:spAutoFit/>
          </a:bodyPr>
          <a:lstStyle/>
          <a:p>
            <a:r>
              <a:rPr lang="en-US" altLang="zh-CN" dirty="0"/>
              <a:t>D</a:t>
            </a:r>
            <a:r>
              <a:rPr lang="zh-CN" altLang="en-US" dirty="0"/>
              <a:t>ifferentially accessible regions (DARs)</a:t>
            </a:r>
            <a:endParaRPr lang="en-US" altLang="zh-CN" dirty="0"/>
          </a:p>
          <a:p>
            <a:r>
              <a:rPr lang="en-US" altLang="zh-CN" sz="1600" dirty="0"/>
              <a:t>Confounder: total counts / TSS score</a:t>
            </a:r>
            <a:endParaRPr lang="en-US" altLang="zh-CN" dirty="0"/>
          </a:p>
        </p:txBody>
      </p:sp>
      <p:sp>
        <p:nvSpPr>
          <p:cNvPr id="34" name="文本框 33">
            <a:extLst>
              <a:ext uri="{FF2B5EF4-FFF2-40B4-BE49-F238E27FC236}">
                <a16:creationId xmlns:a16="http://schemas.microsoft.com/office/drawing/2014/main" id="{82B55B40-4BA2-2C6A-FD0B-7CCE5EE880EF}"/>
              </a:ext>
            </a:extLst>
          </p:cNvPr>
          <p:cNvSpPr txBox="1"/>
          <p:nvPr/>
        </p:nvSpPr>
        <p:spPr>
          <a:xfrm>
            <a:off x="9814059" y="4148445"/>
            <a:ext cx="2204008" cy="369332"/>
          </a:xfrm>
          <a:prstGeom prst="rect">
            <a:avLst/>
          </a:prstGeom>
          <a:noFill/>
        </p:spPr>
        <p:txBody>
          <a:bodyPr wrap="square">
            <a:spAutoFit/>
          </a:bodyPr>
          <a:lstStyle/>
          <a:p>
            <a:r>
              <a:rPr lang="en-US" altLang="zh-CN" b="1" dirty="0">
                <a:solidFill>
                  <a:srgbClr val="C00000"/>
                </a:solidFill>
              </a:rPr>
              <a:t>DESeq2 / </a:t>
            </a:r>
            <a:r>
              <a:rPr lang="en-US" altLang="zh-CN" b="1" dirty="0" err="1">
                <a:solidFill>
                  <a:srgbClr val="C00000"/>
                </a:solidFill>
              </a:rPr>
              <a:t>edgeR</a:t>
            </a:r>
            <a:endParaRPr lang="zh-CN" altLang="en-US" b="1" dirty="0">
              <a:solidFill>
                <a:srgbClr val="C00000"/>
              </a:solidFill>
            </a:endParaRPr>
          </a:p>
        </p:txBody>
      </p:sp>
      <p:sp>
        <p:nvSpPr>
          <p:cNvPr id="36" name="文本框 35">
            <a:extLst>
              <a:ext uri="{FF2B5EF4-FFF2-40B4-BE49-F238E27FC236}">
                <a16:creationId xmlns:a16="http://schemas.microsoft.com/office/drawing/2014/main" id="{86B7555F-5994-ECE9-7C15-4E07C6BA9198}"/>
              </a:ext>
            </a:extLst>
          </p:cNvPr>
          <p:cNvSpPr txBox="1"/>
          <p:nvPr/>
        </p:nvSpPr>
        <p:spPr>
          <a:xfrm>
            <a:off x="5202195" y="5667152"/>
            <a:ext cx="6125268" cy="646331"/>
          </a:xfrm>
          <a:prstGeom prst="rect">
            <a:avLst/>
          </a:prstGeom>
          <a:noFill/>
        </p:spPr>
        <p:txBody>
          <a:bodyPr wrap="square">
            <a:spAutoFit/>
          </a:bodyPr>
          <a:lstStyle/>
          <a:p>
            <a:r>
              <a:rPr lang="zh-CN" altLang="en-US" dirty="0"/>
              <a:t>DARs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cis-regulatory</a:t>
            </a:r>
            <a:r>
              <a:rPr lang="zh-CN" altLang="en-US" dirty="0">
                <a:sym typeface="Wingdings" panose="05000000000000000000" pitchFamily="2" charset="2"/>
              </a:rPr>
              <a:t> </a:t>
            </a:r>
            <a:r>
              <a:rPr lang="en-US" altLang="zh-CN" dirty="0">
                <a:sym typeface="Wingdings" panose="05000000000000000000" pitchFamily="2" charset="2"/>
              </a:rPr>
              <a:t>elements</a:t>
            </a:r>
            <a:r>
              <a:rPr lang="zh-CN" altLang="en-US" dirty="0">
                <a:sym typeface="Wingdings" panose="05000000000000000000" pitchFamily="2" charset="2"/>
              </a:rPr>
              <a:t> </a:t>
            </a:r>
            <a:r>
              <a:rPr lang="en-US" altLang="zh-CN" dirty="0">
                <a:sym typeface="Wingdings" panose="05000000000000000000" pitchFamily="2" charset="2"/>
              </a:rPr>
              <a:t>(CREs)  proximal genes  </a:t>
            </a:r>
            <a:r>
              <a:rPr lang="en-US" altLang="zh-CN" dirty="0"/>
              <a:t>Gene activity scores </a:t>
            </a:r>
            <a:r>
              <a:rPr lang="en-US" altLang="zh-CN" dirty="0">
                <a:sym typeface="Wingdings" panose="05000000000000000000" pitchFamily="2" charset="2"/>
              </a:rPr>
              <a:t> cell type annotation</a:t>
            </a:r>
            <a:endParaRPr lang="zh-CN" altLang="en-US" dirty="0"/>
          </a:p>
        </p:txBody>
      </p:sp>
      <p:sp>
        <p:nvSpPr>
          <p:cNvPr id="37" name="文本框 36">
            <a:extLst>
              <a:ext uri="{FF2B5EF4-FFF2-40B4-BE49-F238E27FC236}">
                <a16:creationId xmlns:a16="http://schemas.microsoft.com/office/drawing/2014/main" id="{FE0C2356-FDA4-8459-4EBF-2315D2137F5F}"/>
              </a:ext>
            </a:extLst>
          </p:cNvPr>
          <p:cNvSpPr txBox="1"/>
          <p:nvPr/>
        </p:nvSpPr>
        <p:spPr>
          <a:xfrm>
            <a:off x="9204556" y="5304467"/>
            <a:ext cx="2813511" cy="369332"/>
          </a:xfrm>
          <a:prstGeom prst="rect">
            <a:avLst/>
          </a:prstGeom>
          <a:noFill/>
        </p:spPr>
        <p:txBody>
          <a:bodyPr wrap="square">
            <a:spAutoFit/>
          </a:bodyPr>
          <a:lstStyle/>
          <a:p>
            <a:r>
              <a:rPr lang="en-US" altLang="zh-CN" b="1" dirty="0">
                <a:solidFill>
                  <a:srgbClr val="C00000"/>
                </a:solidFill>
              </a:rPr>
              <a:t>GREAT / LOLA / GIGGLE</a:t>
            </a:r>
            <a:endParaRPr lang="zh-CN" altLang="en-US" b="1" dirty="0">
              <a:solidFill>
                <a:srgbClr val="C00000"/>
              </a:solidFill>
            </a:endParaRPr>
          </a:p>
        </p:txBody>
      </p:sp>
      <p:sp>
        <p:nvSpPr>
          <p:cNvPr id="38" name="文本框 37">
            <a:extLst>
              <a:ext uri="{FF2B5EF4-FFF2-40B4-BE49-F238E27FC236}">
                <a16:creationId xmlns:a16="http://schemas.microsoft.com/office/drawing/2014/main" id="{A9B44384-0D9C-0FFB-238F-A39F9F7920E3}"/>
              </a:ext>
            </a:extLst>
          </p:cNvPr>
          <p:cNvSpPr txBox="1"/>
          <p:nvPr/>
        </p:nvSpPr>
        <p:spPr>
          <a:xfrm>
            <a:off x="6060821" y="6233126"/>
            <a:ext cx="2204008" cy="369332"/>
          </a:xfrm>
          <a:prstGeom prst="rect">
            <a:avLst/>
          </a:prstGeom>
          <a:noFill/>
        </p:spPr>
        <p:txBody>
          <a:bodyPr wrap="square">
            <a:spAutoFit/>
          </a:bodyPr>
          <a:lstStyle/>
          <a:p>
            <a:r>
              <a:rPr lang="en-US" altLang="zh-CN" b="1" dirty="0">
                <a:solidFill>
                  <a:srgbClr val="C00000"/>
                </a:solidFill>
              </a:rPr>
              <a:t>MAGIC</a:t>
            </a:r>
            <a:endParaRPr lang="zh-CN" altLang="en-US" b="1" dirty="0">
              <a:solidFill>
                <a:srgbClr val="C00000"/>
              </a:solidFill>
            </a:endParaRPr>
          </a:p>
        </p:txBody>
      </p:sp>
      <p:pic>
        <p:nvPicPr>
          <p:cNvPr id="39" name="图片 38">
            <a:extLst>
              <a:ext uri="{FF2B5EF4-FFF2-40B4-BE49-F238E27FC236}">
                <a16:creationId xmlns:a16="http://schemas.microsoft.com/office/drawing/2014/main" id="{825F2E28-C14D-1931-B25B-D57A41C0E25D}"/>
              </a:ext>
            </a:extLst>
          </p:cNvPr>
          <p:cNvPicPr>
            <a:picLocks noChangeAspect="1"/>
          </p:cNvPicPr>
          <p:nvPr/>
        </p:nvPicPr>
        <p:blipFill rotWithShape="1">
          <a:blip r:embed="rId5"/>
          <a:srcRect t="45959" r="56105" b="7943"/>
          <a:stretch/>
        </p:blipFill>
        <p:spPr>
          <a:xfrm>
            <a:off x="721563" y="4695121"/>
            <a:ext cx="1840264" cy="1818255"/>
          </a:xfrm>
          <a:prstGeom prst="rect">
            <a:avLst/>
          </a:prstGeom>
        </p:spPr>
      </p:pic>
      <p:pic>
        <p:nvPicPr>
          <p:cNvPr id="40" name="图片 39">
            <a:extLst>
              <a:ext uri="{FF2B5EF4-FFF2-40B4-BE49-F238E27FC236}">
                <a16:creationId xmlns:a16="http://schemas.microsoft.com/office/drawing/2014/main" id="{A98C5CE3-C1F4-A010-A9E8-37850A80F5B9}"/>
              </a:ext>
            </a:extLst>
          </p:cNvPr>
          <p:cNvPicPr>
            <a:picLocks noChangeAspect="1"/>
          </p:cNvPicPr>
          <p:nvPr/>
        </p:nvPicPr>
        <p:blipFill rotWithShape="1">
          <a:blip r:embed="rId5"/>
          <a:srcRect l="47609" t="-291" r="1137" b="58492"/>
          <a:stretch/>
        </p:blipFill>
        <p:spPr>
          <a:xfrm>
            <a:off x="2588928" y="2716674"/>
            <a:ext cx="2148783" cy="1648676"/>
          </a:xfrm>
          <a:prstGeom prst="rect">
            <a:avLst/>
          </a:prstGeom>
        </p:spPr>
      </p:pic>
      <p:sp>
        <p:nvSpPr>
          <p:cNvPr id="3" name="灯片编号占位符 2">
            <a:extLst>
              <a:ext uri="{FF2B5EF4-FFF2-40B4-BE49-F238E27FC236}">
                <a16:creationId xmlns:a16="http://schemas.microsoft.com/office/drawing/2014/main" id="{742F6C3C-57B3-4EE4-9711-F19815545BD7}"/>
              </a:ext>
            </a:extLst>
          </p:cNvPr>
          <p:cNvSpPr>
            <a:spLocks noGrp="1"/>
          </p:cNvSpPr>
          <p:nvPr>
            <p:ph type="sldNum" sz="quarter" idx="12"/>
          </p:nvPr>
        </p:nvSpPr>
        <p:spPr/>
        <p:txBody>
          <a:bodyPr/>
          <a:lstStyle/>
          <a:p>
            <a:fld id="{DF849393-7876-44FF-8BC7-6C3A91957E85}" type="slidenum">
              <a:rPr lang="zh-CN" altLang="en-US" smtClean="0"/>
              <a:t>46</a:t>
            </a:fld>
            <a:endParaRPr lang="zh-CN" altLang="en-US"/>
          </a:p>
        </p:txBody>
      </p:sp>
      <p:pic>
        <p:nvPicPr>
          <p:cNvPr id="6" name="图片 5">
            <a:extLst>
              <a:ext uri="{FF2B5EF4-FFF2-40B4-BE49-F238E27FC236}">
                <a16:creationId xmlns:a16="http://schemas.microsoft.com/office/drawing/2014/main" id="{86449CF7-6DE1-46FB-8A04-08B88E4921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5182" y="506417"/>
            <a:ext cx="1949764" cy="1976111"/>
          </a:xfrm>
          <a:prstGeom prst="rect">
            <a:avLst/>
          </a:prstGeom>
        </p:spPr>
      </p:pic>
    </p:spTree>
    <p:extLst>
      <p:ext uri="{BB962C8B-B14F-4D97-AF65-F5344CB8AC3E}">
        <p14:creationId xmlns:p14="http://schemas.microsoft.com/office/powerpoint/2010/main" val="55714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p:bldP spid="14" grpId="0" animBg="1"/>
      <p:bldP spid="15" grpId="0"/>
      <p:bldP spid="16" grpId="0" animBg="1"/>
      <p:bldP spid="17" grpId="0"/>
      <p:bldP spid="18" grpId="0"/>
      <p:bldP spid="19" grpId="0"/>
      <p:bldP spid="20" grpId="0" animBg="1"/>
      <p:bldP spid="21" grpId="0" animBg="1"/>
      <p:bldP spid="22" grpId="0"/>
      <p:bldP spid="23" grpId="0"/>
      <p:bldP spid="26" grpId="0"/>
      <p:bldP spid="27" grpId="0" animBg="1"/>
      <p:bldP spid="28" grpId="0"/>
      <p:bldP spid="31" grpId="0"/>
      <p:bldP spid="32" grpId="0" animBg="1"/>
      <p:bldP spid="33" grpId="0"/>
      <p:bldP spid="34" grpId="0"/>
      <p:bldP spid="36" grpId="0"/>
      <p:bldP spid="37" grpId="0"/>
      <p:bldP spid="3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5FEBB40-EE43-02E4-DDCD-AD66679560DC}"/>
              </a:ext>
            </a:extLst>
          </p:cNvPr>
          <p:cNvSpPr/>
          <p:nvPr/>
        </p:nvSpPr>
        <p:spPr>
          <a:xfrm>
            <a:off x="187568" y="0"/>
            <a:ext cx="4662623"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II: TF motifs and foot printing</a:t>
            </a:r>
          </a:p>
        </p:txBody>
      </p:sp>
      <p:pic>
        <p:nvPicPr>
          <p:cNvPr id="4" name="图片 3">
            <a:extLst>
              <a:ext uri="{FF2B5EF4-FFF2-40B4-BE49-F238E27FC236}">
                <a16:creationId xmlns:a16="http://schemas.microsoft.com/office/drawing/2014/main" id="{B1392528-C26E-F887-FCE2-5144BB0F4560}"/>
              </a:ext>
            </a:extLst>
          </p:cNvPr>
          <p:cNvPicPr>
            <a:picLocks noChangeAspect="1"/>
          </p:cNvPicPr>
          <p:nvPr/>
        </p:nvPicPr>
        <p:blipFill rotWithShape="1">
          <a:blip r:embed="rId2"/>
          <a:srcRect l="44690" t="44883"/>
          <a:stretch/>
        </p:blipFill>
        <p:spPr>
          <a:xfrm>
            <a:off x="299524" y="3028647"/>
            <a:ext cx="3778901" cy="3542800"/>
          </a:xfrm>
          <a:prstGeom prst="rect">
            <a:avLst/>
          </a:prstGeom>
        </p:spPr>
      </p:pic>
      <p:sp>
        <p:nvSpPr>
          <p:cNvPr id="11" name="文本框 10">
            <a:extLst>
              <a:ext uri="{FF2B5EF4-FFF2-40B4-BE49-F238E27FC236}">
                <a16:creationId xmlns:a16="http://schemas.microsoft.com/office/drawing/2014/main" id="{549D0A4A-580E-9773-1B32-BE23557E1956}"/>
              </a:ext>
            </a:extLst>
          </p:cNvPr>
          <p:cNvSpPr txBox="1"/>
          <p:nvPr/>
        </p:nvSpPr>
        <p:spPr>
          <a:xfrm>
            <a:off x="3698815" y="930247"/>
            <a:ext cx="8073860" cy="923330"/>
          </a:xfrm>
          <a:prstGeom prst="rect">
            <a:avLst/>
          </a:prstGeom>
          <a:noFill/>
        </p:spPr>
        <p:txBody>
          <a:bodyPr wrap="square">
            <a:spAutoFit/>
          </a:bodyPr>
          <a:lstStyle/>
          <a:p>
            <a:pPr algn="ctr"/>
            <a:r>
              <a:rPr lang="en-US" altLang="zh-CN" b="1" dirty="0" err="1">
                <a:solidFill>
                  <a:srgbClr val="C00000"/>
                </a:solidFill>
                <a:latin typeface="微软雅黑" panose="020B0503020204020204" pitchFamily="34" charset="-122"/>
                <a:ea typeface="微软雅黑" panose="020B0503020204020204" pitchFamily="34" charset="-122"/>
              </a:rPr>
              <a:t>chromVAR</a:t>
            </a:r>
            <a:r>
              <a:rPr lang="en-US" altLang="zh-CN" b="1"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aggregates chromatin accessibility across peaks that share a common feature (</a:t>
            </a:r>
            <a:r>
              <a:rPr lang="en-US" altLang="zh-CN" dirty="0" err="1">
                <a:latin typeface="微软雅黑" panose="020B0503020204020204" pitchFamily="34" charset="-122"/>
                <a:ea typeface="微软雅黑" panose="020B0503020204020204" pitchFamily="34" charset="-122"/>
              </a:rPr>
              <a:t>e.g</a:t>
            </a:r>
            <a:r>
              <a:rPr lang="en-US" altLang="zh-CN" dirty="0">
                <a:latin typeface="微软雅黑" panose="020B0503020204020204" pitchFamily="34" charset="-122"/>
                <a:ea typeface="微软雅黑" panose="020B0503020204020204" pitchFamily="34" charset="-122"/>
              </a:rPr>
              <a:t> motif)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apply bias correction to generate scores for each cell  </a:t>
            </a:r>
            <a:r>
              <a:rPr lang="en-US" altLang="zh-CN" dirty="0">
                <a:latin typeface="微软雅黑" panose="020B0503020204020204" pitchFamily="34" charset="-122"/>
                <a:ea typeface="微软雅黑" panose="020B0503020204020204" pitchFamily="34" charset="-122"/>
              </a:rPr>
              <a:t>TF-motif enrichment scores </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D2CE3B0-ECB0-A6F9-17FA-CED7A5F983E2}"/>
              </a:ext>
            </a:extLst>
          </p:cNvPr>
          <p:cNvSpPr/>
          <p:nvPr/>
        </p:nvSpPr>
        <p:spPr>
          <a:xfrm>
            <a:off x="455807" y="406873"/>
            <a:ext cx="4394383" cy="369332"/>
          </a:xfrm>
          <a:prstGeom prst="rect">
            <a:avLst/>
          </a:prstGeom>
          <a:solidFill>
            <a:schemeClr val="bg1">
              <a:lumMod val="85000"/>
            </a:schemeClr>
          </a:solidFill>
        </p:spPr>
        <p:txBody>
          <a:bodyPr wrap="square">
            <a:spAutoFit/>
          </a:bodyPr>
          <a:lstStyle/>
          <a:p>
            <a:r>
              <a:rPr lang="en-US" altLang="zh-CN" dirty="0">
                <a:solidFill>
                  <a:srgbClr val="333333"/>
                </a:solidFill>
                <a:latin typeface="微软雅黑" panose="020B0503020204020204" pitchFamily="34" charset="-122"/>
                <a:ea typeface="微软雅黑" panose="020B0503020204020204" pitchFamily="34" charset="-122"/>
              </a:rPr>
              <a:t>Footprints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putative TF binding sites</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8EEEF625-35D6-102C-10BC-1D365F39B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68" y="921702"/>
            <a:ext cx="2403234" cy="2106945"/>
          </a:xfrm>
          <a:prstGeom prst="rect">
            <a:avLst/>
          </a:prstGeom>
        </p:spPr>
      </p:pic>
      <p:pic>
        <p:nvPicPr>
          <p:cNvPr id="18" name="图片 17">
            <a:extLst>
              <a:ext uri="{FF2B5EF4-FFF2-40B4-BE49-F238E27FC236}">
                <a16:creationId xmlns:a16="http://schemas.microsoft.com/office/drawing/2014/main" id="{03C6CB10-5E84-1199-1586-BFAA8EEB0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6881" y="1839748"/>
            <a:ext cx="6789579" cy="2322751"/>
          </a:xfrm>
          <a:prstGeom prst="rect">
            <a:avLst/>
          </a:prstGeom>
        </p:spPr>
      </p:pic>
      <p:sp>
        <p:nvSpPr>
          <p:cNvPr id="20" name="文本框 19">
            <a:extLst>
              <a:ext uri="{FF2B5EF4-FFF2-40B4-BE49-F238E27FC236}">
                <a16:creationId xmlns:a16="http://schemas.microsoft.com/office/drawing/2014/main" id="{1256FE8A-A11D-174A-FCB3-7827EF92859F}"/>
              </a:ext>
            </a:extLst>
          </p:cNvPr>
          <p:cNvSpPr txBox="1"/>
          <p:nvPr/>
        </p:nvSpPr>
        <p:spPr>
          <a:xfrm>
            <a:off x="3934865" y="5390738"/>
            <a:ext cx="2436547" cy="830997"/>
          </a:xfrm>
          <a:prstGeom prst="rect">
            <a:avLst/>
          </a:prstGeom>
          <a:noFill/>
        </p:spPr>
        <p:txBody>
          <a:bodyPr wrap="square">
            <a:spAutoFit/>
          </a:bodyPr>
          <a:lstStyle/>
          <a:p>
            <a:r>
              <a:rPr lang="en-US" altLang="zh-CN" sz="1600" b="1" dirty="0" err="1">
                <a:solidFill>
                  <a:srgbClr val="C00000"/>
                </a:solidFill>
                <a:latin typeface="微软雅黑" panose="020B0503020204020204" pitchFamily="34" charset="-122"/>
                <a:ea typeface="微软雅黑" panose="020B0503020204020204" pitchFamily="34" charset="-122"/>
              </a:rPr>
              <a:t>ArchR</a:t>
            </a:r>
            <a:r>
              <a:rPr lang="en-US" altLang="zh-CN" sz="1600" b="1" dirty="0">
                <a:solidFill>
                  <a:srgbClr val="C00000"/>
                </a:solidFill>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TF foot printing analysis</a:t>
            </a:r>
            <a:endParaRPr lang="zh-CN" altLang="en-US" sz="1600"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89BDE4EA-E3FC-77E0-A023-6D240B3D13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0110" y="4923547"/>
            <a:ext cx="5010024" cy="1832062"/>
          </a:xfrm>
          <a:prstGeom prst="rect">
            <a:avLst/>
          </a:prstGeom>
        </p:spPr>
      </p:pic>
      <p:sp>
        <p:nvSpPr>
          <p:cNvPr id="24" name="文本框 23">
            <a:extLst>
              <a:ext uri="{FF2B5EF4-FFF2-40B4-BE49-F238E27FC236}">
                <a16:creationId xmlns:a16="http://schemas.microsoft.com/office/drawing/2014/main" id="{A1FF7747-C48B-AF1C-615A-8B8B9C41966E}"/>
              </a:ext>
            </a:extLst>
          </p:cNvPr>
          <p:cNvSpPr txBox="1"/>
          <p:nvPr/>
        </p:nvSpPr>
        <p:spPr>
          <a:xfrm>
            <a:off x="9439920" y="1790802"/>
            <a:ext cx="2538114" cy="338554"/>
          </a:xfrm>
          <a:prstGeom prst="rect">
            <a:avLst/>
          </a:prstGeom>
          <a:noFill/>
        </p:spPr>
        <p:txBody>
          <a:bodyPr wrap="square">
            <a:spAutoFit/>
          </a:bodyPr>
          <a:lstStyle/>
          <a:p>
            <a:r>
              <a:rPr lang="en-US" altLang="zh-CN" sz="1600" i="1" dirty="0">
                <a:latin typeface="微软雅黑" panose="020B0503020204020204" pitchFamily="34" charset="-122"/>
                <a:ea typeface="微软雅黑" panose="020B0503020204020204" pitchFamily="34" charset="-122"/>
                <a:sym typeface="Wingdings" panose="05000000000000000000" pitchFamily="2" charset="2"/>
              </a:rPr>
              <a:t> cell type annotation</a:t>
            </a:r>
            <a:endParaRPr lang="zh-CN" altLang="en-US" sz="1600" i="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01E89019-D4F8-0BF5-73DB-DE75C0E62456}"/>
              </a:ext>
            </a:extLst>
          </p:cNvPr>
          <p:cNvSpPr txBox="1"/>
          <p:nvPr/>
        </p:nvSpPr>
        <p:spPr>
          <a:xfrm>
            <a:off x="3834386" y="4277216"/>
            <a:ext cx="7802719" cy="646331"/>
          </a:xfrm>
          <a:prstGeom prst="rect">
            <a:avLst/>
          </a:prstGeom>
          <a:noFill/>
        </p:spPr>
        <p:txBody>
          <a:bodyPr wrap="square">
            <a:spAutoFit/>
          </a:bodyPr>
          <a:lstStyle/>
          <a:p>
            <a:pPr algn="ctr"/>
            <a:r>
              <a:rPr lang="en-US" altLang="zh-CN" dirty="0" err="1">
                <a:latin typeface="微软雅黑" panose="020B0503020204020204" pitchFamily="34" charset="-122"/>
                <a:ea typeface="微软雅黑" panose="020B0503020204020204" pitchFamily="34" charset="-122"/>
              </a:rPr>
              <a:t>scATAC</a:t>
            </a:r>
            <a:r>
              <a:rPr lang="en-US" altLang="zh-CN" dirty="0">
                <a:latin typeface="微软雅黑" panose="020B0503020204020204" pitchFamily="34" charset="-122"/>
                <a:ea typeface="微软雅黑" panose="020B0503020204020204" pitchFamily="34" charset="-122"/>
              </a:rPr>
              <a:t>-seq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validation of the TF impact through foot printing  whether the TF is binding in the given cell cluster </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D22FF49E-BE1D-46F8-8D23-FF66B6ADCB9F}"/>
              </a:ext>
            </a:extLst>
          </p:cNvPr>
          <p:cNvSpPr>
            <a:spLocks noGrp="1"/>
          </p:cNvSpPr>
          <p:nvPr>
            <p:ph type="sldNum" sz="quarter" idx="12"/>
          </p:nvPr>
        </p:nvSpPr>
        <p:spPr/>
        <p:txBody>
          <a:bodyPr/>
          <a:lstStyle/>
          <a:p>
            <a:fld id="{DF849393-7876-44FF-8BC7-6C3A91957E85}" type="slidenum">
              <a:rPr lang="zh-CN" altLang="en-US" smtClean="0"/>
              <a:t>47</a:t>
            </a:fld>
            <a:endParaRPr lang="zh-CN" altLang="en-US"/>
          </a:p>
        </p:txBody>
      </p:sp>
      <p:sp>
        <p:nvSpPr>
          <p:cNvPr id="5" name="矩形 4">
            <a:extLst>
              <a:ext uri="{FF2B5EF4-FFF2-40B4-BE49-F238E27FC236}">
                <a16:creationId xmlns:a16="http://schemas.microsoft.com/office/drawing/2014/main" id="{75A37DCC-86A7-4A65-AF0C-2DA56CD8C409}"/>
              </a:ext>
            </a:extLst>
          </p:cNvPr>
          <p:cNvSpPr/>
          <p:nvPr/>
        </p:nvSpPr>
        <p:spPr>
          <a:xfrm>
            <a:off x="5978773" y="176804"/>
            <a:ext cx="6096000" cy="646331"/>
          </a:xfrm>
          <a:prstGeom prst="rect">
            <a:avLst/>
          </a:prstGeom>
        </p:spPr>
        <p:txBody>
          <a:bodyPr>
            <a:spAutoFit/>
          </a:bodyPr>
          <a:lstStyle/>
          <a:p>
            <a:r>
              <a:rPr lang="en-US" altLang="zh-CN" sz="1200" dirty="0" err="1">
                <a:solidFill>
                  <a:srgbClr val="222222"/>
                </a:solidFill>
                <a:latin typeface="-apple-system"/>
              </a:rPr>
              <a:t>Schep</a:t>
            </a:r>
            <a:r>
              <a:rPr lang="en-US" altLang="zh-CN" sz="1200" dirty="0">
                <a:solidFill>
                  <a:srgbClr val="222222"/>
                </a:solidFill>
                <a:latin typeface="-apple-system"/>
              </a:rPr>
              <a:t>, A., Wu, B., </a:t>
            </a:r>
            <a:r>
              <a:rPr lang="en-US" altLang="zh-CN" sz="1200" dirty="0" err="1">
                <a:solidFill>
                  <a:srgbClr val="222222"/>
                </a:solidFill>
                <a:latin typeface="-apple-system"/>
              </a:rPr>
              <a:t>Buenrostro</a:t>
            </a:r>
            <a:r>
              <a:rPr lang="en-US" altLang="zh-CN" sz="1200" dirty="0">
                <a:solidFill>
                  <a:srgbClr val="222222"/>
                </a:solidFill>
                <a:latin typeface="-apple-system"/>
              </a:rPr>
              <a:t>, J. </a:t>
            </a:r>
            <a:r>
              <a:rPr lang="en-US" altLang="zh-CN" sz="1200" i="1" dirty="0">
                <a:solidFill>
                  <a:srgbClr val="222222"/>
                </a:solidFill>
                <a:latin typeface="-apple-system"/>
              </a:rPr>
              <a:t>et al.</a:t>
            </a:r>
            <a:r>
              <a:rPr lang="en-US" altLang="zh-CN" sz="1200" dirty="0">
                <a:solidFill>
                  <a:srgbClr val="222222"/>
                </a:solidFill>
                <a:latin typeface="-apple-system"/>
              </a:rPr>
              <a:t> </a:t>
            </a:r>
            <a:r>
              <a:rPr lang="en-US" altLang="zh-CN" sz="1200" dirty="0" err="1">
                <a:solidFill>
                  <a:srgbClr val="222222"/>
                </a:solidFill>
                <a:latin typeface="-apple-system"/>
              </a:rPr>
              <a:t>chromVAR</a:t>
            </a:r>
            <a:r>
              <a:rPr lang="en-US" altLang="zh-CN" sz="1200" dirty="0">
                <a:solidFill>
                  <a:srgbClr val="222222"/>
                </a:solidFill>
                <a:latin typeface="-apple-system"/>
              </a:rPr>
              <a:t>: inferring transcription-factor-associated accessibility from single-cell epigenomic data. </a:t>
            </a:r>
            <a:r>
              <a:rPr lang="en-US" altLang="zh-CN" sz="1200" i="1" dirty="0">
                <a:solidFill>
                  <a:srgbClr val="222222"/>
                </a:solidFill>
                <a:latin typeface="-apple-system"/>
              </a:rPr>
              <a:t>Nat Methods</a:t>
            </a:r>
            <a:r>
              <a:rPr lang="en-US" altLang="zh-CN" sz="1200" dirty="0">
                <a:solidFill>
                  <a:srgbClr val="222222"/>
                </a:solidFill>
                <a:latin typeface="-apple-system"/>
              </a:rPr>
              <a:t> </a:t>
            </a:r>
            <a:r>
              <a:rPr lang="en-US" altLang="zh-CN" sz="1200" b="1" dirty="0">
                <a:solidFill>
                  <a:srgbClr val="222222"/>
                </a:solidFill>
                <a:latin typeface="-apple-system"/>
              </a:rPr>
              <a:t>14</a:t>
            </a:r>
            <a:r>
              <a:rPr lang="en-US" altLang="zh-CN" sz="1200" dirty="0">
                <a:solidFill>
                  <a:srgbClr val="222222"/>
                </a:solidFill>
                <a:latin typeface="-apple-system"/>
              </a:rPr>
              <a:t>, 975–978 (2017). https://doi.org/10.1038/nmeth.4401</a:t>
            </a:r>
            <a:endParaRPr lang="zh-CN" altLang="en-US" sz="1200" dirty="0"/>
          </a:p>
        </p:txBody>
      </p:sp>
    </p:spTree>
    <p:extLst>
      <p:ext uri="{BB962C8B-B14F-4D97-AF65-F5344CB8AC3E}">
        <p14:creationId xmlns:p14="http://schemas.microsoft.com/office/powerpoint/2010/main" val="297749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20" grpId="0"/>
      <p:bldP spid="24"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E5CED4-3A4A-47C8-AA4A-B1E4B08CB1CA}"/>
              </a:ext>
            </a:extLst>
          </p:cNvPr>
          <p:cNvSpPr>
            <a:spLocks noGrp="1"/>
          </p:cNvSpPr>
          <p:nvPr>
            <p:ph type="sldNum" sz="quarter" idx="12"/>
          </p:nvPr>
        </p:nvSpPr>
        <p:spPr/>
        <p:txBody>
          <a:bodyPr/>
          <a:lstStyle/>
          <a:p>
            <a:fld id="{DF849393-7876-44FF-8BC7-6C3A91957E85}" type="slidenum">
              <a:rPr lang="zh-CN" altLang="en-US" smtClean="0"/>
              <a:t>48</a:t>
            </a:fld>
            <a:endParaRPr lang="zh-CN" altLang="en-US"/>
          </a:p>
        </p:txBody>
      </p:sp>
      <p:pic>
        <p:nvPicPr>
          <p:cNvPr id="3" name="图片 2">
            <a:extLst>
              <a:ext uri="{FF2B5EF4-FFF2-40B4-BE49-F238E27FC236}">
                <a16:creationId xmlns:a16="http://schemas.microsoft.com/office/drawing/2014/main" id="{0393FB12-A783-4DF2-BB64-58AF5F6254C1}"/>
              </a:ext>
            </a:extLst>
          </p:cNvPr>
          <p:cNvPicPr>
            <a:picLocks noChangeAspect="1"/>
          </p:cNvPicPr>
          <p:nvPr/>
        </p:nvPicPr>
        <p:blipFill>
          <a:blip r:embed="rId2"/>
          <a:stretch>
            <a:fillRect/>
          </a:stretch>
        </p:blipFill>
        <p:spPr>
          <a:xfrm>
            <a:off x="340494" y="709378"/>
            <a:ext cx="8393931" cy="5302056"/>
          </a:xfrm>
          <a:prstGeom prst="rect">
            <a:avLst/>
          </a:prstGeom>
        </p:spPr>
      </p:pic>
      <p:sp>
        <p:nvSpPr>
          <p:cNvPr id="4" name="矩形 3">
            <a:extLst>
              <a:ext uri="{FF2B5EF4-FFF2-40B4-BE49-F238E27FC236}">
                <a16:creationId xmlns:a16="http://schemas.microsoft.com/office/drawing/2014/main" id="{D95CA3FA-B050-4A04-8789-F67CBF8B2525}"/>
              </a:ext>
            </a:extLst>
          </p:cNvPr>
          <p:cNvSpPr/>
          <p:nvPr/>
        </p:nvSpPr>
        <p:spPr>
          <a:xfrm>
            <a:off x="397644" y="6259810"/>
            <a:ext cx="10320338" cy="461665"/>
          </a:xfrm>
          <a:prstGeom prst="rect">
            <a:avLst/>
          </a:prstGeom>
        </p:spPr>
        <p:txBody>
          <a:bodyPr wrap="square">
            <a:spAutoFit/>
          </a:bodyPr>
          <a:lstStyle/>
          <a:p>
            <a:r>
              <a:rPr lang="en-US" altLang="zh-CN" sz="1200" dirty="0" err="1">
                <a:solidFill>
                  <a:srgbClr val="222222"/>
                </a:solidFill>
                <a:latin typeface="-apple-system"/>
              </a:rPr>
              <a:t>Schep</a:t>
            </a:r>
            <a:r>
              <a:rPr lang="en-US" altLang="zh-CN" sz="1200" dirty="0">
                <a:solidFill>
                  <a:srgbClr val="222222"/>
                </a:solidFill>
                <a:latin typeface="-apple-system"/>
              </a:rPr>
              <a:t>, A., Wu, B., </a:t>
            </a:r>
            <a:r>
              <a:rPr lang="en-US" altLang="zh-CN" sz="1200" dirty="0" err="1">
                <a:solidFill>
                  <a:srgbClr val="222222"/>
                </a:solidFill>
                <a:latin typeface="-apple-system"/>
              </a:rPr>
              <a:t>Buenrostro</a:t>
            </a:r>
            <a:r>
              <a:rPr lang="en-US" altLang="zh-CN" sz="1200" dirty="0">
                <a:solidFill>
                  <a:srgbClr val="222222"/>
                </a:solidFill>
                <a:latin typeface="-apple-system"/>
              </a:rPr>
              <a:t>, J. </a:t>
            </a:r>
            <a:r>
              <a:rPr lang="en-US" altLang="zh-CN" sz="1200" i="1" dirty="0">
                <a:solidFill>
                  <a:srgbClr val="222222"/>
                </a:solidFill>
                <a:latin typeface="-apple-system"/>
              </a:rPr>
              <a:t>et al.</a:t>
            </a:r>
            <a:r>
              <a:rPr lang="en-US" altLang="zh-CN" sz="1200" dirty="0">
                <a:solidFill>
                  <a:srgbClr val="222222"/>
                </a:solidFill>
                <a:latin typeface="-apple-system"/>
              </a:rPr>
              <a:t> </a:t>
            </a:r>
            <a:r>
              <a:rPr lang="en-US" altLang="zh-CN" sz="1200" dirty="0" err="1">
                <a:solidFill>
                  <a:srgbClr val="222222"/>
                </a:solidFill>
                <a:latin typeface="-apple-system"/>
              </a:rPr>
              <a:t>chromVAR</a:t>
            </a:r>
            <a:r>
              <a:rPr lang="en-US" altLang="zh-CN" sz="1200" dirty="0">
                <a:solidFill>
                  <a:srgbClr val="222222"/>
                </a:solidFill>
                <a:latin typeface="-apple-system"/>
              </a:rPr>
              <a:t>: inferring transcription-factor-associated accessibility from single-cell epigenomic data. </a:t>
            </a:r>
            <a:r>
              <a:rPr lang="en-US" altLang="zh-CN" sz="1200" i="1" dirty="0">
                <a:solidFill>
                  <a:srgbClr val="222222"/>
                </a:solidFill>
                <a:latin typeface="-apple-system"/>
              </a:rPr>
              <a:t>Nat Methods</a:t>
            </a:r>
            <a:r>
              <a:rPr lang="en-US" altLang="zh-CN" sz="1200" dirty="0">
                <a:solidFill>
                  <a:srgbClr val="222222"/>
                </a:solidFill>
                <a:latin typeface="-apple-system"/>
              </a:rPr>
              <a:t> </a:t>
            </a:r>
            <a:r>
              <a:rPr lang="en-US" altLang="zh-CN" sz="1200" b="1" dirty="0">
                <a:solidFill>
                  <a:srgbClr val="222222"/>
                </a:solidFill>
                <a:latin typeface="-apple-system"/>
              </a:rPr>
              <a:t>14</a:t>
            </a:r>
            <a:r>
              <a:rPr lang="en-US" altLang="zh-CN" sz="1200" dirty="0">
                <a:solidFill>
                  <a:srgbClr val="222222"/>
                </a:solidFill>
                <a:latin typeface="-apple-system"/>
              </a:rPr>
              <a:t>, 975–978 (2017). https://doi.org/10.1038/nmeth.4401</a:t>
            </a:r>
            <a:endParaRPr lang="zh-CN" altLang="en-US" sz="1200" dirty="0"/>
          </a:p>
        </p:txBody>
      </p:sp>
      <p:sp>
        <p:nvSpPr>
          <p:cNvPr id="5" name="矩形 4">
            <a:extLst>
              <a:ext uri="{FF2B5EF4-FFF2-40B4-BE49-F238E27FC236}">
                <a16:creationId xmlns:a16="http://schemas.microsoft.com/office/drawing/2014/main" id="{42804C26-AF0B-4D72-AEEE-5F221F21BF86}"/>
              </a:ext>
            </a:extLst>
          </p:cNvPr>
          <p:cNvSpPr/>
          <p:nvPr/>
        </p:nvSpPr>
        <p:spPr>
          <a:xfrm>
            <a:off x="376189" y="846566"/>
            <a:ext cx="2576562" cy="51648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C35F7ABF-42BA-434A-AC67-286ABA0A1F5E}"/>
              </a:ext>
            </a:extLst>
          </p:cNvPr>
          <p:cNvSpPr/>
          <p:nvPr/>
        </p:nvSpPr>
        <p:spPr>
          <a:xfrm>
            <a:off x="309562" y="279223"/>
            <a:ext cx="11572876" cy="369332"/>
          </a:xfrm>
          <a:prstGeom prst="rect">
            <a:avLst/>
          </a:prstGeom>
        </p:spPr>
        <p:txBody>
          <a:bodyPr wrap="square">
            <a:spAutoFit/>
          </a:bodyPr>
          <a:lstStyle/>
          <a:p>
            <a:r>
              <a:rPr lang="en-US" altLang="zh-CN" b="1" dirty="0" err="1">
                <a:solidFill>
                  <a:srgbClr val="222222"/>
                </a:solidFill>
                <a:latin typeface="微软雅黑" panose="020B0503020204020204" pitchFamily="34" charset="-122"/>
                <a:ea typeface="微软雅黑" panose="020B0503020204020204" pitchFamily="34" charset="-122"/>
              </a:rPr>
              <a:t>chromVAR</a:t>
            </a:r>
            <a:r>
              <a:rPr lang="en-US" altLang="zh-CN" b="1" dirty="0">
                <a:solidFill>
                  <a:srgbClr val="222222"/>
                </a:solidFill>
                <a:latin typeface="微软雅黑" panose="020B0503020204020204" pitchFamily="34" charset="-122"/>
                <a:ea typeface="微软雅黑" panose="020B0503020204020204" pitchFamily="34" charset="-122"/>
              </a:rPr>
              <a:t>: inferring transcription-factor-associated accessibility from single-cell epigenomic data</a:t>
            </a:r>
            <a:endParaRPr lang="en-US" altLang="zh-CN" b="1" i="0" dirty="0">
              <a:solidFill>
                <a:srgbClr val="222222"/>
              </a:solidFill>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A7BA24A-1737-4A1D-B47D-E966964F1DF9}"/>
              </a:ext>
            </a:extLst>
          </p:cNvPr>
          <p:cNvSpPr txBox="1"/>
          <p:nvPr/>
        </p:nvSpPr>
        <p:spPr>
          <a:xfrm>
            <a:off x="8734425" y="846566"/>
            <a:ext cx="3282654" cy="486287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a:spcBef>
                <a:spcPts val="600"/>
              </a:spcBef>
              <a:buFont typeface="+mj-lt"/>
              <a:buAutoNum type="arabicPeriod"/>
            </a:pPr>
            <a:r>
              <a:rPr lang="zh-CN" altLang="en-US" sz="2000"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计算每个细胞每个</a:t>
            </a:r>
            <a:r>
              <a:rPr lang="en-US" altLang="zh-CN" dirty="0">
                <a:solidFill>
                  <a:srgbClr val="333333"/>
                </a:solidFill>
                <a:latin typeface="微软雅黑" panose="020B0503020204020204" pitchFamily="34" charset="-122"/>
                <a:ea typeface="微软雅黑" panose="020B0503020204020204" pitchFamily="34" charset="-122"/>
              </a:rPr>
              <a:t>Peak</a:t>
            </a:r>
            <a:r>
              <a:rPr lang="zh-CN" altLang="en-US" dirty="0">
                <a:solidFill>
                  <a:srgbClr val="333333"/>
                </a:solidFill>
                <a:latin typeface="微软雅黑" panose="020B0503020204020204" pitchFamily="34" charset="-122"/>
                <a:ea typeface="微软雅黑" panose="020B0503020204020204" pitchFamily="34" charset="-122"/>
              </a:rPr>
              <a:t>的期望片段</a:t>
            </a:r>
            <a:r>
              <a:rPr lang="en-US" altLang="zh-CN" dirty="0">
                <a:solidFill>
                  <a:srgbClr val="333333"/>
                </a:solidFill>
                <a:latin typeface="微软雅黑" panose="020B0503020204020204" pitchFamily="34" charset="-122"/>
                <a:ea typeface="微软雅黑" panose="020B0503020204020204" pitchFamily="34" charset="-122"/>
              </a:rPr>
              <a:t>E (</a:t>
            </a:r>
            <a:r>
              <a:rPr lang="zh-CN" altLang="en-US" dirty="0">
                <a:solidFill>
                  <a:srgbClr val="333333"/>
                </a:solidFill>
                <a:latin typeface="微软雅黑" panose="020B0503020204020204" pitchFamily="34" charset="-122"/>
                <a:ea typeface="微软雅黑" panose="020B0503020204020204" pitchFamily="34" charset="-122"/>
              </a:rPr>
              <a:t>特定</a:t>
            </a:r>
            <a:r>
              <a:rPr lang="en-US" altLang="zh-CN" dirty="0">
                <a:solidFill>
                  <a:srgbClr val="333333"/>
                </a:solidFill>
                <a:latin typeface="微软雅黑" panose="020B0503020204020204" pitchFamily="34" charset="-122"/>
                <a:ea typeface="微软雅黑" panose="020B0503020204020204" pitchFamily="34" charset="-122"/>
              </a:rPr>
              <a:t>Cell</a:t>
            </a:r>
            <a:r>
              <a:rPr lang="zh-CN" altLang="en-US" dirty="0">
                <a:solidFill>
                  <a:srgbClr val="333333"/>
                </a:solidFill>
                <a:latin typeface="微软雅黑" panose="020B0503020204020204" pitchFamily="34" charset="-122"/>
                <a:ea typeface="微软雅黑" panose="020B0503020204020204" pitchFamily="34" charset="-122"/>
              </a:rPr>
              <a:t>中片段分布按照所有细胞的片段总数分布进行分配</a:t>
            </a:r>
            <a:r>
              <a:rPr lang="en-US" altLang="zh-CN" dirty="0">
                <a:solidFill>
                  <a:srgbClr val="333333"/>
                </a:solidFill>
                <a:latin typeface="微软雅黑" panose="020B0503020204020204" pitchFamily="34" charset="-122"/>
                <a:ea typeface="微软雅黑" panose="020B0503020204020204" pitchFamily="34" charset="-122"/>
              </a:rPr>
              <a:t>)</a:t>
            </a:r>
          </a:p>
          <a:p>
            <a:pPr algn="l">
              <a:spcBef>
                <a:spcPts val="600"/>
              </a:spcBef>
              <a:buFont typeface="+mj-lt"/>
              <a:buAutoNum type="arabicPeriod"/>
            </a:pPr>
            <a:r>
              <a:rPr lang="en-US" altLang="zh-CN" b="0" i="0" dirty="0">
                <a:solidFill>
                  <a:srgbClr val="333333"/>
                </a:solidFill>
                <a:effectLst/>
                <a:latin typeface="微软雅黑" panose="020B0503020204020204" pitchFamily="34" charset="-122"/>
                <a:ea typeface="微软雅黑" panose="020B0503020204020204" pitchFamily="34" charset="-122"/>
              </a:rPr>
              <a:t> </a:t>
            </a:r>
            <a:r>
              <a:rPr lang="zh-CN" altLang="en-US" b="0" i="0" dirty="0">
                <a:solidFill>
                  <a:srgbClr val="333333"/>
                </a:solidFill>
                <a:effectLst/>
                <a:latin typeface="微软雅黑" panose="020B0503020204020204" pitchFamily="34" charset="-122"/>
                <a:ea typeface="微软雅黑" panose="020B0503020204020204" pitchFamily="34" charset="-122"/>
              </a:rPr>
              <a:t>计算观测片段数和期望的偏差 </a:t>
            </a:r>
            <a:r>
              <a:rPr lang="en-US" altLang="zh-CN" b="0" i="0" dirty="0">
                <a:solidFill>
                  <a:srgbClr val="333333"/>
                </a:solidFill>
                <a:effectLst/>
                <a:latin typeface="微软雅黑" panose="020B0503020204020204" pitchFamily="34" charset="-122"/>
                <a:ea typeface="微软雅黑" panose="020B0503020204020204" pitchFamily="34" charset="-122"/>
              </a:rPr>
              <a:t>Y</a:t>
            </a:r>
            <a:endParaRPr lang="en-US" altLang="zh-CN" sz="2000" dirty="0">
              <a:solidFill>
                <a:srgbClr val="333333"/>
              </a:solidFill>
              <a:latin typeface="微软雅黑" panose="020B0503020204020204" pitchFamily="34" charset="-122"/>
              <a:ea typeface="微软雅黑" panose="020B0503020204020204" pitchFamily="34" charset="-122"/>
            </a:endParaRPr>
          </a:p>
          <a:p>
            <a:pPr algn="l">
              <a:spcBef>
                <a:spcPts val="600"/>
              </a:spcBef>
              <a:buFont typeface="+mj-lt"/>
              <a:buAutoNum type="arabicPeriod"/>
            </a:pPr>
            <a:r>
              <a:rPr lang="en-US" altLang="zh-CN" b="0" i="0" dirty="0">
                <a:solidFill>
                  <a:srgbClr val="333333"/>
                </a:solidFill>
                <a:effectLst/>
                <a:latin typeface="微软雅黑" panose="020B0503020204020204" pitchFamily="34" charset="-122"/>
                <a:ea typeface="微软雅黑" panose="020B0503020204020204" pitchFamily="34" charset="-122"/>
              </a:rPr>
              <a:t> </a:t>
            </a:r>
            <a:r>
              <a:rPr lang="zh-CN" altLang="en-US" b="0" i="0" dirty="0">
                <a:solidFill>
                  <a:srgbClr val="333333"/>
                </a:solidFill>
                <a:effectLst/>
                <a:latin typeface="微软雅黑" panose="020B0503020204020204" pitchFamily="34" charset="-122"/>
                <a:ea typeface="微软雅黑" panose="020B0503020204020204" pitchFamily="34" charset="-122"/>
              </a:rPr>
              <a:t>对每个</a:t>
            </a:r>
            <a:r>
              <a:rPr lang="en-US" altLang="zh-CN" b="0" i="0" dirty="0">
                <a:solidFill>
                  <a:srgbClr val="333333"/>
                </a:solidFill>
                <a:effectLst/>
                <a:latin typeface="微软雅黑" panose="020B0503020204020204" pitchFamily="34" charset="-122"/>
                <a:ea typeface="微软雅黑" panose="020B0503020204020204" pitchFamily="34" charset="-122"/>
              </a:rPr>
              <a:t>Motif</a:t>
            </a:r>
            <a:r>
              <a:rPr lang="zh-CN" altLang="en-US" b="0" i="0" dirty="0">
                <a:solidFill>
                  <a:srgbClr val="333333"/>
                </a:solidFill>
                <a:effectLst/>
                <a:latin typeface="微软雅黑" panose="020B0503020204020204" pitchFamily="34" charset="-122"/>
                <a:ea typeface="微软雅黑" panose="020B0503020204020204" pitchFamily="34" charset="-122"/>
              </a:rPr>
              <a:t>，选取匹配</a:t>
            </a:r>
            <a:r>
              <a:rPr lang="en-US" altLang="zh-CN" b="0" i="0" dirty="0">
                <a:solidFill>
                  <a:srgbClr val="333333"/>
                </a:solidFill>
                <a:effectLst/>
                <a:latin typeface="微软雅黑" panose="020B0503020204020204" pitchFamily="34" charset="-122"/>
                <a:ea typeface="微软雅黑" panose="020B0503020204020204" pitchFamily="34" charset="-122"/>
              </a:rPr>
              <a:t>GC content+</a:t>
            </a:r>
            <a:r>
              <a:rPr lang="zh-CN" altLang="en-US" b="0" i="0" dirty="0">
                <a:solidFill>
                  <a:srgbClr val="333333"/>
                </a:solidFill>
                <a:effectLst/>
                <a:latin typeface="微软雅黑" panose="020B0503020204020204" pitchFamily="34" charset="-122"/>
                <a:ea typeface="微软雅黑" panose="020B0503020204020204" pitchFamily="34" charset="-122"/>
              </a:rPr>
              <a:t>可及性信号的</a:t>
            </a:r>
            <a:r>
              <a:rPr lang="en-US" altLang="zh-CN" b="0" i="0" dirty="0">
                <a:solidFill>
                  <a:srgbClr val="333333"/>
                </a:solidFill>
                <a:effectLst/>
                <a:latin typeface="微软雅黑" panose="020B0503020204020204" pitchFamily="34" charset="-122"/>
                <a:ea typeface="微软雅黑" panose="020B0503020204020204" pitchFamily="34" charset="-122"/>
              </a:rPr>
              <a:t>Peaks</a:t>
            </a:r>
            <a:r>
              <a:rPr lang="zh-CN" altLang="en-US" b="0" i="0" dirty="0">
                <a:solidFill>
                  <a:srgbClr val="333333"/>
                </a:solidFill>
                <a:effectLst/>
                <a:latin typeface="微软雅黑" panose="020B0503020204020204" pitchFamily="34" charset="-122"/>
                <a:ea typeface="微软雅黑" panose="020B0503020204020204" pitchFamily="34" charset="-122"/>
              </a:rPr>
              <a:t>作为背景 </a:t>
            </a:r>
            <a:r>
              <a:rPr lang="en-US" altLang="zh-CN"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 </a:t>
            </a:r>
            <a:r>
              <a:rPr lang="zh-CN" altLang="en-US"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计算得到背景偏差</a:t>
            </a:r>
            <a:r>
              <a:rPr lang="en-US" altLang="zh-CN"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Y’</a:t>
            </a:r>
          </a:p>
          <a:p>
            <a:pPr algn="l">
              <a:spcBef>
                <a:spcPts val="600"/>
              </a:spcBef>
              <a:buFont typeface="+mj-lt"/>
              <a:buAutoNum type="arabicPeriod"/>
            </a:pP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计算得到矫正的偏差</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Z-score  motif * cell</a:t>
            </a: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矩阵</a:t>
            </a:r>
            <a:endPar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endParaRPr>
          </a:p>
          <a:p>
            <a:pPr algn="l">
              <a:spcBef>
                <a:spcPts val="600"/>
              </a:spcBef>
              <a:buFont typeface="+mj-lt"/>
              <a:buAutoNum type="arabicPeriod"/>
            </a:pPr>
            <a:r>
              <a:rPr lang="zh-CN" altLang="en-US"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下游分析 </a:t>
            </a:r>
            <a:r>
              <a:rPr lang="en-US" altLang="zh-CN"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 </a:t>
            </a:r>
            <a:r>
              <a:rPr lang="zh-CN" altLang="en-US"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细胞聚类</a:t>
            </a:r>
            <a:r>
              <a:rPr lang="en-US" altLang="zh-CN"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/motif</a:t>
            </a:r>
            <a:r>
              <a:rPr lang="zh-CN" altLang="en-US"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差异可及性分析</a:t>
            </a:r>
            <a:r>
              <a:rPr lang="en-US" altLang="zh-CN"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/TF-motif</a:t>
            </a: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在所有细胞中的易变性分析</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/TF</a:t>
            </a:r>
            <a:r>
              <a:rPr lang="zh-CN" altLang="en-US"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协同分析</a:t>
            </a:r>
            <a:endParaRPr lang="en-US" altLang="zh-CN" b="0" i="0" dirty="0">
              <a:solidFill>
                <a:srgbClr val="333333"/>
              </a:solidFill>
              <a:effectLst/>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2A899D60-C3ED-4BE4-9354-3005AC1BC0E3}"/>
              </a:ext>
            </a:extLst>
          </p:cNvPr>
          <p:cNvSpPr/>
          <p:nvPr/>
        </p:nvSpPr>
        <p:spPr>
          <a:xfrm>
            <a:off x="2952751" y="846566"/>
            <a:ext cx="2409824" cy="2020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45A38C7-A2E2-4EA0-BC61-A497BC2B315E}"/>
              </a:ext>
            </a:extLst>
          </p:cNvPr>
          <p:cNvSpPr/>
          <p:nvPr/>
        </p:nvSpPr>
        <p:spPr>
          <a:xfrm>
            <a:off x="2952751" y="2856572"/>
            <a:ext cx="2409823" cy="31548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65BF1916-5B2D-418A-A247-7BECBD0A980B}"/>
              </a:ext>
            </a:extLst>
          </p:cNvPr>
          <p:cNvSpPr/>
          <p:nvPr/>
        </p:nvSpPr>
        <p:spPr>
          <a:xfrm>
            <a:off x="5367386" y="846566"/>
            <a:ext cx="3243213" cy="23237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B87D2086-C0D8-4EA9-914E-8800F9606BD4}"/>
              </a:ext>
            </a:extLst>
          </p:cNvPr>
          <p:cNvSpPr/>
          <p:nvPr/>
        </p:nvSpPr>
        <p:spPr>
          <a:xfrm>
            <a:off x="5372099" y="3159208"/>
            <a:ext cx="3243213" cy="2852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4629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5FEBB40-EE43-02E4-DDCD-AD66679560DC}"/>
              </a:ext>
            </a:extLst>
          </p:cNvPr>
          <p:cNvSpPr/>
          <p:nvPr/>
        </p:nvSpPr>
        <p:spPr>
          <a:xfrm>
            <a:off x="148490" y="0"/>
            <a:ext cx="8276625" cy="400110"/>
          </a:xfrm>
          <a:prstGeom prst="rect">
            <a:avLst/>
          </a:prstGeom>
        </p:spPr>
        <p:txBody>
          <a:bodyPr wrap="none">
            <a:spAutoFit/>
          </a:bodyPr>
          <a:lstStyle/>
          <a:p>
            <a:r>
              <a:rPr lang="en-US" altLang="zh-CN" sz="2000" b="1" u="sng" dirty="0">
                <a:sym typeface="Wingdings" panose="05000000000000000000" pitchFamily="2" charset="2"/>
              </a:rPr>
              <a:t>Task III: linking single-cell chromatin accessibility and transcriptomics</a:t>
            </a:r>
          </a:p>
        </p:txBody>
      </p:sp>
      <p:pic>
        <p:nvPicPr>
          <p:cNvPr id="4" name="图片 3">
            <a:extLst>
              <a:ext uri="{FF2B5EF4-FFF2-40B4-BE49-F238E27FC236}">
                <a16:creationId xmlns:a16="http://schemas.microsoft.com/office/drawing/2014/main" id="{8051C53E-C764-3569-25E2-363CE22FA484}"/>
              </a:ext>
            </a:extLst>
          </p:cNvPr>
          <p:cNvPicPr>
            <a:picLocks noChangeAspect="1"/>
          </p:cNvPicPr>
          <p:nvPr/>
        </p:nvPicPr>
        <p:blipFill>
          <a:blip r:embed="rId2"/>
          <a:stretch>
            <a:fillRect/>
          </a:stretch>
        </p:blipFill>
        <p:spPr>
          <a:xfrm>
            <a:off x="262142" y="562796"/>
            <a:ext cx="3646056" cy="1871002"/>
          </a:xfrm>
          <a:prstGeom prst="rect">
            <a:avLst/>
          </a:prstGeom>
        </p:spPr>
      </p:pic>
      <p:pic>
        <p:nvPicPr>
          <p:cNvPr id="6" name="图片 5">
            <a:extLst>
              <a:ext uri="{FF2B5EF4-FFF2-40B4-BE49-F238E27FC236}">
                <a16:creationId xmlns:a16="http://schemas.microsoft.com/office/drawing/2014/main" id="{EE7F3E64-1E45-27F8-DA7F-A10BBC5CFC63}"/>
              </a:ext>
            </a:extLst>
          </p:cNvPr>
          <p:cNvPicPr>
            <a:picLocks noChangeAspect="1"/>
          </p:cNvPicPr>
          <p:nvPr/>
        </p:nvPicPr>
        <p:blipFill>
          <a:blip r:embed="rId3"/>
          <a:stretch>
            <a:fillRect/>
          </a:stretch>
        </p:blipFill>
        <p:spPr>
          <a:xfrm>
            <a:off x="335674" y="2596485"/>
            <a:ext cx="6357423" cy="4172059"/>
          </a:xfrm>
          <a:prstGeom prst="rect">
            <a:avLst/>
          </a:prstGeom>
        </p:spPr>
      </p:pic>
      <p:sp>
        <p:nvSpPr>
          <p:cNvPr id="7" name="文本框 6">
            <a:extLst>
              <a:ext uri="{FF2B5EF4-FFF2-40B4-BE49-F238E27FC236}">
                <a16:creationId xmlns:a16="http://schemas.microsoft.com/office/drawing/2014/main" id="{8FCD85DF-F9B5-4854-2973-935FA7778666}"/>
              </a:ext>
            </a:extLst>
          </p:cNvPr>
          <p:cNvSpPr txBox="1"/>
          <p:nvPr/>
        </p:nvSpPr>
        <p:spPr>
          <a:xfrm>
            <a:off x="3855998" y="1292078"/>
            <a:ext cx="8073860" cy="400110"/>
          </a:xfrm>
          <a:prstGeom prst="rect">
            <a:avLst/>
          </a:prstGeom>
          <a:noFill/>
        </p:spPr>
        <p:txBody>
          <a:bodyPr wrap="square">
            <a:spAutoFit/>
          </a:bodyPr>
          <a:lstStyle/>
          <a:p>
            <a:pPr algn="ctr"/>
            <a:r>
              <a:rPr lang="en-US" altLang="zh-CN" sz="2000" dirty="0"/>
              <a:t>Different modalities measured independently </a:t>
            </a:r>
            <a:r>
              <a:rPr lang="en-US" altLang="zh-CN" sz="2000" dirty="0">
                <a:sym typeface="Wingdings" panose="05000000000000000000" pitchFamily="2" charset="2"/>
              </a:rPr>
              <a:t> unpaired data</a:t>
            </a:r>
            <a:endParaRPr lang="zh-CN" altLang="en-US" sz="2000" dirty="0"/>
          </a:p>
        </p:txBody>
      </p:sp>
      <p:sp>
        <p:nvSpPr>
          <p:cNvPr id="9" name="文本框 8">
            <a:extLst>
              <a:ext uri="{FF2B5EF4-FFF2-40B4-BE49-F238E27FC236}">
                <a16:creationId xmlns:a16="http://schemas.microsoft.com/office/drawing/2014/main" id="{B76EA745-7978-2A01-130B-B822B2616174}"/>
              </a:ext>
            </a:extLst>
          </p:cNvPr>
          <p:cNvSpPr txBox="1"/>
          <p:nvPr/>
        </p:nvSpPr>
        <p:spPr>
          <a:xfrm>
            <a:off x="4406983" y="818670"/>
            <a:ext cx="4095120" cy="369332"/>
          </a:xfrm>
          <a:prstGeom prst="rect">
            <a:avLst/>
          </a:prstGeom>
          <a:noFill/>
        </p:spPr>
        <p:txBody>
          <a:bodyPr wrap="square">
            <a:spAutoFit/>
          </a:bodyPr>
          <a:lstStyle/>
          <a:p>
            <a:r>
              <a:rPr lang="en-US" altLang="zh-CN" sz="1800" b="1" dirty="0">
                <a:solidFill>
                  <a:srgbClr val="C00000"/>
                </a:solidFill>
              </a:rPr>
              <a:t>MOFA+ </a:t>
            </a:r>
            <a:r>
              <a:rPr lang="en-US" altLang="zh-CN" b="1" dirty="0">
                <a:solidFill>
                  <a:srgbClr val="C00000"/>
                </a:solidFill>
                <a:sym typeface="Wingdings" panose="05000000000000000000" pitchFamily="2" charset="2"/>
              </a:rPr>
              <a:t>: </a:t>
            </a:r>
            <a:r>
              <a:rPr lang="en-US" altLang="zh-CN" dirty="0">
                <a:sym typeface="Wingdings" panose="05000000000000000000" pitchFamily="2" charset="2"/>
              </a:rPr>
              <a:t>paired integration</a:t>
            </a:r>
            <a:endParaRPr lang="zh-CN" altLang="en-US" dirty="0"/>
          </a:p>
        </p:txBody>
      </p:sp>
      <p:sp>
        <p:nvSpPr>
          <p:cNvPr id="10" name="文本框 9">
            <a:extLst>
              <a:ext uri="{FF2B5EF4-FFF2-40B4-BE49-F238E27FC236}">
                <a16:creationId xmlns:a16="http://schemas.microsoft.com/office/drawing/2014/main" id="{04C0D31C-DD7F-FAA5-81B2-E2791F53AB21}"/>
              </a:ext>
            </a:extLst>
          </p:cNvPr>
          <p:cNvSpPr txBox="1"/>
          <p:nvPr/>
        </p:nvSpPr>
        <p:spPr>
          <a:xfrm>
            <a:off x="4406983" y="1821171"/>
            <a:ext cx="6759597" cy="646331"/>
          </a:xfrm>
          <a:prstGeom prst="rect">
            <a:avLst/>
          </a:prstGeom>
          <a:noFill/>
        </p:spPr>
        <p:txBody>
          <a:bodyPr wrap="square">
            <a:spAutoFit/>
          </a:bodyPr>
          <a:lstStyle/>
          <a:p>
            <a:r>
              <a:rPr lang="en-US" altLang="zh-CN" b="1" dirty="0">
                <a:solidFill>
                  <a:srgbClr val="C00000"/>
                </a:solidFill>
              </a:rPr>
              <a:t>SCOT / </a:t>
            </a:r>
            <a:r>
              <a:rPr lang="en-US" altLang="zh-CN" b="1" dirty="0" err="1">
                <a:solidFill>
                  <a:srgbClr val="C00000"/>
                </a:solidFill>
              </a:rPr>
              <a:t>UnionCom</a:t>
            </a:r>
            <a:r>
              <a:rPr lang="en-US" altLang="zh-CN" b="1" dirty="0">
                <a:solidFill>
                  <a:srgbClr val="C00000"/>
                </a:solidFill>
              </a:rPr>
              <a:t> / GLUE</a:t>
            </a:r>
            <a:r>
              <a:rPr lang="en-US" altLang="zh-CN" sz="1800" b="1" dirty="0">
                <a:solidFill>
                  <a:srgbClr val="C00000"/>
                </a:solidFill>
              </a:rPr>
              <a:t> </a:t>
            </a:r>
            <a:r>
              <a:rPr lang="en-US" altLang="zh-CN" b="1" dirty="0">
                <a:solidFill>
                  <a:srgbClr val="C00000"/>
                </a:solidFill>
                <a:sym typeface="Wingdings" panose="05000000000000000000" pitchFamily="2" charset="2"/>
              </a:rPr>
              <a:t>: </a:t>
            </a:r>
            <a:r>
              <a:rPr lang="en-US" altLang="zh-CN" dirty="0">
                <a:sym typeface="Wingdings" panose="05000000000000000000" pitchFamily="2" charset="2"/>
              </a:rPr>
              <a:t>un-paired integration  reduce inter-modality information loss</a:t>
            </a:r>
            <a:endParaRPr lang="zh-CN" altLang="en-US" dirty="0"/>
          </a:p>
        </p:txBody>
      </p:sp>
      <p:sp>
        <p:nvSpPr>
          <p:cNvPr id="11" name="文本框 10">
            <a:extLst>
              <a:ext uri="{FF2B5EF4-FFF2-40B4-BE49-F238E27FC236}">
                <a16:creationId xmlns:a16="http://schemas.microsoft.com/office/drawing/2014/main" id="{731F9FE0-47E4-2266-774C-83E5F6BEC4B3}"/>
              </a:ext>
            </a:extLst>
          </p:cNvPr>
          <p:cNvSpPr txBox="1"/>
          <p:nvPr/>
        </p:nvSpPr>
        <p:spPr>
          <a:xfrm>
            <a:off x="7024024" y="3090540"/>
            <a:ext cx="4095120" cy="1200329"/>
          </a:xfrm>
          <a:prstGeom prst="rect">
            <a:avLst/>
          </a:prstGeom>
          <a:noFill/>
        </p:spPr>
        <p:txBody>
          <a:bodyPr wrap="square">
            <a:spAutoFit/>
          </a:bodyPr>
          <a:lstStyle/>
          <a:p>
            <a:r>
              <a:rPr lang="en-US" altLang="zh-CN" sz="1800" b="1" dirty="0" err="1">
                <a:solidFill>
                  <a:srgbClr val="C00000"/>
                </a:solidFill>
              </a:rPr>
              <a:t>totalVI</a:t>
            </a:r>
            <a:r>
              <a:rPr lang="en-US" altLang="zh-CN" sz="1800" b="1" dirty="0">
                <a:solidFill>
                  <a:srgbClr val="C00000"/>
                </a:solidFill>
              </a:rPr>
              <a:t> / </a:t>
            </a:r>
            <a:r>
              <a:rPr lang="en-US" altLang="zh-CN" sz="1800" b="1" dirty="0" err="1">
                <a:solidFill>
                  <a:srgbClr val="C00000"/>
                </a:solidFill>
              </a:rPr>
              <a:t>MultiVI</a:t>
            </a:r>
            <a:r>
              <a:rPr lang="en-US" altLang="zh-CN" b="1" dirty="0">
                <a:solidFill>
                  <a:srgbClr val="C00000"/>
                </a:solidFill>
                <a:sym typeface="Wingdings" panose="05000000000000000000" pitchFamily="2" charset="2"/>
              </a:rPr>
              <a:t>: </a:t>
            </a:r>
            <a:r>
              <a:rPr lang="en-US" altLang="zh-CN" dirty="0">
                <a:sym typeface="Wingdings" panose="05000000000000000000" pitchFamily="2" charset="2"/>
              </a:rPr>
              <a:t>mosaic integration (CITE-seq / </a:t>
            </a:r>
            <a:r>
              <a:rPr lang="en-US" altLang="zh-CN" dirty="0" err="1">
                <a:sym typeface="Wingdings" panose="05000000000000000000" pitchFamily="2" charset="2"/>
              </a:rPr>
              <a:t>Multiome</a:t>
            </a:r>
            <a:r>
              <a:rPr lang="en-US" altLang="zh-CN" dirty="0">
                <a:sym typeface="Wingdings" panose="05000000000000000000" pitchFamily="2" charset="2"/>
              </a:rPr>
              <a:t> data)</a:t>
            </a:r>
          </a:p>
          <a:p>
            <a:r>
              <a:rPr lang="en-US" altLang="zh-CN" b="1" dirty="0" err="1">
                <a:solidFill>
                  <a:srgbClr val="C00000"/>
                </a:solidFill>
                <a:sym typeface="Wingdings" panose="05000000000000000000" pitchFamily="2" charset="2"/>
              </a:rPr>
              <a:t>Stabmap</a:t>
            </a:r>
            <a:r>
              <a:rPr lang="en-US" altLang="zh-CN" b="1" dirty="0">
                <a:solidFill>
                  <a:srgbClr val="C00000"/>
                </a:solidFill>
                <a:sym typeface="Wingdings" panose="05000000000000000000" pitchFamily="2" charset="2"/>
              </a:rPr>
              <a:t> / </a:t>
            </a:r>
            <a:r>
              <a:rPr lang="en-US" altLang="zh-CN" b="1" dirty="0" err="1">
                <a:solidFill>
                  <a:srgbClr val="C00000"/>
                </a:solidFill>
                <a:sym typeface="Wingdings" panose="05000000000000000000" pitchFamily="2" charset="2"/>
              </a:rPr>
              <a:t>Multigrate</a:t>
            </a:r>
            <a:r>
              <a:rPr lang="en-US" altLang="zh-CN" b="1" dirty="0">
                <a:solidFill>
                  <a:srgbClr val="C00000"/>
                </a:solidFill>
                <a:sym typeface="Wingdings" panose="05000000000000000000" pitchFamily="2" charset="2"/>
              </a:rPr>
              <a:t>: </a:t>
            </a:r>
            <a:r>
              <a:rPr lang="en-US" altLang="zh-CN" dirty="0">
                <a:sym typeface="Wingdings" panose="05000000000000000000" pitchFamily="2" charset="2"/>
              </a:rPr>
              <a:t>impute missing modalities</a:t>
            </a:r>
            <a:endParaRPr lang="zh-CN" altLang="en-US" dirty="0"/>
          </a:p>
        </p:txBody>
      </p:sp>
      <p:sp>
        <p:nvSpPr>
          <p:cNvPr id="13" name="文本框 12">
            <a:extLst>
              <a:ext uri="{FF2B5EF4-FFF2-40B4-BE49-F238E27FC236}">
                <a16:creationId xmlns:a16="http://schemas.microsoft.com/office/drawing/2014/main" id="{5A5E348E-E034-DCD8-918A-5D204B1FDA8F}"/>
              </a:ext>
            </a:extLst>
          </p:cNvPr>
          <p:cNvSpPr txBox="1"/>
          <p:nvPr/>
        </p:nvSpPr>
        <p:spPr>
          <a:xfrm>
            <a:off x="7071460" y="5095842"/>
            <a:ext cx="4095120" cy="1200329"/>
          </a:xfrm>
          <a:prstGeom prst="rect">
            <a:avLst/>
          </a:prstGeom>
          <a:noFill/>
        </p:spPr>
        <p:txBody>
          <a:bodyPr wrap="square">
            <a:spAutoFit/>
          </a:bodyPr>
          <a:lstStyle/>
          <a:p>
            <a:r>
              <a:rPr lang="en-US" altLang="zh-CN" b="1" dirty="0" err="1">
                <a:solidFill>
                  <a:srgbClr val="C00000"/>
                </a:solidFill>
                <a:sym typeface="Wingdings" panose="05000000000000000000" pitchFamily="2" charset="2"/>
              </a:rPr>
              <a:t>Multigrate</a:t>
            </a:r>
            <a:r>
              <a:rPr lang="en-US" altLang="zh-CN" b="1" dirty="0">
                <a:solidFill>
                  <a:srgbClr val="C00000"/>
                </a:solidFill>
                <a:sym typeface="Wingdings" panose="05000000000000000000" pitchFamily="2" charset="2"/>
              </a:rPr>
              <a:t>: </a:t>
            </a:r>
            <a:r>
              <a:rPr lang="en-US" altLang="zh-CN" dirty="0">
                <a:sym typeface="Wingdings" panose="05000000000000000000" pitchFamily="2" charset="2"/>
              </a:rPr>
              <a:t>map unimodal and multimodal query datasets to multi-omics reference and imputing missing modalities</a:t>
            </a:r>
            <a:endParaRPr lang="zh-CN" altLang="en-US" dirty="0"/>
          </a:p>
        </p:txBody>
      </p:sp>
      <p:sp>
        <p:nvSpPr>
          <p:cNvPr id="14" name="文本框 13">
            <a:extLst>
              <a:ext uri="{FF2B5EF4-FFF2-40B4-BE49-F238E27FC236}">
                <a16:creationId xmlns:a16="http://schemas.microsoft.com/office/drawing/2014/main" id="{F8550B1F-453F-CC72-8570-7880A41AA878}"/>
              </a:ext>
            </a:extLst>
          </p:cNvPr>
          <p:cNvSpPr txBox="1"/>
          <p:nvPr/>
        </p:nvSpPr>
        <p:spPr>
          <a:xfrm>
            <a:off x="8325984" y="43719"/>
            <a:ext cx="3761052" cy="369332"/>
          </a:xfrm>
          <a:prstGeom prst="rect">
            <a:avLst/>
          </a:prstGeom>
          <a:noFill/>
        </p:spPr>
        <p:txBody>
          <a:bodyPr wrap="square">
            <a:spAutoFit/>
          </a:bodyPr>
          <a:lstStyle/>
          <a:p>
            <a:r>
              <a:rPr lang="en-US" altLang="zh-CN" sz="1800" b="1" dirty="0">
                <a:solidFill>
                  <a:srgbClr val="C00000"/>
                </a:solidFill>
              </a:rPr>
              <a:t>10X </a:t>
            </a:r>
            <a:r>
              <a:rPr lang="en-US" altLang="zh-CN" sz="1800" b="1" dirty="0" err="1">
                <a:solidFill>
                  <a:srgbClr val="C00000"/>
                </a:solidFill>
              </a:rPr>
              <a:t>multiome</a:t>
            </a:r>
            <a:r>
              <a:rPr lang="en-US" altLang="zh-CN" sz="1800" b="1" dirty="0">
                <a:solidFill>
                  <a:srgbClr val="C00000"/>
                </a:solidFill>
              </a:rPr>
              <a:t>, sci-CAR, </a:t>
            </a:r>
            <a:r>
              <a:rPr lang="en-US" altLang="zh-CN" sz="1800" b="1" dirty="0" err="1">
                <a:solidFill>
                  <a:srgbClr val="C00000"/>
                </a:solidFill>
              </a:rPr>
              <a:t>sCAT</a:t>
            </a:r>
            <a:r>
              <a:rPr lang="en-US" altLang="zh-CN" sz="1800" b="1" dirty="0">
                <a:solidFill>
                  <a:srgbClr val="C00000"/>
                </a:solidFill>
              </a:rPr>
              <a:t>-seq</a:t>
            </a:r>
            <a:endParaRPr lang="zh-CN" altLang="en-US" dirty="0"/>
          </a:p>
        </p:txBody>
      </p:sp>
      <p:sp>
        <p:nvSpPr>
          <p:cNvPr id="3" name="灯片编号占位符 2">
            <a:extLst>
              <a:ext uri="{FF2B5EF4-FFF2-40B4-BE49-F238E27FC236}">
                <a16:creationId xmlns:a16="http://schemas.microsoft.com/office/drawing/2014/main" id="{F80158F3-0A88-4191-AFEB-D8C0A2050BB4}"/>
              </a:ext>
            </a:extLst>
          </p:cNvPr>
          <p:cNvSpPr>
            <a:spLocks noGrp="1"/>
          </p:cNvSpPr>
          <p:nvPr>
            <p:ph type="sldNum" sz="quarter" idx="12"/>
          </p:nvPr>
        </p:nvSpPr>
        <p:spPr/>
        <p:txBody>
          <a:bodyPr/>
          <a:lstStyle/>
          <a:p>
            <a:fld id="{DF849393-7876-44FF-8BC7-6C3A91957E85}" type="slidenum">
              <a:rPr lang="zh-CN" altLang="en-US" smtClean="0"/>
              <a:t>49</a:t>
            </a:fld>
            <a:endParaRPr lang="zh-CN" altLang="en-US"/>
          </a:p>
        </p:txBody>
      </p:sp>
    </p:spTree>
    <p:extLst>
      <p:ext uri="{BB962C8B-B14F-4D97-AF65-F5344CB8AC3E}">
        <p14:creationId xmlns:p14="http://schemas.microsoft.com/office/powerpoint/2010/main" val="423327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5D80601-5780-6D86-588A-A7B06B620A84}"/>
              </a:ext>
            </a:extLst>
          </p:cNvPr>
          <p:cNvSpPr>
            <a:spLocks noGrp="1"/>
          </p:cNvSpPr>
          <p:nvPr>
            <p:ph type="sldNum" sz="quarter" idx="12"/>
          </p:nvPr>
        </p:nvSpPr>
        <p:spPr/>
        <p:txBody>
          <a:bodyPr/>
          <a:lstStyle/>
          <a:p>
            <a:fld id="{DF849393-7876-44FF-8BC7-6C3A91957E85}" type="slidenum">
              <a:rPr lang="zh-CN" altLang="en-US" smtClean="0"/>
              <a:t>5</a:t>
            </a:fld>
            <a:endParaRPr lang="zh-CN" altLang="en-US"/>
          </a:p>
        </p:txBody>
      </p:sp>
      <p:sp>
        <p:nvSpPr>
          <p:cNvPr id="3" name="标题 1">
            <a:extLst>
              <a:ext uri="{FF2B5EF4-FFF2-40B4-BE49-F238E27FC236}">
                <a16:creationId xmlns:a16="http://schemas.microsoft.com/office/drawing/2014/main" id="{5B96698F-A9FA-428D-A021-5D033ABC1667}"/>
              </a:ext>
            </a:extLst>
          </p:cNvPr>
          <p:cNvSpPr txBox="1">
            <a:spLocks/>
          </p:cNvSpPr>
          <p:nvPr/>
        </p:nvSpPr>
        <p:spPr>
          <a:xfrm>
            <a:off x="199836" y="155554"/>
            <a:ext cx="11992164" cy="6452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表观组学数据分析流程 </a:t>
            </a:r>
            <a:r>
              <a:rPr lang="en-US" altLang="zh-CN" sz="4000" dirty="0"/>
              <a:t>(</a:t>
            </a:r>
            <a:r>
              <a:rPr lang="en-US" altLang="zh-CN" sz="4000" dirty="0" err="1"/>
              <a:t>ChIP</a:t>
            </a:r>
            <a:r>
              <a:rPr lang="en-US" altLang="zh-CN" sz="4000" dirty="0"/>
              <a:t>-seq)</a:t>
            </a:r>
            <a:endParaRPr lang="zh-CN" altLang="en-US" sz="4000" dirty="0"/>
          </a:p>
        </p:txBody>
      </p:sp>
      <p:sp>
        <p:nvSpPr>
          <p:cNvPr id="16" name="矩形 15">
            <a:extLst>
              <a:ext uri="{FF2B5EF4-FFF2-40B4-BE49-F238E27FC236}">
                <a16:creationId xmlns:a16="http://schemas.microsoft.com/office/drawing/2014/main" id="{103CD6F2-CF06-4409-8B43-2D0617D3DBC5}"/>
              </a:ext>
            </a:extLst>
          </p:cNvPr>
          <p:cNvSpPr/>
          <p:nvPr/>
        </p:nvSpPr>
        <p:spPr>
          <a:xfrm>
            <a:off x="6096000" y="6356350"/>
            <a:ext cx="6096000" cy="461665"/>
          </a:xfrm>
          <a:prstGeom prst="rect">
            <a:avLst/>
          </a:prstGeom>
        </p:spPr>
        <p:txBody>
          <a:bodyPr>
            <a:spAutoFit/>
          </a:bodyPr>
          <a:lstStyle/>
          <a:p>
            <a:r>
              <a:rPr lang="en-US" altLang="zh-CN" sz="1200" dirty="0" err="1">
                <a:solidFill>
                  <a:srgbClr val="222222"/>
                </a:solidFill>
                <a:latin typeface="-apple-system"/>
              </a:rPr>
              <a:t>Nakato</a:t>
            </a:r>
            <a:r>
              <a:rPr lang="en-US" altLang="zh-CN" sz="1200" dirty="0">
                <a:solidFill>
                  <a:srgbClr val="222222"/>
                </a:solidFill>
                <a:latin typeface="-apple-system"/>
              </a:rPr>
              <a:t>, Ryuichiro, and </a:t>
            </a:r>
            <a:r>
              <a:rPr lang="en-US" altLang="zh-CN" sz="1200" dirty="0" err="1">
                <a:solidFill>
                  <a:srgbClr val="222222"/>
                </a:solidFill>
                <a:latin typeface="-apple-system"/>
              </a:rPr>
              <a:t>Toyonori</a:t>
            </a:r>
            <a:r>
              <a:rPr lang="en-US" altLang="zh-CN" sz="1200" dirty="0">
                <a:solidFill>
                  <a:srgbClr val="222222"/>
                </a:solidFill>
                <a:latin typeface="-apple-system"/>
              </a:rPr>
              <a:t> Sakata. "Methods for </a:t>
            </a:r>
            <a:r>
              <a:rPr lang="en-US" altLang="zh-CN" sz="1200" dirty="0" err="1">
                <a:solidFill>
                  <a:srgbClr val="222222"/>
                </a:solidFill>
                <a:latin typeface="-apple-system"/>
              </a:rPr>
              <a:t>ChIP</a:t>
            </a:r>
            <a:r>
              <a:rPr lang="en-US" altLang="zh-CN" sz="1200" dirty="0">
                <a:solidFill>
                  <a:srgbClr val="222222"/>
                </a:solidFill>
                <a:latin typeface="-apple-system"/>
              </a:rPr>
              <a:t>-seq analysis: A practical workflow and advanced applications." </a:t>
            </a:r>
            <a:r>
              <a:rPr lang="en-US" altLang="zh-CN" sz="1200" i="1" dirty="0">
                <a:solidFill>
                  <a:srgbClr val="222222"/>
                </a:solidFill>
                <a:latin typeface="-apple-system"/>
              </a:rPr>
              <a:t>Methods</a:t>
            </a:r>
            <a:r>
              <a:rPr lang="en-US" altLang="zh-CN" sz="1200" dirty="0">
                <a:solidFill>
                  <a:srgbClr val="222222"/>
                </a:solidFill>
                <a:latin typeface="-apple-system"/>
              </a:rPr>
              <a:t> 187 (2021): 44-53.</a:t>
            </a:r>
            <a:endParaRPr lang="zh-CN" altLang="en-US" sz="1200" dirty="0">
              <a:latin typeface="-apple-system"/>
            </a:endParaRPr>
          </a:p>
        </p:txBody>
      </p:sp>
      <p:pic>
        <p:nvPicPr>
          <p:cNvPr id="17" name="图片 16">
            <a:extLst>
              <a:ext uri="{FF2B5EF4-FFF2-40B4-BE49-F238E27FC236}">
                <a16:creationId xmlns:a16="http://schemas.microsoft.com/office/drawing/2014/main" id="{5DE01C68-85DC-4B81-A737-123DADB1E5EB}"/>
              </a:ext>
            </a:extLst>
          </p:cNvPr>
          <p:cNvPicPr>
            <a:picLocks noChangeAspect="1"/>
          </p:cNvPicPr>
          <p:nvPr/>
        </p:nvPicPr>
        <p:blipFill>
          <a:blip r:embed="rId3"/>
          <a:stretch>
            <a:fillRect/>
          </a:stretch>
        </p:blipFill>
        <p:spPr>
          <a:xfrm>
            <a:off x="550078" y="964397"/>
            <a:ext cx="9017194" cy="5228318"/>
          </a:xfrm>
          <a:prstGeom prst="rect">
            <a:avLst/>
          </a:prstGeom>
        </p:spPr>
      </p:pic>
      <p:sp>
        <p:nvSpPr>
          <p:cNvPr id="18" name="矩形 17">
            <a:extLst>
              <a:ext uri="{FF2B5EF4-FFF2-40B4-BE49-F238E27FC236}">
                <a16:creationId xmlns:a16="http://schemas.microsoft.com/office/drawing/2014/main" id="{AB71A061-C629-4357-85E2-EAA6FD9DE2DD}"/>
              </a:ext>
            </a:extLst>
          </p:cNvPr>
          <p:cNvSpPr/>
          <p:nvPr/>
        </p:nvSpPr>
        <p:spPr>
          <a:xfrm>
            <a:off x="9686542" y="2543860"/>
            <a:ext cx="239553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Mapping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Peak Calling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Motif analysis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Visualization</a:t>
            </a:r>
            <a:endParaRPr lang="zh-CN" altLang="en-US" dirty="0">
              <a:latin typeface="微软雅黑" panose="020B0503020204020204" pitchFamily="34" charset="-122"/>
              <a:ea typeface="微软雅黑" panose="020B0503020204020204" pitchFamily="34" charset="-122"/>
            </a:endParaRPr>
          </a:p>
        </p:txBody>
      </p:sp>
      <p:sp>
        <p:nvSpPr>
          <p:cNvPr id="19" name="灯片编号占位符 3">
            <a:extLst>
              <a:ext uri="{FF2B5EF4-FFF2-40B4-BE49-F238E27FC236}">
                <a16:creationId xmlns:a16="http://schemas.microsoft.com/office/drawing/2014/main" id="{2BE908A3-2B25-4BAB-A14D-AB3D578E11BE}"/>
              </a:ext>
            </a:extLst>
          </p:cNvPr>
          <p:cNvSpPr txBox="1">
            <a:spLocks/>
          </p:cNvSpPr>
          <p:nvPr/>
        </p:nvSpPr>
        <p:spPr>
          <a:xfrm>
            <a:off x="94341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849393-7876-44FF-8BC7-6C3A91957E85}" type="slidenum">
              <a:rPr lang="zh-CN" altLang="en-US" smtClean="0"/>
              <a:pPr/>
              <a:t>5</a:t>
            </a:fld>
            <a:endParaRPr lang="zh-CN" altLang="en-US" dirty="0"/>
          </a:p>
        </p:txBody>
      </p:sp>
    </p:spTree>
    <p:extLst>
      <p:ext uri="{BB962C8B-B14F-4D97-AF65-F5344CB8AC3E}">
        <p14:creationId xmlns:p14="http://schemas.microsoft.com/office/powerpoint/2010/main" val="2288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169A4D8-B1C5-47E8-9CEA-15B24C0FA688}"/>
              </a:ext>
            </a:extLst>
          </p:cNvPr>
          <p:cNvSpPr/>
          <p:nvPr/>
        </p:nvSpPr>
        <p:spPr>
          <a:xfrm>
            <a:off x="223482" y="39003"/>
            <a:ext cx="3953133" cy="400110"/>
          </a:xfrm>
          <a:prstGeom prst="rect">
            <a:avLst/>
          </a:prstGeom>
        </p:spPr>
        <p:txBody>
          <a:bodyPr wrap="none">
            <a:spAutoFit/>
          </a:bodyPr>
          <a:lstStyle/>
          <a:p>
            <a:r>
              <a:rPr lang="en-US" altLang="zh-CN" sz="2000" b="1" dirty="0">
                <a:highlight>
                  <a:srgbClr val="FFFF00"/>
                </a:highlight>
                <a:latin typeface="微软雅黑" panose="020B0503020204020204" pitchFamily="34" charset="-122"/>
                <a:ea typeface="微软雅黑" panose="020B0503020204020204" pitchFamily="34" charset="-122"/>
                <a:sym typeface="Wingdings" panose="05000000000000000000" pitchFamily="2" charset="2"/>
              </a:rPr>
              <a:t>3. Surface protein expression</a:t>
            </a:r>
          </a:p>
        </p:txBody>
      </p:sp>
      <p:pic>
        <p:nvPicPr>
          <p:cNvPr id="3" name="图片 2">
            <a:extLst>
              <a:ext uri="{FF2B5EF4-FFF2-40B4-BE49-F238E27FC236}">
                <a16:creationId xmlns:a16="http://schemas.microsoft.com/office/drawing/2014/main" id="{A792035D-A55E-0AA7-4C8D-5388139DBFBA}"/>
              </a:ext>
            </a:extLst>
          </p:cNvPr>
          <p:cNvPicPr>
            <a:picLocks noChangeAspect="1"/>
          </p:cNvPicPr>
          <p:nvPr/>
        </p:nvPicPr>
        <p:blipFill rotWithShape="1">
          <a:blip r:embed="rId3"/>
          <a:srcRect b="81963"/>
          <a:stretch/>
        </p:blipFill>
        <p:spPr>
          <a:xfrm>
            <a:off x="444936" y="1068020"/>
            <a:ext cx="3494581" cy="1320675"/>
          </a:xfrm>
          <a:prstGeom prst="rect">
            <a:avLst/>
          </a:prstGeom>
        </p:spPr>
      </p:pic>
      <p:sp>
        <p:nvSpPr>
          <p:cNvPr id="4" name="矩形 3">
            <a:extLst>
              <a:ext uri="{FF2B5EF4-FFF2-40B4-BE49-F238E27FC236}">
                <a16:creationId xmlns:a16="http://schemas.microsoft.com/office/drawing/2014/main" id="{2E08C819-A40A-FAB7-7496-F70D4E9D62C9}"/>
              </a:ext>
            </a:extLst>
          </p:cNvPr>
          <p:cNvSpPr/>
          <p:nvPr/>
        </p:nvSpPr>
        <p:spPr>
          <a:xfrm>
            <a:off x="679290" y="445876"/>
            <a:ext cx="7709336" cy="369332"/>
          </a:xfrm>
          <a:prstGeom prst="rect">
            <a:avLst/>
          </a:prstGeom>
          <a:solidFill>
            <a:schemeClr val="bg1">
              <a:lumMod val="85000"/>
            </a:schemeClr>
          </a:solidFill>
        </p:spPr>
        <p:txBody>
          <a:bodyPr wrap="square">
            <a:spAutoFit/>
          </a:bodyPr>
          <a:lstStyle/>
          <a:p>
            <a:r>
              <a:rPr lang="en-US" altLang="zh-CN" dirty="0">
                <a:solidFill>
                  <a:srgbClr val="333333"/>
                </a:solidFill>
                <a:latin typeface="微软雅黑" panose="020B0503020204020204" pitchFamily="34" charset="-122"/>
                <a:ea typeface="微软雅黑" panose="020B0503020204020204" pitchFamily="34" charset="-122"/>
              </a:rPr>
              <a:t>Gene products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proteins  some presented on the cell surface</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7A0F49F-E074-68CE-427F-D2490C9BCC74}"/>
              </a:ext>
            </a:extLst>
          </p:cNvPr>
          <p:cNvSpPr txBox="1"/>
          <p:nvPr/>
        </p:nvSpPr>
        <p:spPr>
          <a:xfrm>
            <a:off x="4424179" y="895980"/>
            <a:ext cx="7637562" cy="369332"/>
          </a:xfrm>
          <a:prstGeom prst="rect">
            <a:avLst/>
          </a:prstGeom>
          <a:noFill/>
        </p:spPr>
        <p:txBody>
          <a:bodyPr wrap="square">
            <a:spAutoFit/>
          </a:bodyPr>
          <a:lstStyle/>
          <a:p>
            <a:r>
              <a:rPr lang="en-US" altLang="zh-CN" dirty="0" err="1">
                <a:latin typeface="微软雅黑" panose="020B0503020204020204" pitchFamily="34" charset="-122"/>
                <a:ea typeface="微软雅黑" panose="020B0503020204020204" pitchFamily="34" charset="-122"/>
              </a:rPr>
              <a:t>e.g</a:t>
            </a:r>
            <a:r>
              <a:rPr lang="en-US" altLang="zh-CN" dirty="0">
                <a:latin typeface="微软雅黑" panose="020B0503020204020204" pitchFamily="34" charset="-122"/>
                <a:ea typeface="微软雅黑" panose="020B0503020204020204" pitchFamily="34" charset="-122"/>
              </a:rPr>
              <a:t>  such as </a:t>
            </a:r>
            <a:r>
              <a:rPr lang="en-US" altLang="zh-CN" dirty="0" err="1">
                <a:latin typeface="微软雅黑" panose="020B0503020204020204" pitchFamily="34" charset="-122"/>
                <a:ea typeface="微软雅黑" panose="020B0503020204020204" pitchFamily="34" charset="-122"/>
              </a:rPr>
              <a:t>haematopoietic</a:t>
            </a:r>
            <a:r>
              <a:rPr lang="en-US" altLang="zh-CN" dirty="0">
                <a:latin typeface="微软雅黑" panose="020B0503020204020204" pitchFamily="34" charset="-122"/>
                <a:ea typeface="微软雅黑" panose="020B0503020204020204" pitchFamily="34" charset="-122"/>
              </a:rPr>
              <a:t> cells (</a:t>
            </a:r>
            <a:r>
              <a:rPr lang="zh-CN" altLang="en-US" dirty="0">
                <a:latin typeface="微软雅黑" panose="020B0503020204020204" pitchFamily="34" charset="-122"/>
                <a:ea typeface="微软雅黑" panose="020B0503020204020204" pitchFamily="34" charset="-122"/>
              </a:rPr>
              <a:t>造血细胞</a:t>
            </a:r>
            <a:r>
              <a:rPr lang="en-US" altLang="zh-CN" dirty="0">
                <a:latin typeface="微软雅黑" panose="020B0503020204020204" pitchFamily="34" charset="-122"/>
                <a:ea typeface="微软雅黑" panose="020B0503020204020204" pitchFamily="34" charset="-122"/>
              </a:rPr>
              <a:t>) of the immune system</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1B520C9-1C33-ADC0-0E91-878FA49914A4}"/>
              </a:ext>
            </a:extLst>
          </p:cNvPr>
          <p:cNvSpPr txBox="1"/>
          <p:nvPr/>
        </p:nvSpPr>
        <p:spPr>
          <a:xfrm>
            <a:off x="4176615" y="1602384"/>
            <a:ext cx="7863739" cy="646331"/>
          </a:xfrm>
          <a:prstGeom prst="rect">
            <a:avLst/>
          </a:prstGeom>
          <a:noFill/>
        </p:spPr>
        <p:txBody>
          <a:bodyPr wrap="square">
            <a:spAutoFit/>
          </a:bodyPr>
          <a:lstStyle/>
          <a:p>
            <a:r>
              <a:rPr lang="en-US" altLang="zh-CN" b="1" dirty="0">
                <a:solidFill>
                  <a:srgbClr val="C00000"/>
                </a:solidFill>
                <a:latin typeface="微软雅黑" panose="020B0503020204020204" pitchFamily="34" charset="-122"/>
                <a:ea typeface="微软雅黑" panose="020B0503020204020204" pitchFamily="34" charset="-122"/>
              </a:rPr>
              <a:t>ADTs</a:t>
            </a:r>
            <a:r>
              <a:rPr lang="en-US" altLang="zh-CN" dirty="0">
                <a:latin typeface="微软雅黑" panose="020B0503020204020204" pitchFamily="34" charset="-122"/>
                <a:ea typeface="微软雅黑" panose="020B0503020204020204" pitchFamily="34" charset="-122"/>
              </a:rPr>
              <a:t>: antibody-derived tags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quantify surface protein expression levels</a:t>
            </a: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005B40D4-FD0F-C084-4273-E7E0B4CD064E}"/>
              </a:ext>
            </a:extLst>
          </p:cNvPr>
          <p:cNvSpPr txBox="1"/>
          <p:nvPr/>
        </p:nvSpPr>
        <p:spPr>
          <a:xfrm>
            <a:off x="5310713" y="2014724"/>
            <a:ext cx="4149620" cy="338554"/>
          </a:xfrm>
          <a:prstGeom prst="rect">
            <a:avLst/>
          </a:prstGeom>
          <a:noFill/>
        </p:spPr>
        <p:txBody>
          <a:bodyPr wrap="square">
            <a:spAutoFit/>
          </a:bodyPr>
          <a:lstStyle/>
          <a:p>
            <a:r>
              <a:rPr lang="zh-CN" altLang="en-US" sz="1600" b="0" i="1" dirty="0">
                <a:effectLst/>
                <a:latin typeface="微软雅黑" panose="020B0503020204020204" pitchFamily="34" charset="-122"/>
                <a:ea typeface="微软雅黑" panose="020B0503020204020204" pitchFamily="34" charset="-122"/>
              </a:rPr>
              <a:t>被测序测到的“从抗体衍生出来的标签”</a:t>
            </a:r>
            <a:endParaRPr lang="zh-CN" altLang="en-US" sz="1600" i="1"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E28B1F08-300B-65AB-00EE-7CF323C6C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408" y="2552684"/>
            <a:ext cx="5048759" cy="3496958"/>
          </a:xfrm>
          <a:prstGeom prst="rect">
            <a:avLst/>
          </a:prstGeom>
        </p:spPr>
      </p:pic>
      <p:sp>
        <p:nvSpPr>
          <p:cNvPr id="15" name="文本框 14">
            <a:extLst>
              <a:ext uri="{FF2B5EF4-FFF2-40B4-BE49-F238E27FC236}">
                <a16:creationId xmlns:a16="http://schemas.microsoft.com/office/drawing/2014/main" id="{19BBDFBE-F4FD-3A68-F935-9AAD16ABD90C}"/>
              </a:ext>
            </a:extLst>
          </p:cNvPr>
          <p:cNvSpPr txBox="1"/>
          <p:nvPr/>
        </p:nvSpPr>
        <p:spPr>
          <a:xfrm>
            <a:off x="2336083" y="2782315"/>
            <a:ext cx="1319623" cy="369332"/>
          </a:xfrm>
          <a:prstGeom prst="rect">
            <a:avLst/>
          </a:prstGeom>
          <a:noFill/>
        </p:spPr>
        <p:txBody>
          <a:bodyPr wrap="square">
            <a:spAutoFit/>
          </a:bodyPr>
          <a:lstStyle/>
          <a:p>
            <a:r>
              <a:rPr lang="en-US" altLang="zh-CN" sz="1800" b="1" dirty="0">
                <a:solidFill>
                  <a:srgbClr val="C00000"/>
                </a:solidFill>
                <a:latin typeface="微软雅黑" panose="020B0503020204020204" pitchFamily="34" charset="-122"/>
                <a:ea typeface="微软雅黑" panose="020B0503020204020204" pitchFamily="34" charset="-122"/>
              </a:rPr>
              <a:t>CITE-seq</a:t>
            </a: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7161BE01-2B41-2729-594E-B49F54F022D7}"/>
              </a:ext>
            </a:extLst>
          </p:cNvPr>
          <p:cNvSpPr txBox="1"/>
          <p:nvPr/>
        </p:nvSpPr>
        <p:spPr>
          <a:xfrm>
            <a:off x="1260199" y="4116497"/>
            <a:ext cx="3471390" cy="369332"/>
          </a:xfrm>
          <a:prstGeom prst="rect">
            <a:avLst/>
          </a:prstGeom>
          <a:noFill/>
        </p:spPr>
        <p:txBody>
          <a:bodyPr wrap="square">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将条形码与 </a:t>
            </a:r>
            <a:r>
              <a:rPr lang="en-US" altLang="zh-CN" b="0" i="0" dirty="0">
                <a:solidFill>
                  <a:srgbClr val="333333"/>
                </a:solidFill>
                <a:effectLst/>
                <a:latin typeface="微软雅黑" panose="020B0503020204020204" pitchFamily="34" charset="-122"/>
                <a:ea typeface="微软雅黑" panose="020B0503020204020204" pitchFamily="34" charset="-122"/>
              </a:rPr>
              <a:t>RNA </a:t>
            </a:r>
            <a:r>
              <a:rPr lang="zh-CN" altLang="en-US" b="0" i="0" dirty="0">
                <a:solidFill>
                  <a:srgbClr val="333333"/>
                </a:solidFill>
                <a:effectLst/>
                <a:latin typeface="微软雅黑" panose="020B0503020204020204" pitchFamily="34" charset="-122"/>
                <a:ea typeface="微软雅黑" panose="020B0503020204020204" pitchFamily="34" charset="-122"/>
              </a:rPr>
              <a:t>一起进行测序</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6CCFA0AD-86CC-A624-6CD1-8DED78EBA038}"/>
              </a:ext>
            </a:extLst>
          </p:cNvPr>
          <p:cNvSpPr txBox="1"/>
          <p:nvPr/>
        </p:nvSpPr>
        <p:spPr>
          <a:xfrm>
            <a:off x="888538" y="3353545"/>
            <a:ext cx="4555347" cy="369332"/>
          </a:xfrm>
          <a:prstGeom prst="rect">
            <a:avLst/>
          </a:prstGeom>
          <a:noFill/>
        </p:spPr>
        <p:txBody>
          <a:bodyPr wrap="square">
            <a:spAutoFit/>
          </a:bodyPr>
          <a:lstStyle/>
          <a:p>
            <a:r>
              <a:rPr lang="zh-CN" altLang="en-US" b="0" i="1" dirty="0">
                <a:solidFill>
                  <a:srgbClr val="333333"/>
                </a:solidFill>
                <a:effectLst/>
                <a:latin typeface="微软雅黑" panose="020B0503020204020204" pitchFamily="34" charset="-122"/>
                <a:ea typeface="微软雅黑" panose="020B0503020204020204" pitchFamily="34" charset="-122"/>
              </a:rPr>
              <a:t>通过测序对转录组和表位进行细胞索引</a:t>
            </a:r>
            <a:endParaRPr lang="zh-CN" altLang="en-US" i="1"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2855EA29-A097-46C7-8C95-3AD5C4BFDA38}"/>
              </a:ext>
            </a:extLst>
          </p:cNvPr>
          <p:cNvSpPr>
            <a:spLocks noGrp="1"/>
          </p:cNvSpPr>
          <p:nvPr>
            <p:ph type="sldNum" sz="quarter" idx="12"/>
          </p:nvPr>
        </p:nvSpPr>
        <p:spPr/>
        <p:txBody>
          <a:bodyPr/>
          <a:lstStyle/>
          <a:p>
            <a:fld id="{DF849393-7876-44FF-8BC7-6C3A91957E85}" type="slidenum">
              <a:rPr lang="zh-CN" altLang="en-US" smtClean="0"/>
              <a:t>50</a:t>
            </a:fld>
            <a:endParaRPr lang="zh-CN" altLang="en-US"/>
          </a:p>
        </p:txBody>
      </p:sp>
      <p:sp>
        <p:nvSpPr>
          <p:cNvPr id="5" name="矩形 4">
            <a:extLst>
              <a:ext uri="{FF2B5EF4-FFF2-40B4-BE49-F238E27FC236}">
                <a16:creationId xmlns:a16="http://schemas.microsoft.com/office/drawing/2014/main" id="{FC9E926C-8504-4A49-87E3-DEECD93D4055}"/>
              </a:ext>
            </a:extLst>
          </p:cNvPr>
          <p:cNvSpPr/>
          <p:nvPr/>
        </p:nvSpPr>
        <p:spPr>
          <a:xfrm>
            <a:off x="5637408" y="6108025"/>
            <a:ext cx="6096000" cy="430887"/>
          </a:xfrm>
          <a:prstGeom prst="rect">
            <a:avLst/>
          </a:prstGeom>
        </p:spPr>
        <p:txBody>
          <a:bodyPr>
            <a:spAutoFit/>
          </a:bodyPr>
          <a:lstStyle/>
          <a:p>
            <a:r>
              <a:rPr lang="en-US" altLang="zh-CN" sz="1100" dirty="0">
                <a:solidFill>
                  <a:srgbClr val="222222"/>
                </a:solidFill>
                <a:latin typeface="-apple-system"/>
              </a:rPr>
              <a:t>Choi, Jane Ru, et al. "Single-cell RNA sequencing and its combination with protein and DNA analyses." </a:t>
            </a:r>
            <a:r>
              <a:rPr lang="en-US" altLang="zh-CN" sz="1100" i="1" dirty="0">
                <a:solidFill>
                  <a:srgbClr val="222222"/>
                </a:solidFill>
                <a:latin typeface="-apple-system"/>
              </a:rPr>
              <a:t>Cells</a:t>
            </a:r>
            <a:r>
              <a:rPr lang="en-US" altLang="zh-CN" sz="1100" dirty="0">
                <a:solidFill>
                  <a:srgbClr val="222222"/>
                </a:solidFill>
                <a:latin typeface="-apple-system"/>
              </a:rPr>
              <a:t> 9.5 (2020): 1130.</a:t>
            </a:r>
            <a:endParaRPr lang="zh-CN" altLang="en-US" sz="1100" dirty="0">
              <a:latin typeface="-apple-system"/>
            </a:endParaRPr>
          </a:p>
        </p:txBody>
      </p:sp>
    </p:spTree>
    <p:extLst>
      <p:ext uri="{BB962C8B-B14F-4D97-AF65-F5344CB8AC3E}">
        <p14:creationId xmlns:p14="http://schemas.microsoft.com/office/powerpoint/2010/main" val="363508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p:bldP spid="12" grpId="0"/>
      <p:bldP spid="15" grpId="0"/>
      <p:bldP spid="18"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0F77535-EFA9-B2F2-BBAD-007BDFFBBE3B}"/>
              </a:ext>
            </a:extLst>
          </p:cNvPr>
          <p:cNvPicPr>
            <a:picLocks noChangeAspect="1"/>
          </p:cNvPicPr>
          <p:nvPr/>
        </p:nvPicPr>
        <p:blipFill rotWithShape="1">
          <a:blip r:embed="rId2"/>
          <a:srcRect t="19734" r="44342" b="20941"/>
          <a:stretch/>
        </p:blipFill>
        <p:spPr>
          <a:xfrm>
            <a:off x="389196" y="550188"/>
            <a:ext cx="2578062" cy="5757509"/>
          </a:xfrm>
          <a:prstGeom prst="rect">
            <a:avLst/>
          </a:prstGeom>
        </p:spPr>
      </p:pic>
      <p:sp>
        <p:nvSpPr>
          <p:cNvPr id="5" name="矩形 4">
            <a:extLst>
              <a:ext uri="{FF2B5EF4-FFF2-40B4-BE49-F238E27FC236}">
                <a16:creationId xmlns:a16="http://schemas.microsoft.com/office/drawing/2014/main" id="{E99D6586-D625-D526-A9EF-A2FA48CF80DE}"/>
              </a:ext>
            </a:extLst>
          </p:cNvPr>
          <p:cNvSpPr/>
          <p:nvPr/>
        </p:nvSpPr>
        <p:spPr>
          <a:xfrm>
            <a:off x="219075" y="0"/>
            <a:ext cx="5208285"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Pre-processing steps  Quality control</a:t>
            </a:r>
          </a:p>
        </p:txBody>
      </p:sp>
      <p:sp>
        <p:nvSpPr>
          <p:cNvPr id="6" name="文本框 5">
            <a:extLst>
              <a:ext uri="{FF2B5EF4-FFF2-40B4-BE49-F238E27FC236}">
                <a16:creationId xmlns:a16="http://schemas.microsoft.com/office/drawing/2014/main" id="{6D5C21DB-252C-DE73-DE4B-E35D57E3AA9F}"/>
              </a:ext>
            </a:extLst>
          </p:cNvPr>
          <p:cNvSpPr txBox="1"/>
          <p:nvPr/>
        </p:nvSpPr>
        <p:spPr>
          <a:xfrm>
            <a:off x="3191316" y="1194660"/>
            <a:ext cx="8701938" cy="923330"/>
          </a:xfrm>
          <a:prstGeom prst="rect">
            <a:avLst/>
          </a:prstGeom>
          <a:noFill/>
        </p:spPr>
        <p:txBody>
          <a:bodyPr wrap="square">
            <a:spAutoFit/>
          </a:bodyPr>
          <a:lstStyle/>
          <a:p>
            <a:r>
              <a:rPr lang="en-US" altLang="zh-CN" b="0" i="0" dirty="0">
                <a:solidFill>
                  <a:srgbClr val="333333"/>
                </a:solidFill>
                <a:effectLst/>
                <a:latin typeface="微软雅黑" panose="020B0503020204020204" pitchFamily="34" charset="-122"/>
                <a:ea typeface="微软雅黑" panose="020B0503020204020204" pitchFamily="34" charset="-122"/>
              </a:rPr>
              <a:t>ADT data </a:t>
            </a:r>
            <a:r>
              <a:rPr lang="en-US" altLang="zh-CN" b="0" i="0" dirty="0">
                <a:solidFill>
                  <a:srgbClr val="333333"/>
                </a:solidFill>
                <a:effectLst/>
                <a:latin typeface="微软雅黑" panose="020B0503020204020204" pitchFamily="34" charset="-122"/>
                <a:ea typeface="微软雅黑" panose="020B0503020204020204" pitchFamily="34" charset="-122"/>
                <a:sym typeface="Wingdings" panose="05000000000000000000" pitchFamily="2" charset="2"/>
              </a:rPr>
              <a:t> less sparse  ambient contamination and nonspecific antibody binding</a:t>
            </a:r>
          </a:p>
          <a:p>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Most cells  </a:t>
            </a:r>
            <a:r>
              <a:rPr lang="en-US" altLang="zh-CN" dirty="0" err="1">
                <a:solidFill>
                  <a:srgbClr val="333333"/>
                </a:solidFill>
                <a:latin typeface="微软雅黑" panose="020B0503020204020204" pitchFamily="34" charset="-122"/>
                <a:ea typeface="微软雅黑" panose="020B0503020204020204" pitchFamily="34" charset="-122"/>
                <a:sym typeface="Wingdings" panose="05000000000000000000" pitchFamily="2" charset="2"/>
              </a:rPr>
              <a:t>e.g</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70~140 proteins</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92C852C-7A67-7462-7DC4-F4F6359DF106}"/>
              </a:ext>
            </a:extLst>
          </p:cNvPr>
          <p:cNvSpPr txBox="1"/>
          <p:nvPr/>
        </p:nvSpPr>
        <p:spPr>
          <a:xfrm>
            <a:off x="3191316" y="2827979"/>
            <a:ext cx="8701938" cy="2262158"/>
          </a:xfrm>
          <a:prstGeom prst="rect">
            <a:avLst/>
          </a:prstGeom>
          <a:noFill/>
        </p:spPr>
        <p:txBody>
          <a:bodyPr wrap="square">
            <a:spAutoFit/>
          </a:bodyPr>
          <a:lstStyle/>
          <a:p>
            <a:pPr algn="l">
              <a:spcBef>
                <a:spcPts val="600"/>
              </a:spcBef>
              <a:buFont typeface="+mj-lt"/>
              <a:buAutoNum type="arabicPeriod"/>
            </a:pPr>
            <a:r>
              <a:rPr lang="en-US" altLang="zh-CN" b="1" dirty="0">
                <a:solidFill>
                  <a:srgbClr val="333333"/>
                </a:solidFill>
                <a:latin typeface="微软雅黑" panose="020B0503020204020204" pitchFamily="34" charset="-122"/>
                <a:ea typeface="微软雅黑" panose="020B0503020204020204" pitchFamily="34" charset="-122"/>
              </a:rPr>
              <a:t>Total counts per cell </a:t>
            </a:r>
            <a:r>
              <a:rPr lang="en-US" altLang="zh-CN" dirty="0">
                <a:solidFill>
                  <a:srgbClr val="333333"/>
                </a:solidFill>
                <a:latin typeface="微软雅黑" panose="020B0503020204020204" pitchFamily="34" charset="-122"/>
                <a:ea typeface="微软雅黑" panose="020B0503020204020204" pitchFamily="34" charset="-122"/>
              </a:rPr>
              <a:t>~ number of total counts in </a:t>
            </a:r>
            <a:r>
              <a:rPr lang="en-US" altLang="zh-CN" dirty="0" err="1">
                <a:solidFill>
                  <a:srgbClr val="333333"/>
                </a:solidFill>
                <a:latin typeface="微软雅黑" panose="020B0503020204020204" pitchFamily="34" charset="-122"/>
                <a:ea typeface="微软雅黑" panose="020B0503020204020204" pitchFamily="34" charset="-122"/>
              </a:rPr>
              <a:t>scRNA</a:t>
            </a:r>
            <a:r>
              <a:rPr lang="en-US" altLang="zh-CN" dirty="0">
                <a:solidFill>
                  <a:srgbClr val="333333"/>
                </a:solidFill>
                <a:latin typeface="微软雅黑" panose="020B0503020204020204" pitchFamily="34" charset="-122"/>
                <a:ea typeface="微软雅黑" panose="020B0503020204020204" pitchFamily="34" charset="-122"/>
              </a:rPr>
              <a:t>-seq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remove droplets</a:t>
            </a:r>
            <a:endParaRPr lang="en-US" altLang="zh-CN" b="1" dirty="0">
              <a:solidFill>
                <a:srgbClr val="333333"/>
              </a:solidFill>
              <a:latin typeface="微软雅黑" panose="020B0503020204020204" pitchFamily="34" charset="-122"/>
              <a:ea typeface="微软雅黑" panose="020B0503020204020204" pitchFamily="34" charset="-122"/>
            </a:endParaRPr>
          </a:p>
          <a:p>
            <a:pPr algn="l">
              <a:spcBef>
                <a:spcPts val="600"/>
              </a:spcBef>
              <a:buFont typeface="+mj-lt"/>
              <a:buAutoNum type="arabicPeriod"/>
            </a:pPr>
            <a:r>
              <a:rPr lang="en-US" altLang="zh-CN" b="1" dirty="0">
                <a:solidFill>
                  <a:srgbClr val="333333"/>
                </a:solidFill>
                <a:latin typeface="微软雅黑" panose="020B0503020204020204" pitchFamily="34" charset="-122"/>
                <a:ea typeface="微软雅黑" panose="020B0503020204020204" pitchFamily="34" charset="-122"/>
              </a:rPr>
              <a:t>Number of proteins per cell</a:t>
            </a:r>
            <a:r>
              <a:rPr lang="en-US" altLang="zh-CN" dirty="0">
                <a:solidFill>
                  <a:srgbClr val="333333"/>
                </a:solidFill>
                <a:latin typeface="微软雅黑" panose="020B0503020204020204" pitchFamily="34" charset="-122"/>
                <a:ea typeface="微软雅黑" panose="020B0503020204020204" pitchFamily="34" charset="-122"/>
              </a:rPr>
              <a:t> ~ number of genes in </a:t>
            </a:r>
            <a:r>
              <a:rPr lang="en-US" altLang="zh-CN" dirty="0" err="1">
                <a:solidFill>
                  <a:srgbClr val="333333"/>
                </a:solidFill>
                <a:latin typeface="微软雅黑" panose="020B0503020204020204" pitchFamily="34" charset="-122"/>
                <a:ea typeface="微软雅黑" panose="020B0503020204020204" pitchFamily="34" charset="-122"/>
              </a:rPr>
              <a:t>scRNA</a:t>
            </a:r>
            <a:r>
              <a:rPr lang="en-US" altLang="zh-CN" dirty="0">
                <a:solidFill>
                  <a:srgbClr val="333333"/>
                </a:solidFill>
                <a:latin typeface="微软雅黑" panose="020B0503020204020204" pitchFamily="34" charset="-122"/>
                <a:ea typeface="微软雅黑" panose="020B0503020204020204" pitchFamily="34" charset="-122"/>
              </a:rPr>
              <a:t>-seq</a:t>
            </a:r>
          </a:p>
          <a:p>
            <a:pPr algn="l">
              <a:spcBef>
                <a:spcPts val="600"/>
              </a:spcBef>
              <a:buFont typeface="+mj-lt"/>
              <a:buAutoNum type="arabicPeriod"/>
            </a:pPr>
            <a:r>
              <a:rPr lang="en-US" altLang="zh-CN" b="1" dirty="0">
                <a:solidFill>
                  <a:srgbClr val="333333"/>
                </a:solidFill>
                <a:latin typeface="微软雅黑" panose="020B0503020204020204" pitchFamily="34" charset="-122"/>
                <a:ea typeface="微软雅黑" panose="020B0503020204020204" pitchFamily="34" charset="-122"/>
              </a:rPr>
              <a:t>Empty droplets </a:t>
            </a:r>
            <a:r>
              <a:rPr lang="en-US" altLang="zh-CN" b="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estimate a background noise and remove the ambient noise</a:t>
            </a:r>
            <a:endParaRPr lang="en-US" altLang="zh-CN" dirty="0">
              <a:solidFill>
                <a:srgbClr val="333333"/>
              </a:solidFill>
              <a:latin typeface="微软雅黑" panose="020B0503020204020204" pitchFamily="34" charset="-122"/>
              <a:ea typeface="微软雅黑" panose="020B0503020204020204" pitchFamily="34" charset="-122"/>
            </a:endParaRPr>
          </a:p>
          <a:p>
            <a:pPr algn="l">
              <a:spcBef>
                <a:spcPts val="600"/>
              </a:spcBef>
              <a:buFont typeface="+mj-lt"/>
              <a:buAutoNum type="arabicPeriod"/>
            </a:pPr>
            <a:r>
              <a:rPr lang="en-US" altLang="zh-CN" b="1" dirty="0">
                <a:solidFill>
                  <a:srgbClr val="333333"/>
                </a:solidFill>
                <a:latin typeface="微软雅黑" panose="020B0503020204020204" pitchFamily="34" charset="-122"/>
                <a:ea typeface="微软雅黑" panose="020B0503020204020204" pitchFamily="34" charset="-122"/>
              </a:rPr>
              <a:t>Background population mean and isotypes</a:t>
            </a:r>
            <a:r>
              <a:rPr lang="en-US" altLang="zh-CN" dirty="0">
                <a:solidFill>
                  <a:srgbClr val="333333"/>
                </a:solidFill>
                <a:latin typeface="微软雅黑" panose="020B0503020204020204" pitchFamily="34" charset="-122"/>
                <a:ea typeface="微软雅黑" panose="020B0503020204020204" pitchFamily="34" charset="-122"/>
              </a:rPr>
              <a:t> (antibodies that bind non-specifically to the cells) </a:t>
            </a:r>
            <a:r>
              <a:rPr lang="en-US" altLang="zh-CN" b="1" dirty="0">
                <a:solidFill>
                  <a:srgbClr val="333333"/>
                </a:solidFill>
                <a:latin typeface="微软雅黑" panose="020B0503020204020204" pitchFamily="34" charset="-122"/>
                <a:ea typeface="微软雅黑" panose="020B0503020204020204" pitchFamily="34" charset="-122"/>
              </a:rPr>
              <a:t>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remove cell-to-cell technical noise</a:t>
            </a:r>
            <a:endParaRPr lang="en-US" altLang="zh-CN" dirty="0">
              <a:solidFill>
                <a:srgbClr val="333333"/>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928398-8899-DF54-DF04-1E112795E1AB}"/>
              </a:ext>
            </a:extLst>
          </p:cNvPr>
          <p:cNvSpPr txBox="1"/>
          <p:nvPr/>
        </p:nvSpPr>
        <p:spPr>
          <a:xfrm>
            <a:off x="3191316" y="5330689"/>
            <a:ext cx="8701938" cy="1000274"/>
          </a:xfrm>
          <a:prstGeom prst="rect">
            <a:avLst/>
          </a:prstGeom>
          <a:noFill/>
        </p:spPr>
        <p:txBody>
          <a:bodyPr wrap="square">
            <a:spAutoFit/>
          </a:bodyPr>
          <a:lstStyle/>
          <a:p>
            <a:pPr algn="l">
              <a:spcBef>
                <a:spcPts val="600"/>
              </a:spcBef>
              <a:buFont typeface="+mj-lt"/>
              <a:buAutoNum type="arabicPeriod"/>
            </a:pPr>
            <a:r>
              <a:rPr lang="en-US" altLang="zh-CN" b="1" dirty="0">
                <a:solidFill>
                  <a:srgbClr val="C00000"/>
                </a:solidFill>
                <a:latin typeface="微软雅黑" panose="020B0503020204020204" pitchFamily="34" charset="-122"/>
                <a:ea typeface="微软雅黑" panose="020B0503020204020204" pitchFamily="34" charset="-122"/>
              </a:rPr>
              <a:t>CLR: </a:t>
            </a:r>
            <a:r>
              <a:rPr lang="en-US" altLang="zh-CN" dirty="0">
                <a:solidFill>
                  <a:srgbClr val="333333"/>
                </a:solidFill>
                <a:latin typeface="微软雅黑" panose="020B0503020204020204" pitchFamily="34" charset="-122"/>
                <a:ea typeface="微软雅黑" panose="020B0503020204020204" pitchFamily="34" charset="-122"/>
              </a:rPr>
              <a:t>Centered Log-Ratio transformation</a:t>
            </a:r>
          </a:p>
          <a:p>
            <a:pPr algn="l">
              <a:spcBef>
                <a:spcPts val="600"/>
              </a:spcBef>
              <a:buFont typeface="+mj-lt"/>
              <a:buAutoNum type="arabicPeriod"/>
            </a:pPr>
            <a:r>
              <a:rPr lang="en-US" altLang="zh-CN" b="1" dirty="0">
                <a:solidFill>
                  <a:srgbClr val="C00000"/>
                </a:solidFill>
                <a:latin typeface="微软雅黑" panose="020B0503020204020204" pitchFamily="34" charset="-122"/>
                <a:ea typeface="微软雅黑" panose="020B0503020204020204" pitchFamily="34" charset="-122"/>
              </a:rPr>
              <a:t>DSB: </a:t>
            </a:r>
            <a:r>
              <a:rPr lang="en-US" altLang="zh-CN" dirty="0">
                <a:solidFill>
                  <a:srgbClr val="333333"/>
                </a:solidFill>
                <a:latin typeface="微软雅黑" panose="020B0503020204020204" pitchFamily="34" charset="-122"/>
                <a:ea typeface="微软雅黑" panose="020B0503020204020204" pitchFamily="34" charset="-122"/>
              </a:rPr>
              <a:t>Denoised and scaled by background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low level normalization method </a:t>
            </a:r>
            <a:endParaRPr lang="en-US" altLang="zh-CN" dirty="0">
              <a:solidFill>
                <a:srgbClr val="333333"/>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1BE3C331-5989-4769-8272-7B0B5D2643A2}"/>
              </a:ext>
            </a:extLst>
          </p:cNvPr>
          <p:cNvSpPr>
            <a:spLocks noGrp="1"/>
          </p:cNvSpPr>
          <p:nvPr>
            <p:ph type="sldNum" sz="quarter" idx="12"/>
          </p:nvPr>
        </p:nvSpPr>
        <p:spPr/>
        <p:txBody>
          <a:bodyPr/>
          <a:lstStyle/>
          <a:p>
            <a:fld id="{DF849393-7876-44FF-8BC7-6C3A91957E85}" type="slidenum">
              <a:rPr lang="zh-CN" altLang="en-US" smtClean="0"/>
              <a:t>51</a:t>
            </a:fld>
            <a:endParaRPr lang="zh-CN" altLang="en-US"/>
          </a:p>
        </p:txBody>
      </p:sp>
    </p:spTree>
    <p:extLst>
      <p:ext uri="{BB962C8B-B14F-4D97-AF65-F5344CB8AC3E}">
        <p14:creationId xmlns:p14="http://schemas.microsoft.com/office/powerpoint/2010/main" val="329765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0F77535-EFA9-B2F2-BBAD-007BDFFBBE3B}"/>
              </a:ext>
            </a:extLst>
          </p:cNvPr>
          <p:cNvPicPr>
            <a:picLocks noChangeAspect="1"/>
          </p:cNvPicPr>
          <p:nvPr/>
        </p:nvPicPr>
        <p:blipFill rotWithShape="1">
          <a:blip r:embed="rId3"/>
          <a:srcRect t="19734"/>
          <a:stretch/>
        </p:blipFill>
        <p:spPr>
          <a:xfrm>
            <a:off x="612116" y="647968"/>
            <a:ext cx="3589352" cy="6036386"/>
          </a:xfrm>
          <a:prstGeom prst="rect">
            <a:avLst/>
          </a:prstGeom>
        </p:spPr>
      </p:pic>
      <p:sp>
        <p:nvSpPr>
          <p:cNvPr id="5" name="矩形 4">
            <a:extLst>
              <a:ext uri="{FF2B5EF4-FFF2-40B4-BE49-F238E27FC236}">
                <a16:creationId xmlns:a16="http://schemas.microsoft.com/office/drawing/2014/main" id="{E99D6586-D625-D526-A9EF-A2FA48CF80DE}"/>
              </a:ext>
            </a:extLst>
          </p:cNvPr>
          <p:cNvSpPr/>
          <p:nvPr/>
        </p:nvSpPr>
        <p:spPr>
          <a:xfrm>
            <a:off x="257175" y="0"/>
            <a:ext cx="6943567"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jointly analyzing transcriptomics and ADT data</a:t>
            </a:r>
          </a:p>
        </p:txBody>
      </p:sp>
      <p:sp>
        <p:nvSpPr>
          <p:cNvPr id="2" name="矩形 1">
            <a:extLst>
              <a:ext uri="{FF2B5EF4-FFF2-40B4-BE49-F238E27FC236}">
                <a16:creationId xmlns:a16="http://schemas.microsoft.com/office/drawing/2014/main" id="{67062951-238D-4E7E-95A8-E623415E3D8A}"/>
              </a:ext>
            </a:extLst>
          </p:cNvPr>
          <p:cNvSpPr/>
          <p:nvPr/>
        </p:nvSpPr>
        <p:spPr>
          <a:xfrm>
            <a:off x="4864380" y="1355187"/>
            <a:ext cx="2466452" cy="646331"/>
          </a:xfrm>
          <a:prstGeom prst="rect">
            <a:avLst/>
          </a:prstGeom>
        </p:spPr>
        <p:txBody>
          <a:bodyPr wrap="square">
            <a:spAutoFit/>
          </a:bodyPr>
          <a:lstStyle/>
          <a:p>
            <a:r>
              <a:rPr lang="en-US" altLang="zh-CN" b="1" dirty="0">
                <a:solidFill>
                  <a:srgbClr val="333333"/>
                </a:solidFill>
                <a:latin typeface="微软雅黑" panose="020B0503020204020204" pitchFamily="34" charset="-122"/>
                <a:ea typeface="微软雅黑" panose="020B0503020204020204" pitchFamily="34" charset="-122"/>
              </a:rPr>
              <a:t>ADT data </a:t>
            </a:r>
            <a:r>
              <a:rPr lang="en-US" altLang="zh-CN" b="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similar as</a:t>
            </a:r>
            <a:r>
              <a:rPr lang="en-US" altLang="zh-CN" dirty="0">
                <a:solidFill>
                  <a:srgbClr val="333333"/>
                </a:solidFill>
                <a:latin typeface="微软雅黑" panose="020B0503020204020204" pitchFamily="34" charset="-122"/>
                <a:ea typeface="微软雅黑" panose="020B0503020204020204" pitchFamily="34" charset="-122"/>
              </a:rPr>
              <a:t> </a:t>
            </a:r>
            <a:r>
              <a:rPr lang="en-US" altLang="zh-CN" dirty="0" err="1">
                <a:solidFill>
                  <a:srgbClr val="333333"/>
                </a:solidFill>
                <a:latin typeface="微软雅黑" panose="020B0503020204020204" pitchFamily="34" charset="-122"/>
                <a:ea typeface="微软雅黑" panose="020B0503020204020204" pitchFamily="34" charset="-122"/>
              </a:rPr>
              <a:t>scRNA</a:t>
            </a:r>
            <a:r>
              <a:rPr lang="en-US" altLang="zh-CN" dirty="0">
                <a:solidFill>
                  <a:srgbClr val="333333"/>
                </a:solidFill>
                <a:latin typeface="微软雅黑" panose="020B0503020204020204" pitchFamily="34" charset="-122"/>
                <a:ea typeface="微软雅黑" panose="020B0503020204020204" pitchFamily="34" charset="-122"/>
              </a:rPr>
              <a:t>-seq </a:t>
            </a:r>
            <a:endParaRPr lang="zh-CN" altLang="en-US" dirty="0">
              <a:latin typeface="微软雅黑" panose="020B0503020204020204" pitchFamily="34" charset="-122"/>
              <a:ea typeface="微软雅黑" panose="020B0503020204020204" pitchFamily="34" charset="-122"/>
            </a:endParaRPr>
          </a:p>
        </p:txBody>
      </p:sp>
      <p:sp>
        <p:nvSpPr>
          <p:cNvPr id="3" name="右大括号 2">
            <a:extLst>
              <a:ext uri="{FF2B5EF4-FFF2-40B4-BE49-F238E27FC236}">
                <a16:creationId xmlns:a16="http://schemas.microsoft.com/office/drawing/2014/main" id="{4904D5A6-4D7A-4676-AE8D-EA0804F35E88}"/>
              </a:ext>
            </a:extLst>
          </p:cNvPr>
          <p:cNvSpPr/>
          <p:nvPr/>
        </p:nvSpPr>
        <p:spPr>
          <a:xfrm>
            <a:off x="4423508" y="930031"/>
            <a:ext cx="218831" cy="4392246"/>
          </a:xfrm>
          <a:prstGeom prst="rightBrace">
            <a:avLst>
              <a:gd name="adj1" fmla="val 8333"/>
              <a:gd name="adj2" fmla="val 142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5D3A5F6-5CBA-479C-922F-3BFCCC4E3A42}"/>
              </a:ext>
            </a:extLst>
          </p:cNvPr>
          <p:cNvSpPr txBox="1"/>
          <p:nvPr/>
        </p:nvSpPr>
        <p:spPr>
          <a:xfrm>
            <a:off x="4492646" y="5205047"/>
            <a:ext cx="3130340" cy="923330"/>
          </a:xfrm>
          <a:prstGeom prst="rect">
            <a:avLst/>
          </a:prstGeom>
          <a:noFill/>
        </p:spPr>
        <p:txBody>
          <a:bodyPr wrap="square">
            <a:spAutoFit/>
          </a:bodyPr>
          <a:lstStyle/>
          <a:p>
            <a:r>
              <a:rPr lang="en-US" altLang="zh-CN" sz="1800" b="1" dirty="0" err="1">
                <a:solidFill>
                  <a:srgbClr val="C00000"/>
                </a:solidFill>
                <a:latin typeface="微软雅黑" panose="020B0503020204020204" pitchFamily="34" charset="-122"/>
                <a:ea typeface="微软雅黑" panose="020B0503020204020204" pitchFamily="34" charset="-122"/>
              </a:rPr>
              <a:t>totalVI</a:t>
            </a:r>
            <a:r>
              <a:rPr lang="en-US" altLang="zh-CN"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joint embedding</a:t>
            </a:r>
          </a:p>
          <a:p>
            <a:r>
              <a:rPr lang="en-US" altLang="zh-CN"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CiteFuse</a:t>
            </a:r>
            <a:r>
              <a:rPr lang="en-US" altLang="zh-CN" dirty="0">
                <a:latin typeface="微软雅黑" panose="020B0503020204020204" pitchFamily="34" charset="-122"/>
                <a:ea typeface="微软雅黑" panose="020B0503020204020204" pitchFamily="34" charset="-122"/>
                <a:sym typeface="Wingdings" panose="05000000000000000000" pitchFamily="2" charset="2"/>
              </a:rPr>
              <a:t>: similarity network fusion algorithms</a:t>
            </a:r>
            <a:endParaRPr lang="zh-CN" altLang="en-US" dirty="0">
              <a:latin typeface="微软雅黑" panose="020B0503020204020204" pitchFamily="34" charset="-122"/>
              <a:ea typeface="微软雅黑" panose="020B0503020204020204" pitchFamily="34" charset="-122"/>
            </a:endParaRPr>
          </a:p>
        </p:txBody>
      </p:sp>
      <p:pic>
        <p:nvPicPr>
          <p:cNvPr id="1026" name="Picture 2" descr="https://oup.silverchair-cdn.com/oup/backfile/Content_public/Journal/bioinformatics/36/14/10.1093_bioinformatics_btaa282/3/m_btaa282f1.jpeg?Expires=1706037643&amp;Signature=P~sf5254r4u6zJ350pOQcfx4-BmDWWrMhx71AqRAG29rTduHnA1bY1TA2l7Q1xFXDBttFZa0qn6FuOfAnxDN0hq89U~MXafpM6yRNHo7yYbWnUWknhYGqYAfM-SpdvAKjcq8SCx0j4LwS4oIjpxiwvAltMxc-0MsS8S~yiN3ABK4IsbhIQROMvnzeKi8mQU6D2WXv8groiEzz-VDzA0MdD6tCLC9pt6kmBBjCrEfUBB0MgbJP8tOKviEp6PDcmbtNd5PeLpmnfYzc9qo8cU1dk1bwKAv3GNevaIE8fcnBPwT8dbhr2UAXdLtuogPi4DyPxRgC6eOAucX0YPo3bXwYQ__&amp;Key-Pair-Id=APKAIE5G5CRDK6RD3PGA">
            <a:extLst>
              <a:ext uri="{FF2B5EF4-FFF2-40B4-BE49-F238E27FC236}">
                <a16:creationId xmlns:a16="http://schemas.microsoft.com/office/drawing/2014/main" id="{3AEA42A2-1AF4-4DD1-A86E-9DD57E3FC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3263" y="1260174"/>
            <a:ext cx="4243767" cy="5165969"/>
          </a:xfrm>
          <a:prstGeom prst="rect">
            <a:avLst/>
          </a:prstGeom>
          <a:noFill/>
          <a:extLst>
            <a:ext uri="{909E8E84-426E-40DD-AFC4-6F175D3DCCD1}">
              <a14:hiddenFill xmlns:a14="http://schemas.microsoft.com/office/drawing/2010/main">
                <a:solidFill>
                  <a:srgbClr val="FFFFFF"/>
                </a:solidFill>
              </a14:hiddenFill>
            </a:ext>
          </a:extLst>
        </p:spPr>
      </p:pic>
      <p:sp>
        <p:nvSpPr>
          <p:cNvPr id="11" name="箭头: 右 10">
            <a:extLst>
              <a:ext uri="{FF2B5EF4-FFF2-40B4-BE49-F238E27FC236}">
                <a16:creationId xmlns:a16="http://schemas.microsoft.com/office/drawing/2014/main" id="{9B4D6D92-BC53-460C-915E-BC958B79266F}"/>
              </a:ext>
            </a:extLst>
          </p:cNvPr>
          <p:cNvSpPr/>
          <p:nvPr/>
        </p:nvSpPr>
        <p:spPr>
          <a:xfrm>
            <a:off x="7222392" y="612837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7" name="灯片编号占位符 6">
            <a:extLst>
              <a:ext uri="{FF2B5EF4-FFF2-40B4-BE49-F238E27FC236}">
                <a16:creationId xmlns:a16="http://schemas.microsoft.com/office/drawing/2014/main" id="{B992E63C-2720-40EF-823C-B50C43433B94}"/>
              </a:ext>
            </a:extLst>
          </p:cNvPr>
          <p:cNvSpPr>
            <a:spLocks noGrp="1"/>
          </p:cNvSpPr>
          <p:nvPr>
            <p:ph type="sldNum" sz="quarter" idx="12"/>
          </p:nvPr>
        </p:nvSpPr>
        <p:spPr/>
        <p:txBody>
          <a:bodyPr/>
          <a:lstStyle/>
          <a:p>
            <a:fld id="{DF849393-7876-44FF-8BC7-6C3A91957E85}" type="slidenum">
              <a:rPr lang="zh-CN" altLang="en-US" smtClean="0"/>
              <a:t>52</a:t>
            </a:fld>
            <a:endParaRPr lang="zh-CN" altLang="en-US"/>
          </a:p>
        </p:txBody>
      </p:sp>
    </p:spTree>
    <p:extLst>
      <p:ext uri="{BB962C8B-B14F-4D97-AF65-F5344CB8AC3E}">
        <p14:creationId xmlns:p14="http://schemas.microsoft.com/office/powerpoint/2010/main" val="316663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CCBDF97-2AA4-40E9-B4A7-F9FE26C87293}"/>
              </a:ext>
            </a:extLst>
          </p:cNvPr>
          <p:cNvSpPr/>
          <p:nvPr/>
        </p:nvSpPr>
        <p:spPr>
          <a:xfrm>
            <a:off x="219075" y="0"/>
            <a:ext cx="6521209" cy="400110"/>
          </a:xfrm>
          <a:prstGeom prst="rect">
            <a:avLst/>
          </a:prstGeom>
        </p:spPr>
        <p:txBody>
          <a:bodyPr wrap="none">
            <a:spAutoFit/>
          </a:bodyPr>
          <a:lstStyle/>
          <a:p>
            <a:r>
              <a:rPr lang="en-US" altLang="zh-CN" sz="2000" b="1" dirty="0">
                <a:highlight>
                  <a:srgbClr val="FFFF00"/>
                </a:highlight>
                <a:latin typeface="微软雅黑" panose="020B0503020204020204" pitchFamily="34" charset="-122"/>
                <a:ea typeface="微软雅黑" panose="020B0503020204020204" pitchFamily="34" charset="-122"/>
                <a:sym typeface="Wingdings" panose="05000000000000000000" pitchFamily="2" charset="2"/>
              </a:rPr>
              <a:t>4. Adaptive immune receptor repertoire profiling</a:t>
            </a:r>
          </a:p>
        </p:txBody>
      </p:sp>
      <p:sp>
        <p:nvSpPr>
          <p:cNvPr id="3" name="矩形 2">
            <a:extLst>
              <a:ext uri="{FF2B5EF4-FFF2-40B4-BE49-F238E27FC236}">
                <a16:creationId xmlns:a16="http://schemas.microsoft.com/office/drawing/2014/main" id="{06FE6EDC-D553-4711-BF6E-AD565520C0D6}"/>
              </a:ext>
            </a:extLst>
          </p:cNvPr>
          <p:cNvSpPr/>
          <p:nvPr/>
        </p:nvSpPr>
        <p:spPr>
          <a:xfrm>
            <a:off x="455807" y="406873"/>
            <a:ext cx="11088493" cy="369332"/>
          </a:xfrm>
          <a:prstGeom prst="rect">
            <a:avLst/>
          </a:prstGeom>
          <a:solidFill>
            <a:schemeClr val="bg1">
              <a:lumMod val="85000"/>
            </a:schemeClr>
          </a:solidFill>
        </p:spPr>
        <p:txBody>
          <a:bodyPr wrap="square">
            <a:spAutoFit/>
          </a:bodyPr>
          <a:lstStyle/>
          <a:p>
            <a:r>
              <a:rPr lang="en-US" altLang="zh-CN" dirty="0">
                <a:solidFill>
                  <a:srgbClr val="333333"/>
                </a:solidFill>
                <a:latin typeface="微软雅黑" panose="020B0503020204020204" pitchFamily="34" charset="-122"/>
                <a:ea typeface="微软雅黑" panose="020B0503020204020204" pitchFamily="34" charset="-122"/>
              </a:rPr>
              <a:t> adaptive immune receptor repertoire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transmembrane surface protein complexes  TCRs/ BCRs</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F87BDDA-9425-46EC-80FA-71D49EA447FC}"/>
              </a:ext>
            </a:extLst>
          </p:cNvPr>
          <p:cNvSpPr/>
          <p:nvPr/>
        </p:nvSpPr>
        <p:spPr>
          <a:xfrm>
            <a:off x="2305876" y="776205"/>
            <a:ext cx="625844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适应性免疫组库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识别和结合特定的抗原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触发免疫反应 </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A55654F-FAEF-4C66-96E1-6BDFF8D6FBE2}"/>
              </a:ext>
            </a:extLst>
          </p:cNvPr>
          <p:cNvSpPr txBox="1"/>
          <p:nvPr/>
        </p:nvSpPr>
        <p:spPr>
          <a:xfrm>
            <a:off x="460833" y="2355710"/>
            <a:ext cx="845296" cy="369332"/>
          </a:xfrm>
          <a:prstGeom prst="rect">
            <a:avLst/>
          </a:prstGeom>
          <a:noFill/>
        </p:spPr>
        <p:txBody>
          <a:bodyPr wrap="square">
            <a:spAutoFit/>
          </a:bodyPr>
          <a:lstStyle/>
          <a:p>
            <a:pPr algn="ctr"/>
            <a:r>
              <a:rPr lang="en-US" altLang="zh-CN" b="1" u="sng" dirty="0">
                <a:latin typeface="微软雅黑" panose="020B0503020204020204" pitchFamily="34" charset="-122"/>
                <a:ea typeface="微软雅黑" panose="020B0503020204020204" pitchFamily="34" charset="-122"/>
              </a:rPr>
              <a:t>BCR</a:t>
            </a:r>
            <a:endParaRPr lang="zh-CN" altLang="en-US" b="1" u="sng" dirty="0">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0B1DDE58-FB47-4BFC-A597-64AE886769FE}"/>
              </a:ext>
            </a:extLst>
          </p:cNvPr>
          <p:cNvSpPr/>
          <p:nvPr/>
        </p:nvSpPr>
        <p:spPr>
          <a:xfrm>
            <a:off x="1436369" y="2409748"/>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DC6CB6D-96DA-49CB-8B08-297D3EAD6562}"/>
              </a:ext>
            </a:extLst>
          </p:cNvPr>
          <p:cNvSpPr txBox="1"/>
          <p:nvPr/>
        </p:nvSpPr>
        <p:spPr>
          <a:xfrm>
            <a:off x="2042170" y="2134978"/>
            <a:ext cx="3178918" cy="830997"/>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抗原识别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B</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细胞激活增殖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分化为浆细胞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分泌大量抗体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antibody</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形成记忆</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B</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细胞</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C8E2D5A-890E-4351-A00D-939263B982FC}"/>
              </a:ext>
            </a:extLst>
          </p:cNvPr>
          <p:cNvSpPr txBox="1"/>
          <p:nvPr/>
        </p:nvSpPr>
        <p:spPr>
          <a:xfrm>
            <a:off x="6096000" y="1539144"/>
            <a:ext cx="845296" cy="369332"/>
          </a:xfrm>
          <a:prstGeom prst="rect">
            <a:avLst/>
          </a:prstGeom>
          <a:noFill/>
        </p:spPr>
        <p:txBody>
          <a:bodyPr wrap="square">
            <a:spAutoFit/>
          </a:bodyPr>
          <a:lstStyle/>
          <a:p>
            <a:pPr algn="ctr"/>
            <a:r>
              <a:rPr lang="en-US" altLang="zh-CN" b="1" u="sng" dirty="0">
                <a:latin typeface="微软雅黑" panose="020B0503020204020204" pitchFamily="34" charset="-122"/>
                <a:ea typeface="微软雅黑" panose="020B0503020204020204" pitchFamily="34" charset="-122"/>
              </a:rPr>
              <a:t>TCR</a:t>
            </a:r>
            <a:endParaRPr lang="zh-CN" altLang="en-US" b="1" u="sng" dirty="0">
              <a:latin typeface="微软雅黑" panose="020B0503020204020204" pitchFamily="34" charset="-122"/>
              <a:ea typeface="微软雅黑" panose="020B0503020204020204" pitchFamily="34" charset="-122"/>
            </a:endParaRPr>
          </a:p>
        </p:txBody>
      </p:sp>
      <p:sp>
        <p:nvSpPr>
          <p:cNvPr id="12" name="箭头: 右 11">
            <a:extLst>
              <a:ext uri="{FF2B5EF4-FFF2-40B4-BE49-F238E27FC236}">
                <a16:creationId xmlns:a16="http://schemas.microsoft.com/office/drawing/2014/main" id="{EC7BDEE3-8095-42D6-83E2-85269F629F9F}"/>
              </a:ext>
            </a:extLst>
          </p:cNvPr>
          <p:cNvSpPr/>
          <p:nvPr/>
        </p:nvSpPr>
        <p:spPr>
          <a:xfrm>
            <a:off x="6996569" y="1593182"/>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6F7714B-FA46-4AA3-85B5-5E2BBF8EDBC0}"/>
              </a:ext>
            </a:extLst>
          </p:cNvPr>
          <p:cNvSpPr txBox="1"/>
          <p:nvPr/>
        </p:nvSpPr>
        <p:spPr>
          <a:xfrm>
            <a:off x="7541704" y="2132396"/>
            <a:ext cx="4264768" cy="1077218"/>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抗原呈递细胞</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树突状细胞</a:t>
            </a:r>
            <a:r>
              <a:rPr lang="en-US"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呈递给</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细胞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TCR</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与抗原结合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细胞激活增殖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功能性</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细胞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分化为细胞毒性</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细胞（</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CD8+ 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细胞）和辅助性</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细胞（</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CD4+ 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细胞）</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10BAFB4-F0CE-4445-AF4C-1B5E45F0F52F}"/>
              </a:ext>
            </a:extLst>
          </p:cNvPr>
          <p:cNvSpPr/>
          <p:nvPr/>
        </p:nvSpPr>
        <p:spPr>
          <a:xfrm>
            <a:off x="6593295" y="37541"/>
            <a:ext cx="4413965" cy="369332"/>
          </a:xfrm>
          <a:prstGeom prst="rect">
            <a:avLst/>
          </a:prstGeom>
        </p:spPr>
        <p:txBody>
          <a:bodyPr wrap="none">
            <a:spAutoFit/>
          </a:bodyPr>
          <a:lstStyle/>
          <a:p>
            <a:r>
              <a:rPr lang="en-US" altLang="zh-CN" b="1" dirty="0">
                <a:solidFill>
                  <a:srgbClr val="2127AD"/>
                </a:solidFill>
                <a:latin typeface="微软雅黑" panose="020B0503020204020204" pitchFamily="34" charset="-122"/>
                <a:ea typeface="微软雅黑" panose="020B0503020204020204" pitchFamily="34" charset="-122"/>
              </a:rPr>
              <a:t>T</a:t>
            </a:r>
            <a:r>
              <a:rPr lang="zh-CN" altLang="en-US" b="1" dirty="0">
                <a:solidFill>
                  <a:srgbClr val="2127AD"/>
                </a:solidFill>
                <a:latin typeface="微软雅黑" panose="020B0503020204020204" pitchFamily="34" charset="-122"/>
                <a:ea typeface="微软雅黑" panose="020B0503020204020204" pitchFamily="34" charset="-122"/>
              </a:rPr>
              <a:t>细胞受体（</a:t>
            </a:r>
            <a:r>
              <a:rPr lang="en-US" altLang="zh-CN" b="1" dirty="0">
                <a:solidFill>
                  <a:srgbClr val="2127AD"/>
                </a:solidFill>
                <a:latin typeface="微软雅黑" panose="020B0503020204020204" pitchFamily="34" charset="-122"/>
                <a:ea typeface="微软雅黑" panose="020B0503020204020204" pitchFamily="34" charset="-122"/>
              </a:rPr>
              <a:t>TCR</a:t>
            </a:r>
            <a:r>
              <a:rPr lang="zh-CN" altLang="en-US" b="1" dirty="0">
                <a:solidFill>
                  <a:srgbClr val="2127AD"/>
                </a:solidFill>
                <a:latin typeface="微软雅黑" panose="020B0503020204020204" pitchFamily="34" charset="-122"/>
                <a:ea typeface="微软雅黑" panose="020B0503020204020204" pitchFamily="34" charset="-122"/>
              </a:rPr>
              <a:t>）和</a:t>
            </a:r>
            <a:r>
              <a:rPr lang="en-US" altLang="zh-CN" b="1" dirty="0">
                <a:solidFill>
                  <a:srgbClr val="2127AD"/>
                </a:solidFill>
                <a:latin typeface="微软雅黑" panose="020B0503020204020204" pitchFamily="34" charset="-122"/>
                <a:ea typeface="微软雅黑" panose="020B0503020204020204" pitchFamily="34" charset="-122"/>
              </a:rPr>
              <a:t>B</a:t>
            </a:r>
            <a:r>
              <a:rPr lang="zh-CN" altLang="en-US" b="1" dirty="0">
                <a:solidFill>
                  <a:srgbClr val="2127AD"/>
                </a:solidFill>
                <a:latin typeface="微软雅黑" panose="020B0503020204020204" pitchFamily="34" charset="-122"/>
                <a:ea typeface="微软雅黑" panose="020B0503020204020204" pitchFamily="34" charset="-122"/>
              </a:rPr>
              <a:t>细胞受体（</a:t>
            </a:r>
            <a:r>
              <a:rPr lang="en-US" altLang="zh-CN" b="1" dirty="0">
                <a:solidFill>
                  <a:srgbClr val="2127AD"/>
                </a:solidFill>
                <a:latin typeface="微软雅黑" panose="020B0503020204020204" pitchFamily="34" charset="-122"/>
                <a:ea typeface="微软雅黑" panose="020B0503020204020204" pitchFamily="34" charset="-122"/>
              </a:rPr>
              <a:t>BCR</a:t>
            </a:r>
            <a:r>
              <a:rPr lang="zh-CN" altLang="en-US" b="1" dirty="0">
                <a:solidFill>
                  <a:srgbClr val="2127AD"/>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8AB74C1E-E677-412A-AE5F-B172A7801615}"/>
              </a:ext>
            </a:extLst>
          </p:cNvPr>
          <p:cNvSpPr/>
          <p:nvPr/>
        </p:nvSpPr>
        <p:spPr>
          <a:xfrm>
            <a:off x="340079" y="5514414"/>
            <a:ext cx="5679721" cy="1077218"/>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两条相同的重链和两条相同的轻链通过链间二硫键连接而成的四肽链结构</a:t>
            </a:r>
            <a:endParaRPr lang="en-US" altLang="zh-CN" sz="1600" dirty="0">
              <a:solidFill>
                <a:srgbClr val="222222"/>
              </a:solidFill>
              <a:latin typeface="微软雅黑" panose="020B0503020204020204" pitchFamily="34" charset="-122"/>
              <a:ea typeface="微软雅黑" panose="020B0503020204020204" pitchFamily="34" charset="-122"/>
            </a:endParaRPr>
          </a:p>
          <a:p>
            <a:r>
              <a:rPr lang="zh-CN" altLang="en-US" sz="1600" dirty="0">
                <a:solidFill>
                  <a:srgbClr val="222222"/>
                </a:solidFill>
                <a:latin typeface="微软雅黑" panose="020B0503020204020204" pitchFamily="34" charset="-122"/>
                <a:ea typeface="微软雅黑" panose="020B0503020204020204" pitchFamily="34" charset="-122"/>
              </a:rPr>
              <a:t>轻链：可变区（</a:t>
            </a:r>
            <a:r>
              <a:rPr lang="en-US" altLang="zh-CN" sz="1600" dirty="0">
                <a:solidFill>
                  <a:srgbClr val="222222"/>
                </a:solidFill>
                <a:latin typeface="微软雅黑" panose="020B0503020204020204" pitchFamily="34" charset="-122"/>
                <a:ea typeface="微软雅黑" panose="020B0503020204020204" pitchFamily="34" charset="-122"/>
              </a:rPr>
              <a:t>V</a:t>
            </a:r>
            <a:r>
              <a:rPr lang="zh-CN" altLang="en-US" sz="1600" dirty="0">
                <a:solidFill>
                  <a:srgbClr val="222222"/>
                </a:solidFill>
                <a:latin typeface="微软雅黑" panose="020B0503020204020204" pitchFamily="34" charset="-122"/>
                <a:ea typeface="微软雅黑" panose="020B0503020204020204" pitchFamily="34" charset="-122"/>
              </a:rPr>
              <a:t>区）</a:t>
            </a:r>
            <a:r>
              <a:rPr lang="en-US" altLang="zh-CN" sz="1600" dirty="0">
                <a:solidFill>
                  <a:srgbClr val="222222"/>
                </a:solidFill>
                <a:latin typeface="微软雅黑" panose="020B0503020204020204" pitchFamily="34" charset="-122"/>
                <a:ea typeface="微软雅黑" panose="020B0503020204020204" pitchFamily="34" charset="-122"/>
              </a:rPr>
              <a:t>+ </a:t>
            </a:r>
            <a:r>
              <a:rPr lang="zh-CN" altLang="en-US" sz="1600" dirty="0">
                <a:solidFill>
                  <a:srgbClr val="222222"/>
                </a:solidFill>
                <a:latin typeface="微软雅黑" panose="020B0503020204020204" pitchFamily="34" charset="-122"/>
                <a:ea typeface="微软雅黑" panose="020B0503020204020204" pitchFamily="34" charset="-122"/>
              </a:rPr>
              <a:t>恒定区（</a:t>
            </a:r>
            <a:r>
              <a:rPr lang="en-US" altLang="zh-CN" sz="1600" dirty="0">
                <a:solidFill>
                  <a:srgbClr val="222222"/>
                </a:solidFill>
                <a:latin typeface="微软雅黑" panose="020B0503020204020204" pitchFamily="34" charset="-122"/>
                <a:ea typeface="微软雅黑" panose="020B0503020204020204" pitchFamily="34" charset="-122"/>
              </a:rPr>
              <a:t>C</a:t>
            </a:r>
            <a:r>
              <a:rPr lang="zh-CN" altLang="en-US" sz="1600" dirty="0">
                <a:solidFill>
                  <a:srgbClr val="222222"/>
                </a:solidFill>
                <a:latin typeface="微软雅黑" panose="020B0503020204020204" pitchFamily="34" charset="-122"/>
                <a:ea typeface="微软雅黑" panose="020B0503020204020204" pitchFamily="34" charset="-122"/>
              </a:rPr>
              <a:t>区）</a:t>
            </a:r>
            <a:endParaRPr lang="en-US" altLang="zh-CN" sz="1600" dirty="0">
              <a:solidFill>
                <a:srgbClr val="222222"/>
              </a:solidFill>
              <a:latin typeface="微软雅黑" panose="020B0503020204020204" pitchFamily="34" charset="-122"/>
              <a:ea typeface="微软雅黑" panose="020B0503020204020204" pitchFamily="34" charset="-122"/>
            </a:endParaRPr>
          </a:p>
          <a:p>
            <a:r>
              <a:rPr lang="zh-CN" altLang="en-US" sz="1600" dirty="0">
                <a:solidFill>
                  <a:srgbClr val="222222"/>
                </a:solidFill>
                <a:latin typeface="微软雅黑" panose="020B0503020204020204" pitchFamily="34" charset="-122"/>
                <a:ea typeface="微软雅黑" panose="020B0503020204020204" pitchFamily="34" charset="-122"/>
              </a:rPr>
              <a:t>重链：可变区（</a:t>
            </a:r>
            <a:r>
              <a:rPr lang="en-US" altLang="zh-CN" sz="1600" dirty="0">
                <a:solidFill>
                  <a:srgbClr val="222222"/>
                </a:solidFill>
                <a:latin typeface="微软雅黑" panose="020B0503020204020204" pitchFamily="34" charset="-122"/>
                <a:ea typeface="微软雅黑" panose="020B0503020204020204" pitchFamily="34" charset="-122"/>
              </a:rPr>
              <a:t>V</a:t>
            </a:r>
            <a:r>
              <a:rPr lang="zh-CN" altLang="en-US" sz="1600" dirty="0">
                <a:solidFill>
                  <a:srgbClr val="222222"/>
                </a:solidFill>
                <a:latin typeface="微软雅黑" panose="020B0503020204020204" pitchFamily="34" charset="-122"/>
                <a:ea typeface="微软雅黑" panose="020B0503020204020204" pitchFamily="34" charset="-122"/>
              </a:rPr>
              <a:t>区）</a:t>
            </a:r>
            <a:r>
              <a:rPr lang="en-US" altLang="zh-CN" sz="1600" dirty="0">
                <a:solidFill>
                  <a:srgbClr val="222222"/>
                </a:solidFill>
                <a:latin typeface="微软雅黑" panose="020B0503020204020204" pitchFamily="34" charset="-122"/>
                <a:ea typeface="微软雅黑" panose="020B0503020204020204" pitchFamily="34" charset="-122"/>
              </a:rPr>
              <a:t>+ </a:t>
            </a:r>
            <a:r>
              <a:rPr lang="zh-CN" altLang="en-US" sz="1600" dirty="0">
                <a:solidFill>
                  <a:srgbClr val="222222"/>
                </a:solidFill>
                <a:latin typeface="微软雅黑" panose="020B0503020204020204" pitchFamily="34" charset="-122"/>
                <a:ea typeface="微软雅黑" panose="020B0503020204020204" pitchFamily="34" charset="-122"/>
              </a:rPr>
              <a:t>恒定区（</a:t>
            </a:r>
            <a:r>
              <a:rPr lang="en-US" altLang="zh-CN" sz="1600" dirty="0">
                <a:solidFill>
                  <a:srgbClr val="222222"/>
                </a:solidFill>
                <a:latin typeface="微软雅黑" panose="020B0503020204020204" pitchFamily="34" charset="-122"/>
                <a:ea typeface="微软雅黑" panose="020B0503020204020204" pitchFamily="34" charset="-122"/>
              </a:rPr>
              <a:t>C</a:t>
            </a:r>
            <a:r>
              <a:rPr lang="zh-CN" altLang="en-US" sz="1600" dirty="0">
                <a:solidFill>
                  <a:srgbClr val="222222"/>
                </a:solidFill>
                <a:latin typeface="微软雅黑" panose="020B0503020204020204" pitchFamily="34" charset="-122"/>
                <a:ea typeface="微软雅黑" panose="020B0503020204020204" pitchFamily="34" charset="-122"/>
              </a:rPr>
              <a:t>区）</a:t>
            </a:r>
            <a:r>
              <a:rPr lang="en-US" altLang="zh-CN" sz="1600" dirty="0">
                <a:solidFill>
                  <a:srgbClr val="222222"/>
                </a:solidFill>
                <a:latin typeface="微软雅黑" panose="020B0503020204020204" pitchFamily="34" charset="-122"/>
                <a:ea typeface="微软雅黑" panose="020B0503020204020204" pitchFamily="34" charset="-122"/>
              </a:rPr>
              <a:t>+</a:t>
            </a:r>
            <a:r>
              <a:rPr lang="zh-CN" altLang="en-US" sz="1600" dirty="0">
                <a:solidFill>
                  <a:srgbClr val="222222"/>
                </a:solidFill>
                <a:latin typeface="微软雅黑" panose="020B0503020204020204" pitchFamily="34" charset="-122"/>
                <a:ea typeface="微软雅黑" panose="020B0503020204020204" pitchFamily="34" charset="-122"/>
              </a:rPr>
              <a:t>跨膜区</a:t>
            </a:r>
            <a:r>
              <a:rPr lang="en-US" altLang="zh-CN" sz="1600" dirty="0">
                <a:solidFill>
                  <a:srgbClr val="222222"/>
                </a:solidFill>
                <a:latin typeface="微软雅黑" panose="020B0503020204020204" pitchFamily="34" charset="-122"/>
                <a:ea typeface="微软雅黑" panose="020B0503020204020204" pitchFamily="34" charset="-122"/>
              </a:rPr>
              <a:t>+</a:t>
            </a:r>
            <a:r>
              <a:rPr lang="zh-CN" altLang="en-US" sz="1600" dirty="0">
                <a:solidFill>
                  <a:srgbClr val="222222"/>
                </a:solidFill>
                <a:latin typeface="微软雅黑" panose="020B0503020204020204" pitchFamily="34" charset="-122"/>
                <a:ea typeface="微软雅黑" panose="020B0503020204020204" pitchFamily="34" charset="-122"/>
              </a:rPr>
              <a:t>胞质区</a:t>
            </a:r>
            <a:endParaRPr lang="zh-CN" altLang="en-US" sz="1600"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52E3D9FD-988F-4E99-AD6C-34047758D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67" y="2991753"/>
            <a:ext cx="2288762" cy="2390485"/>
          </a:xfrm>
          <a:prstGeom prst="rect">
            <a:avLst/>
          </a:prstGeom>
        </p:spPr>
      </p:pic>
      <p:pic>
        <p:nvPicPr>
          <p:cNvPr id="20" name="图片 19">
            <a:extLst>
              <a:ext uri="{FF2B5EF4-FFF2-40B4-BE49-F238E27FC236}">
                <a16:creationId xmlns:a16="http://schemas.microsoft.com/office/drawing/2014/main" id="{BBB14102-60E4-4565-811D-21556644A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418" y="1854439"/>
            <a:ext cx="1850448" cy="3251207"/>
          </a:xfrm>
          <a:prstGeom prst="rect">
            <a:avLst/>
          </a:prstGeom>
        </p:spPr>
      </p:pic>
      <p:sp>
        <p:nvSpPr>
          <p:cNvPr id="21" name="矩形 20">
            <a:extLst>
              <a:ext uri="{FF2B5EF4-FFF2-40B4-BE49-F238E27FC236}">
                <a16:creationId xmlns:a16="http://schemas.microsoft.com/office/drawing/2014/main" id="{26D8D2A7-551C-4F35-9A31-105CDB18BB0D}"/>
              </a:ext>
            </a:extLst>
          </p:cNvPr>
          <p:cNvSpPr/>
          <p:nvPr/>
        </p:nvSpPr>
        <p:spPr>
          <a:xfrm>
            <a:off x="7418121" y="3584984"/>
            <a:ext cx="4650296" cy="646331"/>
          </a:xfrm>
          <a:prstGeom prst="rect">
            <a:avLst/>
          </a:prstGeom>
        </p:spPr>
        <p:txBody>
          <a:bodyPr wrap="square">
            <a:spAutoFit/>
          </a:bodyPr>
          <a:lstStyle/>
          <a:p>
            <a:r>
              <a:rPr lang="en-US" altLang="zh-CN" dirty="0">
                <a:solidFill>
                  <a:srgbClr val="191B1F"/>
                </a:solidFill>
                <a:latin typeface="微软雅黑" panose="020B0503020204020204" pitchFamily="34" charset="-122"/>
                <a:ea typeface="微软雅黑" panose="020B0503020204020204" pitchFamily="34" charset="-122"/>
              </a:rPr>
              <a:t>TCR </a:t>
            </a:r>
            <a:r>
              <a:rPr lang="zh-CN" altLang="en-US" dirty="0">
                <a:solidFill>
                  <a:srgbClr val="191B1F"/>
                </a:solidFill>
                <a:latin typeface="微软雅黑" panose="020B0503020204020204" pitchFamily="34" charset="-122"/>
                <a:ea typeface="微软雅黑" panose="020B0503020204020204" pitchFamily="34" charset="-122"/>
              </a:rPr>
              <a:t>是一个异源二聚体</a:t>
            </a:r>
            <a:endParaRPr lang="en-US" altLang="zh-CN" dirty="0">
              <a:solidFill>
                <a:srgbClr val="191B1F"/>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95%</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TCR</a:t>
            </a:r>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rPr>
              <a:t>链和</a:t>
            </a:r>
            <a:r>
              <a:rPr lang="en-US" altLang="zh-CN" dirty="0">
                <a:latin typeface="微软雅黑" panose="020B0503020204020204" pitchFamily="34" charset="-122"/>
                <a:ea typeface="微软雅黑" panose="020B0503020204020204" pitchFamily="34" charset="-122"/>
              </a:rPr>
              <a:t>β</a:t>
            </a:r>
            <a:r>
              <a:rPr lang="zh-CN" altLang="en-US" dirty="0">
                <a:latin typeface="微软雅黑" panose="020B0503020204020204" pitchFamily="34" charset="-122"/>
                <a:ea typeface="微软雅黑" panose="020B0503020204020204" pitchFamily="34" charset="-122"/>
              </a:rPr>
              <a:t>链通过二硫键连结构成</a:t>
            </a:r>
          </a:p>
        </p:txBody>
      </p:sp>
      <p:pic>
        <p:nvPicPr>
          <p:cNvPr id="22" name="图片 21">
            <a:extLst>
              <a:ext uri="{FF2B5EF4-FFF2-40B4-BE49-F238E27FC236}">
                <a16:creationId xmlns:a16="http://schemas.microsoft.com/office/drawing/2014/main" id="{96CE3459-857D-46B5-91E5-563553831F5D}"/>
              </a:ext>
            </a:extLst>
          </p:cNvPr>
          <p:cNvPicPr>
            <a:picLocks noChangeAspect="1"/>
          </p:cNvPicPr>
          <p:nvPr/>
        </p:nvPicPr>
        <p:blipFill rotWithShape="1">
          <a:blip r:embed="rId5"/>
          <a:srcRect r="61126"/>
          <a:stretch/>
        </p:blipFill>
        <p:spPr>
          <a:xfrm>
            <a:off x="7541704" y="4366982"/>
            <a:ext cx="4150256" cy="2348771"/>
          </a:xfrm>
          <a:prstGeom prst="rect">
            <a:avLst/>
          </a:prstGeom>
          <a:ln>
            <a:solidFill>
              <a:schemeClr val="tx1"/>
            </a:solidFill>
          </a:ln>
        </p:spPr>
      </p:pic>
      <p:sp>
        <p:nvSpPr>
          <p:cNvPr id="23" name="矩形 22">
            <a:extLst>
              <a:ext uri="{FF2B5EF4-FFF2-40B4-BE49-F238E27FC236}">
                <a16:creationId xmlns:a16="http://schemas.microsoft.com/office/drawing/2014/main" id="{6EE2AFC2-74BF-4A98-BEDA-CC90371EC991}"/>
              </a:ext>
            </a:extLst>
          </p:cNvPr>
          <p:cNvSpPr/>
          <p:nvPr/>
        </p:nvSpPr>
        <p:spPr>
          <a:xfrm>
            <a:off x="474867" y="1390737"/>
            <a:ext cx="5328514" cy="738664"/>
          </a:xfrm>
          <a:prstGeom prst="rect">
            <a:avLst/>
          </a:prstGeom>
        </p:spPr>
        <p:txBody>
          <a:bodyPr wrap="square">
            <a:spAutoFit/>
          </a:bodyPr>
          <a:lstStyle/>
          <a:p>
            <a:r>
              <a:rPr lang="en-US" altLang="zh-CN" sz="1400" i="1" dirty="0">
                <a:solidFill>
                  <a:srgbClr val="000000"/>
                </a:solidFill>
                <a:latin typeface="微软雅黑" panose="020B0503020204020204" pitchFamily="34" charset="-122"/>
                <a:ea typeface="微软雅黑" panose="020B0503020204020204" pitchFamily="34" charset="-122"/>
              </a:rPr>
              <a:t>B</a:t>
            </a:r>
            <a:r>
              <a:rPr lang="zh-CN" altLang="en-US" sz="1400" i="1" dirty="0">
                <a:solidFill>
                  <a:srgbClr val="000000"/>
                </a:solidFill>
                <a:latin typeface="微软雅黑" panose="020B0503020204020204" pitchFamily="34" charset="-122"/>
                <a:ea typeface="微软雅黑" panose="020B0503020204020204" pitchFamily="34" charset="-122"/>
              </a:rPr>
              <a:t>细胞的主要功能是产生并分泌抗体（免疫球蛋白），这些抗体能够识别并结合特定的抗原（病原体或其他外来物质），从而中和或清除它们</a:t>
            </a:r>
            <a:endParaRPr lang="zh-CN" altLang="en-US" sz="1400" i="1"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842C99F7-8FFE-4F00-8BF5-4B1A1CD7BC33}"/>
              </a:ext>
            </a:extLst>
          </p:cNvPr>
          <p:cNvSpPr/>
          <p:nvPr/>
        </p:nvSpPr>
        <p:spPr>
          <a:xfrm>
            <a:off x="7734467" y="1304347"/>
            <a:ext cx="4264769" cy="523220"/>
          </a:xfrm>
          <a:prstGeom prst="rect">
            <a:avLst/>
          </a:prstGeom>
        </p:spPr>
        <p:txBody>
          <a:bodyPr wrap="square">
            <a:spAutoFit/>
          </a:bodyPr>
          <a:lstStyle/>
          <a:p>
            <a:r>
              <a:rPr lang="en-US" altLang="zh-CN" sz="1400" i="1" dirty="0">
                <a:solidFill>
                  <a:srgbClr val="000000"/>
                </a:solidFill>
                <a:latin typeface="微软雅黑" panose="020B0503020204020204" pitchFamily="34" charset="-122"/>
                <a:ea typeface="微软雅黑" panose="020B0503020204020204" pitchFamily="34" charset="-122"/>
              </a:rPr>
              <a:t>T</a:t>
            </a:r>
            <a:r>
              <a:rPr lang="zh-CN" altLang="en-US" sz="1400" i="1" dirty="0">
                <a:solidFill>
                  <a:srgbClr val="000000"/>
                </a:solidFill>
                <a:latin typeface="微软雅黑" panose="020B0503020204020204" pitchFamily="34" charset="-122"/>
                <a:ea typeface="微软雅黑" panose="020B0503020204020204" pitchFamily="34" charset="-122"/>
              </a:rPr>
              <a:t>细胞在适应性免疫系统中扮演着重要的角色，负责识别和攻击被感染细胞、肿瘤细胞以及其他异物</a:t>
            </a:r>
            <a:endParaRPr lang="zh-CN" altLang="en-US" sz="1400" i="1"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36EBC1B5-9D7B-482E-B1A3-867B482D004D}"/>
              </a:ext>
            </a:extLst>
          </p:cNvPr>
          <p:cNvSpPr/>
          <p:nvPr/>
        </p:nvSpPr>
        <p:spPr>
          <a:xfrm>
            <a:off x="2140482" y="5012906"/>
            <a:ext cx="2978701"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免疫球蛋白</a:t>
            </a:r>
            <a:r>
              <a:rPr lang="en-US" altLang="zh-CN" sz="1400" dirty="0">
                <a:latin typeface="微软雅黑" panose="020B0503020204020204" pitchFamily="34" charset="-122"/>
                <a:ea typeface="微软雅黑" panose="020B0503020204020204" pitchFamily="34" charset="-122"/>
              </a:rPr>
              <a:t>(immunoglobulin</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Ig)</a:t>
            </a:r>
            <a:endParaRPr lang="zh-CN" altLang="en-US" sz="14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2F8E063C-B4F4-4127-8893-F85A5D38F9DA}"/>
              </a:ext>
            </a:extLst>
          </p:cNvPr>
          <p:cNvSpPr/>
          <p:nvPr/>
        </p:nvSpPr>
        <p:spPr>
          <a:xfrm>
            <a:off x="1663335" y="782968"/>
            <a:ext cx="758541"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AIRR</a:t>
            </a:r>
          </a:p>
        </p:txBody>
      </p:sp>
      <p:sp>
        <p:nvSpPr>
          <p:cNvPr id="2" name="灯片编号占位符 1">
            <a:extLst>
              <a:ext uri="{FF2B5EF4-FFF2-40B4-BE49-F238E27FC236}">
                <a16:creationId xmlns:a16="http://schemas.microsoft.com/office/drawing/2014/main" id="{74F5C18D-452E-4DF6-9F57-438DAF34050E}"/>
              </a:ext>
            </a:extLst>
          </p:cNvPr>
          <p:cNvSpPr>
            <a:spLocks noGrp="1"/>
          </p:cNvSpPr>
          <p:nvPr>
            <p:ph type="sldNum" sz="quarter" idx="12"/>
          </p:nvPr>
        </p:nvSpPr>
        <p:spPr/>
        <p:txBody>
          <a:bodyPr/>
          <a:lstStyle/>
          <a:p>
            <a:fld id="{DF849393-7876-44FF-8BC7-6C3A91957E85}" type="slidenum">
              <a:rPr lang="zh-CN" altLang="en-US" smtClean="0"/>
              <a:t>53</a:t>
            </a:fld>
            <a:endParaRPr lang="zh-CN" altLang="en-US"/>
          </a:p>
        </p:txBody>
      </p:sp>
    </p:spTree>
    <p:extLst>
      <p:ext uri="{BB962C8B-B14F-4D97-AF65-F5344CB8AC3E}">
        <p14:creationId xmlns:p14="http://schemas.microsoft.com/office/powerpoint/2010/main" val="361936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8" grpId="0" animBg="1"/>
      <p:bldP spid="10" grpId="0"/>
      <p:bldP spid="11" grpId="0"/>
      <p:bldP spid="12" grpId="0" animBg="1"/>
      <p:bldP spid="13" grpId="0"/>
      <p:bldP spid="6" grpId="0"/>
      <p:bldP spid="16" grpId="0"/>
      <p:bldP spid="21" grpId="0"/>
      <p:bldP spid="23" grpId="0"/>
      <p:bldP spid="24" grpId="0"/>
      <p:bldP spid="25" grpId="0"/>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64F7C3F-D1B3-4CC6-B37E-F8574B37259A}"/>
              </a:ext>
            </a:extLst>
          </p:cNvPr>
          <p:cNvSpPr/>
          <p:nvPr/>
        </p:nvSpPr>
        <p:spPr>
          <a:xfrm>
            <a:off x="7281644" y="1513146"/>
            <a:ext cx="4685069" cy="1169551"/>
          </a:xfrm>
          <a:prstGeom prst="rect">
            <a:avLst/>
          </a:prstGeom>
        </p:spPr>
        <p:txBody>
          <a:bodyPr wrap="square">
            <a:spAutoFit/>
          </a:bodyPr>
          <a:lstStyle/>
          <a:p>
            <a:r>
              <a:rPr lang="en-US" altLang="zh-CN" sz="1400" b="1" dirty="0">
                <a:solidFill>
                  <a:srgbClr val="2127AD"/>
                </a:solidFill>
                <a:latin typeface="微软雅黑" panose="020B0503020204020204" pitchFamily="34" charset="-122"/>
                <a:ea typeface="微软雅黑" panose="020B0503020204020204" pitchFamily="34" charset="-122"/>
              </a:rPr>
              <a:t>V</a:t>
            </a:r>
            <a:r>
              <a:rPr lang="zh-CN" altLang="en-US" sz="1400" b="1" dirty="0">
                <a:solidFill>
                  <a:srgbClr val="2127AD"/>
                </a:solidFill>
                <a:latin typeface="微软雅黑" panose="020B0503020204020204" pitchFamily="34" charset="-122"/>
                <a:ea typeface="微软雅黑" panose="020B0503020204020204" pitchFamily="34" charset="-122"/>
              </a:rPr>
              <a:t>区：</a:t>
            </a:r>
            <a:endParaRPr lang="en-US" altLang="zh-CN" sz="1400" b="1" dirty="0">
              <a:solidFill>
                <a:srgbClr val="2127AD"/>
              </a:solidFill>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互补决定区（</a:t>
            </a:r>
            <a:r>
              <a:rPr lang="en-US" altLang="zh-CN" sz="1400" b="1" dirty="0">
                <a:latin typeface="微软雅黑" panose="020B0503020204020204" pitchFamily="34" charset="-122"/>
                <a:ea typeface="微软雅黑" panose="020B0503020204020204" pitchFamily="34" charset="-122"/>
              </a:rPr>
              <a:t>Complementary Determining Region</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CDR</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rPr>
              <a:t>形成与抗原表位互补的空间构象 </a:t>
            </a:r>
            <a:r>
              <a:rPr lang="en-US" altLang="zh-CN" sz="1400" dirty="0">
                <a:latin typeface="微软雅黑" panose="020B0503020204020204" pitchFamily="34" charset="-122"/>
                <a:ea typeface="微软雅黑" panose="020B0503020204020204" pitchFamily="34" charset="-122"/>
              </a:rPr>
              <a:t>CDR1 / CDR2 / </a:t>
            </a:r>
            <a:r>
              <a:rPr lang="en-US" altLang="zh-CN" sz="1400" b="1" dirty="0">
                <a:solidFill>
                  <a:srgbClr val="C00000"/>
                </a:solidFill>
                <a:latin typeface="微软雅黑" panose="020B0503020204020204" pitchFamily="34" charset="-122"/>
                <a:ea typeface="微软雅黑" panose="020B0503020204020204" pitchFamily="34" charset="-122"/>
              </a:rPr>
              <a:t>CDR3(</a:t>
            </a:r>
            <a:r>
              <a:rPr lang="zh-CN" altLang="en-US" sz="1400" b="1" dirty="0">
                <a:solidFill>
                  <a:srgbClr val="C00000"/>
                </a:solidFill>
                <a:latin typeface="微软雅黑" panose="020B0503020204020204" pitchFamily="34" charset="-122"/>
                <a:ea typeface="微软雅黑" panose="020B0503020204020204" pitchFamily="34" charset="-122"/>
              </a:rPr>
              <a:t>多样性最高，与抗原结合</a:t>
            </a:r>
            <a:r>
              <a:rPr lang="en-US" altLang="zh-CN" sz="1400" b="1" dirty="0">
                <a:solidFill>
                  <a:srgbClr val="C00000"/>
                </a:solidFill>
                <a:latin typeface="微软雅黑" panose="020B0503020204020204" pitchFamily="34" charset="-122"/>
                <a:ea typeface="微软雅黑" panose="020B0503020204020204" pitchFamily="34" charset="-122"/>
              </a:rPr>
              <a:t>)</a:t>
            </a:r>
          </a:p>
          <a:p>
            <a:r>
              <a:rPr lang="zh-CN" altLang="en-US" sz="1400" dirty="0">
                <a:latin typeface="微软雅黑" panose="020B0503020204020204" pitchFamily="34" charset="-122"/>
                <a:ea typeface="微软雅黑" panose="020B0503020204020204" pitchFamily="34" charset="-122"/>
              </a:rPr>
              <a:t>框架区</a:t>
            </a:r>
            <a:r>
              <a:rPr lang="en-US" altLang="zh-CN" sz="1400" dirty="0">
                <a:latin typeface="微软雅黑" panose="020B0503020204020204" pitchFamily="34" charset="-122"/>
                <a:ea typeface="微软雅黑" panose="020B0503020204020204" pitchFamily="34" charset="-122"/>
              </a:rPr>
              <a:t>(framework region</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FR)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稳定</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CDR</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区空间构象</a:t>
            </a:r>
            <a:endParaRPr lang="zh-CN" altLang="en-US" sz="1400" dirty="0">
              <a:latin typeface="微软雅黑" panose="020B0503020204020204" pitchFamily="34" charset="-122"/>
              <a:ea typeface="微软雅黑" panose="020B0503020204020204" pitchFamily="34" charset="-122"/>
            </a:endParaRPr>
          </a:p>
        </p:txBody>
      </p:sp>
      <p:pic>
        <p:nvPicPr>
          <p:cNvPr id="2050" name="Picture 2" descr="https://pic2.zhimg.com/v2-894abceb90578e01472e90a4332c05f9_b.jpg">
            <a:extLst>
              <a:ext uri="{FF2B5EF4-FFF2-40B4-BE49-F238E27FC236}">
                <a16:creationId xmlns:a16="http://schemas.microsoft.com/office/drawing/2014/main" id="{48E3EC7B-B5BB-4DA2-AD9C-AFBDF55D9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91" y="187629"/>
            <a:ext cx="6324048" cy="243818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FDDC5CE-D2CC-4E59-B448-8C22B018C588}"/>
              </a:ext>
            </a:extLst>
          </p:cNvPr>
          <p:cNvSpPr/>
          <p:nvPr/>
        </p:nvSpPr>
        <p:spPr>
          <a:xfrm>
            <a:off x="7425986" y="821948"/>
            <a:ext cx="4156907" cy="584775"/>
          </a:xfrm>
          <a:prstGeom prst="rect">
            <a:avLst/>
          </a:prstGeom>
        </p:spPr>
        <p:txBody>
          <a:bodyPr wrap="none">
            <a:spAutoFit/>
          </a:bodyPr>
          <a:lstStyle/>
          <a:p>
            <a:r>
              <a:rPr lang="zh-CN" altLang="en-US" sz="1600" dirty="0">
                <a:solidFill>
                  <a:srgbClr val="222222"/>
                </a:solidFill>
                <a:latin typeface="微软雅黑" panose="020B0503020204020204" pitchFamily="34" charset="-122"/>
                <a:ea typeface="微软雅黑" panose="020B0503020204020204" pitchFamily="34" charset="-122"/>
              </a:rPr>
              <a:t>可变区（</a:t>
            </a:r>
            <a:r>
              <a:rPr lang="en-US" altLang="zh-CN" sz="1600" dirty="0">
                <a:solidFill>
                  <a:srgbClr val="222222"/>
                </a:solidFill>
                <a:latin typeface="微软雅黑" panose="020B0503020204020204" pitchFamily="34" charset="-122"/>
                <a:ea typeface="微软雅黑" panose="020B0503020204020204" pitchFamily="34" charset="-122"/>
              </a:rPr>
              <a:t>V</a:t>
            </a:r>
            <a:r>
              <a:rPr lang="zh-CN" altLang="en-US" sz="1600" dirty="0">
                <a:solidFill>
                  <a:srgbClr val="222222"/>
                </a:solidFill>
                <a:latin typeface="微软雅黑" panose="020B0503020204020204" pitchFamily="34" charset="-122"/>
                <a:ea typeface="微软雅黑" panose="020B0503020204020204" pitchFamily="34" charset="-122"/>
              </a:rPr>
              <a:t>区）</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N</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端 决定抗原识别特异性</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a:t>
            </a:r>
            <a:endParaRPr lang="en-US" altLang="zh-CN" sz="1600" dirty="0">
              <a:solidFill>
                <a:srgbClr val="222222"/>
              </a:solidFill>
              <a:latin typeface="微软雅黑" panose="020B0503020204020204" pitchFamily="34" charset="-122"/>
              <a:ea typeface="微软雅黑" panose="020B0503020204020204" pitchFamily="34" charset="-122"/>
            </a:endParaRPr>
          </a:p>
          <a:p>
            <a:r>
              <a:rPr lang="zh-CN" altLang="en-US" sz="1600" dirty="0">
                <a:solidFill>
                  <a:srgbClr val="222222"/>
                </a:solidFill>
                <a:latin typeface="微软雅黑" panose="020B0503020204020204" pitchFamily="34" charset="-122"/>
                <a:ea typeface="微软雅黑" panose="020B0503020204020204" pitchFamily="34" charset="-122"/>
              </a:rPr>
              <a:t>恒定区（</a:t>
            </a:r>
            <a:r>
              <a:rPr lang="en-US" altLang="zh-CN" sz="1600" dirty="0">
                <a:solidFill>
                  <a:srgbClr val="222222"/>
                </a:solidFill>
                <a:latin typeface="微软雅黑" panose="020B0503020204020204" pitchFamily="34" charset="-122"/>
                <a:ea typeface="微软雅黑" panose="020B0503020204020204" pitchFamily="34" charset="-122"/>
              </a:rPr>
              <a:t>C</a:t>
            </a:r>
            <a:r>
              <a:rPr lang="zh-CN" altLang="en-US" sz="1600" dirty="0">
                <a:solidFill>
                  <a:srgbClr val="222222"/>
                </a:solidFill>
                <a:latin typeface="微软雅黑" panose="020B0503020204020204" pitchFamily="34" charset="-122"/>
                <a:ea typeface="微软雅黑" panose="020B0503020204020204" pitchFamily="34" charset="-122"/>
              </a:rPr>
              <a:t>区）</a:t>
            </a:r>
            <a:r>
              <a:rPr lang="en-US" altLang="zh-CN"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C</a:t>
            </a:r>
            <a:r>
              <a:rPr lang="zh-CN" altLang="en-US" sz="1600"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端 参与信号传导功能</a:t>
            </a:r>
            <a:endParaRPr lang="en-US" altLang="zh-CN" sz="1600" dirty="0">
              <a:solidFill>
                <a:srgbClr val="222222"/>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E46F9BA-0220-4B54-9F11-A43206E01128}"/>
              </a:ext>
            </a:extLst>
          </p:cNvPr>
          <p:cNvPicPr>
            <a:picLocks noChangeAspect="1"/>
          </p:cNvPicPr>
          <p:nvPr/>
        </p:nvPicPr>
        <p:blipFill rotWithShape="1">
          <a:blip r:embed="rId4"/>
          <a:srcRect l="39608"/>
          <a:stretch/>
        </p:blipFill>
        <p:spPr>
          <a:xfrm>
            <a:off x="6610376" y="4894781"/>
            <a:ext cx="5161175" cy="1880127"/>
          </a:xfrm>
          <a:prstGeom prst="rect">
            <a:avLst/>
          </a:prstGeom>
        </p:spPr>
      </p:pic>
      <p:sp>
        <p:nvSpPr>
          <p:cNvPr id="11" name="矩形 10">
            <a:extLst>
              <a:ext uri="{FF2B5EF4-FFF2-40B4-BE49-F238E27FC236}">
                <a16:creationId xmlns:a16="http://schemas.microsoft.com/office/drawing/2014/main" id="{76411415-2F34-42D7-A9F8-F25B213BCC37}"/>
              </a:ext>
            </a:extLst>
          </p:cNvPr>
          <p:cNvSpPr/>
          <p:nvPr/>
        </p:nvSpPr>
        <p:spPr>
          <a:xfrm>
            <a:off x="6549405" y="2798261"/>
            <a:ext cx="5161175" cy="2246769"/>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TCR</a:t>
            </a:r>
            <a:r>
              <a:rPr lang="zh-CN" altLang="en-US" sz="1400" dirty="0">
                <a:latin typeface="微软雅黑" panose="020B0503020204020204" pitchFamily="34" charset="-122"/>
                <a:ea typeface="微软雅黑" panose="020B0503020204020204" pitchFamily="34" charset="-122"/>
              </a:rPr>
              <a:t>的基因</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TRA: TCR α chain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V + J  TRAV + TRAJ</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TRB: TCR β chain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V+D+J  TRBV + TRBD + TRBJ</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BCR</a:t>
            </a:r>
            <a:r>
              <a:rPr lang="zh-CN" altLang="en-US" sz="1400" dirty="0">
                <a:latin typeface="微软雅黑" panose="020B0503020204020204" pitchFamily="34" charset="-122"/>
                <a:ea typeface="微软雅黑" panose="020B0503020204020204" pitchFamily="34" charset="-122"/>
              </a:rPr>
              <a:t>的基因</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IGK/IGL: Ig light chain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V+J  IGK(L)V + IGK(L) J</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IGH : Ig heavy chain </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 V+D+J  IGHV + IGHD + IGHJ</a:t>
            </a:r>
          </a:p>
          <a:p>
            <a:endParaRPr lang="en-US" altLang="zh-CN" sz="1400" b="1" dirty="0">
              <a:solidFill>
                <a:srgbClr val="C00000"/>
              </a:solidFill>
              <a:latin typeface="微软雅黑" panose="020B0503020204020204" pitchFamily="34" charset="-122"/>
              <a:ea typeface="微软雅黑" panose="020B0503020204020204" pitchFamily="34" charset="-122"/>
            </a:endParaRPr>
          </a:p>
          <a:p>
            <a:r>
              <a:rPr lang="en-US" altLang="zh-CN" sz="1400" b="1" dirty="0">
                <a:solidFill>
                  <a:srgbClr val="C00000"/>
                </a:solidFill>
                <a:latin typeface="微软雅黑" panose="020B0503020204020204" pitchFamily="34" charset="-122"/>
                <a:ea typeface="微软雅黑" panose="020B0503020204020204" pitchFamily="34" charset="-122"/>
              </a:rPr>
              <a:t>T/B</a:t>
            </a:r>
            <a:r>
              <a:rPr lang="zh-CN" altLang="en-US" sz="1400" b="1" dirty="0">
                <a:solidFill>
                  <a:srgbClr val="C00000"/>
                </a:solidFill>
                <a:latin typeface="微软雅黑" panose="020B0503020204020204" pitchFamily="34" charset="-122"/>
                <a:ea typeface="微软雅黑" panose="020B0503020204020204" pitchFamily="34" charset="-122"/>
              </a:rPr>
              <a:t>细胞在发育过程中</a:t>
            </a:r>
            <a:r>
              <a:rPr lang="en-US" altLang="zh-CN" sz="1400" b="1" dirty="0">
                <a:solidFill>
                  <a:srgbClr val="C00000"/>
                </a:solidFill>
                <a:latin typeface="微软雅黑" panose="020B0503020204020204" pitchFamily="34" charset="-122"/>
                <a:ea typeface="微软雅黑" panose="020B0503020204020204" pitchFamily="34" charset="-122"/>
              </a:rPr>
              <a:t>V</a:t>
            </a:r>
            <a:r>
              <a:rPr lang="zh-CN" altLang="en-US" sz="1400" b="1" dirty="0">
                <a:solidFill>
                  <a:srgbClr val="C00000"/>
                </a:solidFill>
                <a:latin typeface="微软雅黑" panose="020B0503020204020204" pitchFamily="34" charset="-122"/>
                <a:ea typeface="微软雅黑" panose="020B0503020204020204" pitchFamily="34" charset="-122"/>
              </a:rPr>
              <a:t>、</a:t>
            </a:r>
            <a:r>
              <a:rPr lang="en-US" altLang="zh-CN" sz="1400" b="1" dirty="0">
                <a:solidFill>
                  <a:srgbClr val="C00000"/>
                </a:solidFill>
                <a:latin typeface="微软雅黑" panose="020B0503020204020204" pitchFamily="34" charset="-122"/>
                <a:ea typeface="微软雅黑" panose="020B0503020204020204" pitchFamily="34" charset="-122"/>
              </a:rPr>
              <a:t>D</a:t>
            </a:r>
            <a:r>
              <a:rPr lang="zh-CN" altLang="en-US" sz="1400" b="1" dirty="0">
                <a:solidFill>
                  <a:srgbClr val="C00000"/>
                </a:solidFill>
                <a:latin typeface="微软雅黑" panose="020B0503020204020204" pitchFamily="34" charset="-122"/>
                <a:ea typeface="微软雅黑" panose="020B0503020204020204" pitchFamily="34" charset="-122"/>
              </a:rPr>
              <a:t>、</a:t>
            </a:r>
            <a:r>
              <a:rPr lang="en-US" altLang="zh-CN" sz="1400" b="1" dirty="0">
                <a:solidFill>
                  <a:srgbClr val="C00000"/>
                </a:solidFill>
                <a:latin typeface="微软雅黑" panose="020B0503020204020204" pitchFamily="34" charset="-122"/>
                <a:ea typeface="微软雅黑" panose="020B0503020204020204" pitchFamily="34" charset="-122"/>
              </a:rPr>
              <a:t>J</a:t>
            </a:r>
            <a:r>
              <a:rPr lang="zh-CN" altLang="en-US" sz="1400" b="1" dirty="0">
                <a:solidFill>
                  <a:srgbClr val="C00000"/>
                </a:solidFill>
                <a:latin typeface="微软雅黑" panose="020B0503020204020204" pitchFamily="34" charset="-122"/>
                <a:ea typeface="微软雅黑" panose="020B0503020204020204" pitchFamily="34" charset="-122"/>
              </a:rPr>
              <a:t>基因重排 </a:t>
            </a:r>
            <a:r>
              <a:rPr lang="en-US" altLang="zh-CN" sz="14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400" b="1" dirty="0">
                <a:solidFill>
                  <a:srgbClr val="C00000"/>
                </a:solidFill>
                <a:latin typeface="微软雅黑" panose="020B0503020204020204" pitchFamily="34" charset="-122"/>
                <a:ea typeface="微软雅黑" panose="020B0503020204020204" pitchFamily="34" charset="-122"/>
              </a:rPr>
              <a:t>每个</a:t>
            </a:r>
            <a:r>
              <a:rPr lang="en-US" altLang="zh-CN" sz="1400" b="1" dirty="0">
                <a:solidFill>
                  <a:srgbClr val="C00000"/>
                </a:solidFill>
                <a:latin typeface="微软雅黑" panose="020B0503020204020204" pitchFamily="34" charset="-122"/>
                <a:ea typeface="微软雅黑" panose="020B0503020204020204" pitchFamily="34" charset="-122"/>
              </a:rPr>
              <a:t>T/B</a:t>
            </a:r>
            <a:r>
              <a:rPr lang="zh-CN" altLang="en-US" sz="1400" b="1" dirty="0">
                <a:solidFill>
                  <a:srgbClr val="C00000"/>
                </a:solidFill>
                <a:latin typeface="微软雅黑" panose="020B0503020204020204" pitchFamily="34" charset="-122"/>
                <a:ea typeface="微软雅黑" panose="020B0503020204020204" pitchFamily="34" charset="-122"/>
              </a:rPr>
              <a:t>细胞的</a:t>
            </a:r>
            <a:r>
              <a:rPr lang="en-US" altLang="zh-CN" sz="1400" b="1" dirty="0">
                <a:solidFill>
                  <a:srgbClr val="C00000"/>
                </a:solidFill>
                <a:latin typeface="微软雅黑" panose="020B0503020204020204" pitchFamily="34" charset="-122"/>
                <a:ea typeface="微软雅黑" panose="020B0503020204020204" pitchFamily="34" charset="-122"/>
              </a:rPr>
              <a:t>TCR/BCR</a:t>
            </a:r>
            <a:r>
              <a:rPr lang="zh-CN" altLang="en-US" sz="1400" b="1" dirty="0">
                <a:solidFill>
                  <a:srgbClr val="C00000"/>
                </a:solidFill>
                <a:latin typeface="微软雅黑" panose="020B0503020204020204" pitchFamily="34" charset="-122"/>
                <a:ea typeface="微软雅黑" panose="020B0503020204020204" pitchFamily="34" charset="-122"/>
              </a:rPr>
              <a:t>编码基因不一样</a:t>
            </a:r>
          </a:p>
        </p:txBody>
      </p:sp>
      <p:pic>
        <p:nvPicPr>
          <p:cNvPr id="2052" name="Picture 4" descr="https://pic2.zhimg.com/v2-b259ff4bd4ac42f649837c5cbd053421_b.jpg">
            <a:extLst>
              <a:ext uri="{FF2B5EF4-FFF2-40B4-BE49-F238E27FC236}">
                <a16:creationId xmlns:a16="http://schemas.microsoft.com/office/drawing/2014/main" id="{B4678613-1C4D-4414-BEDB-DF273F8B4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6038" y="2798261"/>
            <a:ext cx="4186806" cy="3773941"/>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E412CE42-53A3-4F74-B36D-C8806B6206D6}"/>
              </a:ext>
            </a:extLst>
          </p:cNvPr>
          <p:cNvSpPr>
            <a:spLocks noGrp="1"/>
          </p:cNvSpPr>
          <p:nvPr>
            <p:ph type="sldNum" sz="quarter" idx="12"/>
          </p:nvPr>
        </p:nvSpPr>
        <p:spPr/>
        <p:txBody>
          <a:bodyPr/>
          <a:lstStyle/>
          <a:p>
            <a:fld id="{DF849393-7876-44FF-8BC7-6C3A91957E85}" type="slidenum">
              <a:rPr lang="zh-CN" altLang="en-US" smtClean="0"/>
              <a:t>54</a:t>
            </a:fld>
            <a:endParaRPr lang="zh-CN" altLang="en-US"/>
          </a:p>
        </p:txBody>
      </p:sp>
    </p:spTree>
    <p:extLst>
      <p:ext uri="{BB962C8B-B14F-4D97-AF65-F5344CB8AC3E}">
        <p14:creationId xmlns:p14="http://schemas.microsoft.com/office/powerpoint/2010/main" val="18763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32D9924-28C3-4839-AB76-4C5D67B8A8E8}"/>
              </a:ext>
            </a:extLst>
          </p:cNvPr>
          <p:cNvSpPr/>
          <p:nvPr/>
        </p:nvSpPr>
        <p:spPr>
          <a:xfrm>
            <a:off x="5177897" y="254466"/>
            <a:ext cx="2783391"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zh-CN" altLang="en-US" b="1" dirty="0">
                <a:solidFill>
                  <a:srgbClr val="C00000"/>
                </a:solidFill>
                <a:latin typeface="微软雅黑" panose="020B0503020204020204" pitchFamily="34" charset="-122"/>
                <a:ea typeface="微软雅黑" panose="020B0503020204020204" pitchFamily="34" charset="-122"/>
              </a:rPr>
              <a:t>scRepertoire</a:t>
            </a:r>
          </a:p>
        </p:txBody>
      </p:sp>
      <p:sp>
        <p:nvSpPr>
          <p:cNvPr id="5" name="矩形 4">
            <a:extLst>
              <a:ext uri="{FF2B5EF4-FFF2-40B4-BE49-F238E27FC236}">
                <a16:creationId xmlns:a16="http://schemas.microsoft.com/office/drawing/2014/main" id="{A507D616-2750-4CDC-B8E2-70E9B61311D1}"/>
              </a:ext>
            </a:extLst>
          </p:cNvPr>
          <p:cNvSpPr/>
          <p:nvPr/>
        </p:nvSpPr>
        <p:spPr>
          <a:xfrm>
            <a:off x="457079" y="469920"/>
            <a:ext cx="4116966"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10x Chromium Single Cell Immune Profiling</a:t>
            </a:r>
          </a:p>
        </p:txBody>
      </p:sp>
      <p:pic>
        <p:nvPicPr>
          <p:cNvPr id="7" name="图片 6">
            <a:extLst>
              <a:ext uri="{FF2B5EF4-FFF2-40B4-BE49-F238E27FC236}">
                <a16:creationId xmlns:a16="http://schemas.microsoft.com/office/drawing/2014/main" id="{9B947B5C-4143-4F9B-9AAC-3B64E6A5F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14" y="1119378"/>
            <a:ext cx="4105042" cy="1738516"/>
          </a:xfrm>
          <a:prstGeom prst="rect">
            <a:avLst/>
          </a:prstGeom>
        </p:spPr>
      </p:pic>
      <p:sp>
        <p:nvSpPr>
          <p:cNvPr id="8" name="矩形 7">
            <a:extLst>
              <a:ext uri="{FF2B5EF4-FFF2-40B4-BE49-F238E27FC236}">
                <a16:creationId xmlns:a16="http://schemas.microsoft.com/office/drawing/2014/main" id="{7E1D12B8-4A19-4EE4-9E43-1275132EDBD8}"/>
              </a:ext>
            </a:extLst>
          </p:cNvPr>
          <p:cNvSpPr/>
          <p:nvPr/>
        </p:nvSpPr>
        <p:spPr>
          <a:xfrm>
            <a:off x="486439" y="3214703"/>
            <a:ext cx="4050313"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BD Rhapsody TCR/BCR Multiomic assays</a:t>
            </a:r>
          </a:p>
        </p:txBody>
      </p:sp>
      <p:pic>
        <p:nvPicPr>
          <p:cNvPr id="10" name="图片 9">
            <a:extLst>
              <a:ext uri="{FF2B5EF4-FFF2-40B4-BE49-F238E27FC236}">
                <a16:creationId xmlns:a16="http://schemas.microsoft.com/office/drawing/2014/main" id="{ACABD902-7331-4985-805F-3485B1877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31" y="3676180"/>
            <a:ext cx="2731609" cy="2668170"/>
          </a:xfrm>
          <a:prstGeom prst="rect">
            <a:avLst/>
          </a:prstGeom>
        </p:spPr>
      </p:pic>
      <p:pic>
        <p:nvPicPr>
          <p:cNvPr id="12" name="图片 11">
            <a:extLst>
              <a:ext uri="{FF2B5EF4-FFF2-40B4-BE49-F238E27FC236}">
                <a16:creationId xmlns:a16="http://schemas.microsoft.com/office/drawing/2014/main" id="{37292CB4-F67D-4D1A-B6DF-A7028033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2822" y="807294"/>
            <a:ext cx="4050314" cy="2362683"/>
          </a:xfrm>
          <a:prstGeom prst="rect">
            <a:avLst/>
          </a:prstGeom>
        </p:spPr>
      </p:pic>
      <p:sp>
        <p:nvSpPr>
          <p:cNvPr id="13" name="矩形 12">
            <a:extLst>
              <a:ext uri="{FF2B5EF4-FFF2-40B4-BE49-F238E27FC236}">
                <a16:creationId xmlns:a16="http://schemas.microsoft.com/office/drawing/2014/main" id="{AE0A4E0C-7655-48B0-916B-DBE843516EF2}"/>
              </a:ext>
            </a:extLst>
          </p:cNvPr>
          <p:cNvSpPr/>
          <p:nvPr/>
        </p:nvSpPr>
        <p:spPr>
          <a:xfrm>
            <a:off x="5177897" y="3206546"/>
            <a:ext cx="258115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a:solidFill>
                  <a:srgbClr val="C00000"/>
                </a:solidFill>
                <a:latin typeface="微软雅黑" panose="020B0503020204020204" pitchFamily="34" charset="-122"/>
                <a:ea typeface="微软雅黑" panose="020B0503020204020204" pitchFamily="34" charset="-122"/>
              </a:rPr>
              <a:t>Dandelion </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7AF5BDEF-ED10-4122-A45E-E404AB9BDF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9325" y="3676180"/>
            <a:ext cx="3778988" cy="2915510"/>
          </a:xfrm>
          <a:prstGeom prst="rect">
            <a:avLst/>
          </a:prstGeom>
        </p:spPr>
      </p:pic>
      <p:pic>
        <p:nvPicPr>
          <p:cNvPr id="19" name="图片 18">
            <a:extLst>
              <a:ext uri="{FF2B5EF4-FFF2-40B4-BE49-F238E27FC236}">
                <a16:creationId xmlns:a16="http://schemas.microsoft.com/office/drawing/2014/main" id="{3984C28B-BFA1-4727-9FBB-DB6800D4C6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6387" y="3214702"/>
            <a:ext cx="3618688" cy="3523459"/>
          </a:xfrm>
          <a:prstGeom prst="rect">
            <a:avLst/>
          </a:prstGeom>
        </p:spPr>
      </p:pic>
      <p:sp>
        <p:nvSpPr>
          <p:cNvPr id="20" name="矩形 19">
            <a:extLst>
              <a:ext uri="{FF2B5EF4-FFF2-40B4-BE49-F238E27FC236}">
                <a16:creationId xmlns:a16="http://schemas.microsoft.com/office/drawing/2014/main" id="{26D46697-AD41-47BA-967A-6A86C8F6C668}"/>
              </a:ext>
            </a:extLst>
          </p:cNvPr>
          <p:cNvSpPr/>
          <p:nvPr/>
        </p:nvSpPr>
        <p:spPr>
          <a:xfrm>
            <a:off x="9021453" y="254466"/>
            <a:ext cx="2074607"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err="1">
                <a:solidFill>
                  <a:srgbClr val="C00000"/>
                </a:solidFill>
                <a:latin typeface="微软雅黑" panose="020B0503020204020204" pitchFamily="34" charset="-122"/>
                <a:ea typeface="微软雅黑" panose="020B0503020204020204" pitchFamily="34" charset="-122"/>
              </a:rPr>
              <a:t>scirpy</a:t>
            </a:r>
            <a:r>
              <a:rPr lang="en-US" altLang="zh-CN" b="1" dirty="0">
                <a:solidFill>
                  <a:srgbClr val="C00000"/>
                </a:solidFill>
                <a:latin typeface="微软雅黑" panose="020B0503020204020204" pitchFamily="34" charset="-122"/>
                <a:ea typeface="微软雅黑" panose="020B0503020204020204" pitchFamily="34" charset="-122"/>
              </a:rPr>
              <a:t> </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353A7E81-F29D-479E-9CAE-3E0E907E9C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1453" y="608530"/>
            <a:ext cx="2067047" cy="2583809"/>
          </a:xfrm>
          <a:prstGeom prst="rect">
            <a:avLst/>
          </a:prstGeom>
        </p:spPr>
      </p:pic>
      <p:sp>
        <p:nvSpPr>
          <p:cNvPr id="2" name="灯片编号占位符 1">
            <a:extLst>
              <a:ext uri="{FF2B5EF4-FFF2-40B4-BE49-F238E27FC236}">
                <a16:creationId xmlns:a16="http://schemas.microsoft.com/office/drawing/2014/main" id="{61374ACE-77C2-4398-ADF6-A187E7AA56DC}"/>
              </a:ext>
            </a:extLst>
          </p:cNvPr>
          <p:cNvSpPr>
            <a:spLocks noGrp="1"/>
          </p:cNvSpPr>
          <p:nvPr>
            <p:ph type="sldNum" sz="quarter" idx="12"/>
          </p:nvPr>
        </p:nvSpPr>
        <p:spPr/>
        <p:txBody>
          <a:bodyPr/>
          <a:lstStyle/>
          <a:p>
            <a:fld id="{DF849393-7876-44FF-8BC7-6C3A91957E85}" type="slidenum">
              <a:rPr lang="zh-CN" altLang="en-US" smtClean="0"/>
              <a:t>55</a:t>
            </a:fld>
            <a:endParaRPr lang="zh-CN" altLang="en-US"/>
          </a:p>
        </p:txBody>
      </p:sp>
    </p:spTree>
    <p:extLst>
      <p:ext uri="{BB962C8B-B14F-4D97-AF65-F5344CB8AC3E}">
        <p14:creationId xmlns:p14="http://schemas.microsoft.com/office/powerpoint/2010/main" val="126525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3"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0C91434-09BD-4BE7-994B-B54A4F4ECA32}"/>
              </a:ext>
            </a:extLst>
          </p:cNvPr>
          <p:cNvPicPr>
            <a:picLocks noChangeAspect="1"/>
          </p:cNvPicPr>
          <p:nvPr/>
        </p:nvPicPr>
        <p:blipFill>
          <a:blip r:embed="rId2"/>
          <a:stretch>
            <a:fillRect/>
          </a:stretch>
        </p:blipFill>
        <p:spPr>
          <a:xfrm>
            <a:off x="669201" y="538150"/>
            <a:ext cx="11105267" cy="2630791"/>
          </a:xfrm>
          <a:prstGeom prst="rect">
            <a:avLst/>
          </a:prstGeom>
        </p:spPr>
      </p:pic>
      <p:sp>
        <p:nvSpPr>
          <p:cNvPr id="5" name="矩形 4">
            <a:extLst>
              <a:ext uri="{FF2B5EF4-FFF2-40B4-BE49-F238E27FC236}">
                <a16:creationId xmlns:a16="http://schemas.microsoft.com/office/drawing/2014/main" id="{755E483F-39E7-4D4D-882C-5589F4A39DE7}"/>
              </a:ext>
            </a:extLst>
          </p:cNvPr>
          <p:cNvSpPr/>
          <p:nvPr/>
        </p:nvSpPr>
        <p:spPr>
          <a:xfrm>
            <a:off x="219075" y="0"/>
            <a:ext cx="5208285"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Pre-processing steps  Quality control</a:t>
            </a:r>
          </a:p>
        </p:txBody>
      </p:sp>
      <p:sp>
        <p:nvSpPr>
          <p:cNvPr id="2" name="矩形 1">
            <a:extLst>
              <a:ext uri="{FF2B5EF4-FFF2-40B4-BE49-F238E27FC236}">
                <a16:creationId xmlns:a16="http://schemas.microsoft.com/office/drawing/2014/main" id="{16E591E1-D46D-4193-8910-1954E6781A4D}"/>
              </a:ext>
            </a:extLst>
          </p:cNvPr>
          <p:cNvSpPr/>
          <p:nvPr/>
        </p:nvSpPr>
        <p:spPr>
          <a:xfrm>
            <a:off x="281771" y="4145794"/>
            <a:ext cx="5575052" cy="369332"/>
          </a:xfrm>
          <a:prstGeom prst="rect">
            <a:avLst/>
          </a:prstGeom>
        </p:spPr>
        <p:txBody>
          <a:bodyPr wrap="none">
            <a:spAutoFit/>
          </a:bodyPr>
          <a:lstStyle/>
          <a:p>
            <a:r>
              <a:rPr lang="en-US" altLang="zh-CN" dirty="0" err="1">
                <a:solidFill>
                  <a:srgbClr val="000000"/>
                </a:solidFill>
                <a:latin typeface="微软雅黑" panose="020B0503020204020204" pitchFamily="34" charset="-122"/>
                <a:ea typeface="微软雅黑" panose="020B0503020204020204" pitchFamily="34" charset="-122"/>
              </a:rPr>
              <a:t>Fastq</a:t>
            </a:r>
            <a:r>
              <a:rPr lang="en-US" altLang="zh-CN" dirty="0">
                <a:solidFill>
                  <a:srgbClr val="000000"/>
                </a:solidFill>
                <a:latin typeface="微软雅黑" panose="020B0503020204020204" pitchFamily="34" charset="-122"/>
                <a:ea typeface="微软雅黑" panose="020B0503020204020204" pitchFamily="34" charset="-122"/>
              </a:rPr>
              <a:t> Reads</a:t>
            </a:r>
            <a:r>
              <a:rPr lang="en-US" altLang="zh-CN"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rgbClr val="000000"/>
                </a:solidFill>
                <a:latin typeface="微软雅黑" panose="020B0503020204020204" pitchFamily="34" charset="-122"/>
                <a:ea typeface="微软雅黑" panose="020B0503020204020204" pitchFamily="34" charset="-122"/>
              </a:rPr>
              <a:t>每个</a:t>
            </a:r>
            <a:r>
              <a:rPr lang="en-US" altLang="zh-CN" dirty="0">
                <a:solidFill>
                  <a:srgbClr val="000000"/>
                </a:solidFill>
                <a:latin typeface="微软雅黑" panose="020B0503020204020204" pitchFamily="34" charset="-122"/>
                <a:ea typeface="微软雅黑" panose="020B0503020204020204" pitchFamily="34" charset="-122"/>
              </a:rPr>
              <a:t>T</a:t>
            </a:r>
            <a:r>
              <a:rPr lang="zh-CN" altLang="en-US" dirty="0">
                <a:solidFill>
                  <a:srgbClr val="000000"/>
                </a:solidFill>
                <a:latin typeface="微软雅黑" panose="020B0503020204020204" pitchFamily="34" charset="-122"/>
                <a:ea typeface="微软雅黑" panose="020B0503020204020204" pitchFamily="34" charset="-122"/>
              </a:rPr>
              <a:t>细胞或</a:t>
            </a:r>
            <a:r>
              <a:rPr lang="en-US" altLang="zh-CN" dirty="0">
                <a:solidFill>
                  <a:srgbClr val="000000"/>
                </a:solidFill>
                <a:latin typeface="微软雅黑" panose="020B0503020204020204" pitchFamily="34" charset="-122"/>
                <a:ea typeface="微软雅黑" panose="020B0503020204020204" pitchFamily="34" charset="-122"/>
              </a:rPr>
              <a:t>B</a:t>
            </a:r>
            <a:r>
              <a:rPr lang="zh-CN" altLang="en-US" dirty="0">
                <a:solidFill>
                  <a:srgbClr val="000000"/>
                </a:solidFill>
                <a:latin typeface="微软雅黑" panose="020B0503020204020204" pitchFamily="34" charset="-122"/>
                <a:ea typeface="微软雅黑" panose="020B0503020204020204" pitchFamily="34" charset="-122"/>
              </a:rPr>
              <a:t>细胞的</a:t>
            </a:r>
            <a:r>
              <a:rPr lang="en-US" altLang="zh-CN" dirty="0">
                <a:solidFill>
                  <a:srgbClr val="000000"/>
                </a:solidFill>
                <a:latin typeface="微软雅黑" panose="020B0503020204020204" pitchFamily="34" charset="-122"/>
                <a:ea typeface="微软雅黑" panose="020B0503020204020204" pitchFamily="34" charset="-122"/>
              </a:rPr>
              <a:t>V(D)J</a:t>
            </a:r>
            <a:r>
              <a:rPr lang="zh-CN" altLang="en-US" dirty="0">
                <a:solidFill>
                  <a:srgbClr val="000000"/>
                </a:solidFill>
                <a:latin typeface="微软雅黑" panose="020B0503020204020204" pitchFamily="34" charset="-122"/>
                <a:ea typeface="微软雅黑" panose="020B0503020204020204" pitchFamily="34" charset="-122"/>
              </a:rPr>
              <a:t>转录本序列</a:t>
            </a:r>
            <a:endParaRPr lang="zh-CN" altLang="en-US"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7EA96E97-ABD4-4791-8DD0-25C581ED981F}"/>
              </a:ext>
            </a:extLst>
          </p:cNvPr>
          <p:cNvSpPr/>
          <p:nvPr/>
        </p:nvSpPr>
        <p:spPr>
          <a:xfrm>
            <a:off x="736313" y="4637016"/>
            <a:ext cx="5140612"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将组装</a:t>
            </a:r>
            <a:r>
              <a:rPr lang="en-US" altLang="zh-CN" sz="1600" dirty="0">
                <a:solidFill>
                  <a:srgbClr val="000000"/>
                </a:solidFill>
                <a:latin typeface="微软雅黑" panose="020B0503020204020204" pitchFamily="34" charset="-122"/>
                <a:ea typeface="微软雅黑" panose="020B0503020204020204" pitchFamily="34" charset="-122"/>
              </a:rPr>
              <a:t>contig</a:t>
            </a:r>
            <a:r>
              <a:rPr lang="zh-CN" altLang="en-US" sz="1600" dirty="0">
                <a:solidFill>
                  <a:srgbClr val="000000"/>
                </a:solidFill>
                <a:latin typeface="微软雅黑" panose="020B0503020204020204" pitchFamily="34" charset="-122"/>
                <a:ea typeface="微软雅黑" panose="020B0503020204020204" pitchFamily="34" charset="-122"/>
              </a:rPr>
              <a:t>先比对到参考序列的</a:t>
            </a:r>
            <a:r>
              <a:rPr lang="en-US" altLang="zh-CN" sz="1600" dirty="0">
                <a:solidFill>
                  <a:srgbClr val="000000"/>
                </a:solidFill>
                <a:latin typeface="微软雅黑" panose="020B0503020204020204" pitchFamily="34" charset="-122"/>
                <a:ea typeface="微软雅黑" panose="020B0503020204020204" pitchFamily="34" charset="-122"/>
              </a:rPr>
              <a:t>V</a:t>
            </a:r>
            <a:r>
              <a:rPr lang="zh-CN" altLang="en-US" sz="1600" dirty="0">
                <a:solidFill>
                  <a:srgbClr val="000000"/>
                </a:solidFill>
                <a:latin typeface="微软雅黑" panose="020B0503020204020204" pitchFamily="34" charset="-122"/>
                <a:ea typeface="微软雅黑" panose="020B0503020204020204" pitchFamily="34" charset="-122"/>
              </a:rPr>
              <a:t>基因、</a:t>
            </a:r>
            <a:r>
              <a:rPr lang="en-US" altLang="zh-CN" sz="1600" dirty="0">
                <a:solidFill>
                  <a:srgbClr val="000000"/>
                </a:solidFill>
                <a:latin typeface="微软雅黑" panose="020B0503020204020204" pitchFamily="34" charset="-122"/>
                <a:ea typeface="微软雅黑" panose="020B0503020204020204" pitchFamily="34" charset="-122"/>
              </a:rPr>
              <a:t>D</a:t>
            </a:r>
            <a:r>
              <a:rPr lang="zh-CN" altLang="en-US" sz="1600" dirty="0">
                <a:solidFill>
                  <a:srgbClr val="000000"/>
                </a:solidFill>
                <a:latin typeface="微软雅黑" panose="020B0503020204020204" pitchFamily="34" charset="-122"/>
                <a:ea typeface="微软雅黑" panose="020B0503020204020204" pitchFamily="34" charset="-122"/>
              </a:rPr>
              <a:t>基因，</a:t>
            </a:r>
            <a:r>
              <a:rPr lang="en-US" altLang="zh-CN" sz="1600" dirty="0">
                <a:solidFill>
                  <a:srgbClr val="000000"/>
                </a:solidFill>
                <a:latin typeface="微软雅黑" panose="020B0503020204020204" pitchFamily="34" charset="-122"/>
                <a:ea typeface="微软雅黑" panose="020B0503020204020204" pitchFamily="34" charset="-122"/>
              </a:rPr>
              <a:t>J</a:t>
            </a:r>
            <a:r>
              <a:rPr lang="zh-CN" altLang="en-US" sz="1600" dirty="0">
                <a:solidFill>
                  <a:srgbClr val="000000"/>
                </a:solidFill>
                <a:latin typeface="微软雅黑" panose="020B0503020204020204" pitchFamily="34" charset="-122"/>
                <a:ea typeface="微软雅黑" panose="020B0503020204020204" pitchFamily="34" charset="-122"/>
              </a:rPr>
              <a:t>基因，</a:t>
            </a:r>
            <a:r>
              <a:rPr lang="en-US" altLang="zh-CN" sz="1600" dirty="0">
                <a:solidFill>
                  <a:srgbClr val="000000"/>
                </a:solidFill>
                <a:latin typeface="微软雅黑" panose="020B0503020204020204" pitchFamily="34" charset="-122"/>
                <a:ea typeface="微软雅黑" panose="020B0503020204020204" pitchFamily="34" charset="-122"/>
              </a:rPr>
              <a:t>C</a:t>
            </a:r>
            <a:r>
              <a:rPr lang="zh-CN" altLang="en-US" sz="1600" dirty="0">
                <a:solidFill>
                  <a:srgbClr val="000000"/>
                </a:solidFill>
                <a:latin typeface="微软雅黑" panose="020B0503020204020204" pitchFamily="34" charset="-122"/>
                <a:ea typeface="微软雅黑" panose="020B0503020204020204" pitchFamily="34" charset="-122"/>
              </a:rPr>
              <a:t>基因及</a:t>
            </a:r>
            <a:r>
              <a:rPr lang="en-US" altLang="zh-CN" sz="1600" dirty="0">
                <a:solidFill>
                  <a:srgbClr val="000000"/>
                </a:solidFill>
                <a:latin typeface="微软雅黑" panose="020B0503020204020204" pitchFamily="34" charset="-122"/>
                <a:ea typeface="微软雅黑" panose="020B0503020204020204" pitchFamily="34" charset="-122"/>
              </a:rPr>
              <a:t>5'UTR</a:t>
            </a:r>
            <a:r>
              <a:rPr lang="zh-CN" altLang="en-US" sz="1600" dirty="0">
                <a:solidFill>
                  <a:srgbClr val="000000"/>
                </a:solidFill>
                <a:latin typeface="微软雅黑" panose="020B0503020204020204" pitchFamily="34" charset="-122"/>
                <a:ea typeface="微软雅黑" panose="020B0503020204020204" pitchFamily="34" charset="-122"/>
              </a:rPr>
              <a:t>区域</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注释出每条</a:t>
            </a:r>
            <a:r>
              <a:rPr lang="en-US" altLang="zh-CN" sz="1600" dirty="0">
                <a:solidFill>
                  <a:srgbClr val="000000"/>
                </a:solidFill>
                <a:latin typeface="微软雅黑" panose="020B0503020204020204" pitchFamily="34" charset="-122"/>
                <a:ea typeface="微软雅黑" panose="020B0503020204020204" pitchFamily="34" charset="-122"/>
              </a:rPr>
              <a:t>contig</a:t>
            </a:r>
            <a:r>
              <a:rPr lang="zh-CN" altLang="en-US" sz="1600" dirty="0">
                <a:solidFill>
                  <a:srgbClr val="000000"/>
                </a:solidFill>
                <a:latin typeface="微软雅黑" panose="020B0503020204020204" pitchFamily="34" charset="-122"/>
                <a:ea typeface="微软雅黑" panose="020B0503020204020204" pitchFamily="34" charset="-122"/>
              </a:rPr>
              <a:t>的</a:t>
            </a:r>
            <a:r>
              <a:rPr lang="en-US" altLang="zh-CN" sz="1600" dirty="0">
                <a:solidFill>
                  <a:srgbClr val="000000"/>
                </a:solidFill>
                <a:latin typeface="微软雅黑" panose="020B0503020204020204" pitchFamily="34" charset="-122"/>
                <a:ea typeface="微软雅黑" panose="020B0503020204020204" pitchFamily="34" charset="-122"/>
              </a:rPr>
              <a:t>CDR3</a:t>
            </a:r>
            <a:r>
              <a:rPr lang="zh-CN" altLang="en-US" sz="1600" dirty="0">
                <a:solidFill>
                  <a:srgbClr val="000000"/>
                </a:solidFill>
                <a:latin typeface="微软雅黑" panose="020B0503020204020204" pitchFamily="34" charset="-122"/>
                <a:ea typeface="微软雅黑" panose="020B0503020204020204" pitchFamily="34" charset="-122"/>
              </a:rPr>
              <a:t>区</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判定</a:t>
            </a:r>
            <a:r>
              <a:rPr lang="en-US" altLang="zh-CN" sz="1600" dirty="0">
                <a:solidFill>
                  <a:srgbClr val="000000"/>
                </a:solidFill>
                <a:latin typeface="微软雅黑" panose="020B0503020204020204" pitchFamily="34" charset="-122"/>
                <a:ea typeface="微软雅黑" panose="020B0503020204020204" pitchFamily="34" charset="-122"/>
              </a:rPr>
              <a:t>contig</a:t>
            </a:r>
            <a:r>
              <a:rPr lang="zh-CN" altLang="en-US" sz="1600" dirty="0">
                <a:solidFill>
                  <a:srgbClr val="000000"/>
                </a:solidFill>
                <a:latin typeface="微软雅黑" panose="020B0503020204020204" pitchFamily="34" charset="-122"/>
                <a:ea typeface="微软雅黑" panose="020B0503020204020204" pitchFamily="34" charset="-122"/>
              </a:rPr>
              <a:t>是否为全长序列 </a:t>
            </a:r>
            <a:r>
              <a:rPr lang="en-US" altLang="zh-CN" sz="1600" dirty="0">
                <a:solidFill>
                  <a:srgbClr val="000000"/>
                </a:solidFill>
                <a:latin typeface="微软雅黑" panose="020B0503020204020204" pitchFamily="34" charset="-122"/>
                <a:ea typeface="微软雅黑" panose="020B0503020204020204" pitchFamily="34" charset="-122"/>
              </a:rPr>
              <a:t>(full length)</a:t>
            </a:r>
          </a:p>
          <a:p>
            <a:pPr marL="285750" indent="-285750">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是否可翻译成有功能的蛋白质 </a:t>
            </a:r>
            <a:r>
              <a:rPr lang="en-US" altLang="zh-CN" sz="1600" dirty="0">
                <a:solidFill>
                  <a:srgbClr val="000000"/>
                </a:solidFill>
                <a:latin typeface="微软雅黑" panose="020B0503020204020204" pitchFamily="34" charset="-122"/>
                <a:ea typeface="微软雅黑" panose="020B0503020204020204" pitchFamily="34" charset="-122"/>
              </a:rPr>
              <a:t>(productive)</a:t>
            </a:r>
            <a:endParaRPr lang="zh-CN" altLang="en-US" sz="16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C003D9-0515-427D-B208-8701ED307167}"/>
              </a:ext>
            </a:extLst>
          </p:cNvPr>
          <p:cNvSpPr/>
          <p:nvPr/>
        </p:nvSpPr>
        <p:spPr>
          <a:xfrm>
            <a:off x="4089582" y="3530851"/>
            <a:ext cx="4362028"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鉴定出真实包含</a:t>
            </a:r>
            <a:r>
              <a:rPr lang="en-US" altLang="zh-CN" dirty="0">
                <a:solidFill>
                  <a:srgbClr val="000000"/>
                </a:solidFill>
                <a:latin typeface="微软雅黑" panose="020B0503020204020204" pitchFamily="34" charset="-122"/>
                <a:ea typeface="微软雅黑" panose="020B0503020204020204" pitchFamily="34" charset="-122"/>
              </a:rPr>
              <a:t>T</a:t>
            </a:r>
            <a:r>
              <a:rPr lang="zh-CN" altLang="en-US" dirty="0">
                <a:solidFill>
                  <a:srgbClr val="000000"/>
                </a:solidFill>
                <a:latin typeface="微软雅黑" panose="020B0503020204020204" pitchFamily="34" charset="-122"/>
                <a:ea typeface="微软雅黑" panose="020B0503020204020204" pitchFamily="34" charset="-122"/>
              </a:rPr>
              <a:t>细胞或</a:t>
            </a:r>
            <a:r>
              <a:rPr lang="en-US" altLang="zh-CN" dirty="0">
                <a:solidFill>
                  <a:srgbClr val="000000"/>
                </a:solidFill>
                <a:latin typeface="微软雅黑" panose="020B0503020204020204" pitchFamily="34" charset="-122"/>
                <a:ea typeface="微软雅黑" panose="020B0503020204020204" pitchFamily="34" charset="-122"/>
              </a:rPr>
              <a:t>B</a:t>
            </a:r>
            <a:r>
              <a:rPr lang="zh-CN" altLang="en-US" dirty="0">
                <a:solidFill>
                  <a:srgbClr val="000000"/>
                </a:solidFill>
                <a:latin typeface="微软雅黑" panose="020B0503020204020204" pitchFamily="34" charset="-122"/>
                <a:ea typeface="微软雅黑" panose="020B0503020204020204" pitchFamily="34" charset="-122"/>
              </a:rPr>
              <a:t>细胞的</a:t>
            </a:r>
            <a:r>
              <a:rPr lang="en-US" altLang="zh-CN" dirty="0">
                <a:solidFill>
                  <a:srgbClr val="000000"/>
                </a:solidFill>
                <a:latin typeface="微软雅黑" panose="020B0503020204020204" pitchFamily="34" charset="-122"/>
                <a:ea typeface="微软雅黑" panose="020B0503020204020204" pitchFamily="34" charset="-122"/>
              </a:rPr>
              <a:t>Barcode</a:t>
            </a:r>
            <a:endParaRPr lang="zh-CN" altLang="en-US" dirty="0">
              <a:latin typeface="微软雅黑" panose="020B0503020204020204" pitchFamily="34" charset="-122"/>
              <a:ea typeface="微软雅黑" panose="020B0503020204020204" pitchFamily="34" charset="-122"/>
            </a:endParaRPr>
          </a:p>
        </p:txBody>
      </p:sp>
      <p:sp>
        <p:nvSpPr>
          <p:cNvPr id="7" name="箭头: 右 6">
            <a:extLst>
              <a:ext uri="{FF2B5EF4-FFF2-40B4-BE49-F238E27FC236}">
                <a16:creationId xmlns:a16="http://schemas.microsoft.com/office/drawing/2014/main" id="{FDAA4AE4-EB80-4439-81CB-BCE005CF6C89}"/>
              </a:ext>
            </a:extLst>
          </p:cNvPr>
          <p:cNvSpPr/>
          <p:nvPr/>
        </p:nvSpPr>
        <p:spPr>
          <a:xfrm rot="6692743">
            <a:off x="3372524" y="3410626"/>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51D98790-9F42-47DD-94F5-A5BCC2645DF1}"/>
              </a:ext>
            </a:extLst>
          </p:cNvPr>
          <p:cNvSpPr/>
          <p:nvPr/>
        </p:nvSpPr>
        <p:spPr>
          <a:xfrm rot="5400000">
            <a:off x="6152165" y="3128631"/>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318292A-70AF-4FB5-AB22-660855A16F9F}"/>
              </a:ext>
            </a:extLst>
          </p:cNvPr>
          <p:cNvSpPr/>
          <p:nvPr/>
        </p:nvSpPr>
        <p:spPr>
          <a:xfrm>
            <a:off x="7014733" y="3971477"/>
            <a:ext cx="4895496" cy="923330"/>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预期每个</a:t>
            </a:r>
            <a:r>
              <a:rPr lang="en-US" altLang="zh-CN" dirty="0">
                <a:solidFill>
                  <a:srgbClr val="000000"/>
                </a:solidFill>
                <a:latin typeface="微软雅黑" panose="020B0503020204020204" pitchFamily="34" charset="-122"/>
                <a:ea typeface="微软雅黑" panose="020B0503020204020204" pitchFamily="34" charset="-122"/>
              </a:rPr>
              <a:t>B</a:t>
            </a:r>
            <a:r>
              <a:rPr lang="zh-CN" altLang="en-US" dirty="0">
                <a:solidFill>
                  <a:srgbClr val="000000"/>
                </a:solidFill>
                <a:latin typeface="微软雅黑" panose="020B0503020204020204" pitchFamily="34" charset="-122"/>
                <a:ea typeface="微软雅黑" panose="020B0503020204020204" pitchFamily="34" charset="-122"/>
              </a:rPr>
              <a:t>细胞有一条可翻译（</a:t>
            </a:r>
            <a:r>
              <a:rPr lang="en-US" altLang="zh-CN" dirty="0">
                <a:solidFill>
                  <a:srgbClr val="000000"/>
                </a:solidFill>
                <a:latin typeface="微软雅黑" panose="020B0503020204020204" pitchFamily="34" charset="-122"/>
                <a:ea typeface="微软雅黑" panose="020B0503020204020204" pitchFamily="34" charset="-122"/>
              </a:rPr>
              <a:t>productive</a:t>
            </a:r>
            <a:r>
              <a:rPr lang="zh-CN" altLang="en-US" dirty="0">
                <a:solidFill>
                  <a:srgbClr val="000000"/>
                </a:solidFill>
                <a:latin typeface="微软雅黑" panose="020B0503020204020204" pitchFamily="34" charset="-122"/>
                <a:ea typeface="微软雅黑" panose="020B0503020204020204" pitchFamily="34" charset="-122"/>
              </a:rPr>
              <a:t>）的重链和一条可翻译的轻链，预期每个</a:t>
            </a:r>
            <a:r>
              <a:rPr lang="en-US" altLang="zh-CN" dirty="0">
                <a:solidFill>
                  <a:srgbClr val="000000"/>
                </a:solidFill>
                <a:latin typeface="微软雅黑" panose="020B0503020204020204" pitchFamily="34" charset="-122"/>
                <a:ea typeface="微软雅黑" panose="020B0503020204020204" pitchFamily="34" charset="-122"/>
              </a:rPr>
              <a:t>T</a:t>
            </a:r>
            <a:r>
              <a:rPr lang="zh-CN" altLang="en-US" dirty="0">
                <a:solidFill>
                  <a:srgbClr val="000000"/>
                </a:solidFill>
                <a:latin typeface="微软雅黑" panose="020B0503020204020204" pitchFamily="34" charset="-122"/>
                <a:ea typeface="微软雅黑" panose="020B0503020204020204" pitchFamily="34" charset="-122"/>
              </a:rPr>
              <a:t>细胞有一条可翻译的</a:t>
            </a:r>
            <a:r>
              <a:rPr lang="en-US" altLang="zh-CN" dirty="0">
                <a:solidFill>
                  <a:srgbClr val="000000"/>
                </a:solidFill>
                <a:latin typeface="微软雅黑" panose="020B0503020204020204" pitchFamily="34" charset="-122"/>
                <a:ea typeface="微软雅黑" panose="020B0503020204020204" pitchFamily="34" charset="-122"/>
              </a:rPr>
              <a:t>α</a:t>
            </a:r>
            <a:r>
              <a:rPr lang="zh-CN" altLang="en-US" dirty="0">
                <a:solidFill>
                  <a:srgbClr val="000000"/>
                </a:solidFill>
                <a:latin typeface="微软雅黑" panose="020B0503020204020204" pitchFamily="34" charset="-122"/>
                <a:ea typeface="微软雅黑" panose="020B0503020204020204" pitchFamily="34" charset="-122"/>
              </a:rPr>
              <a:t>链和一条可翻译的</a:t>
            </a:r>
            <a:r>
              <a:rPr lang="en-US" altLang="zh-CN" dirty="0">
                <a:solidFill>
                  <a:srgbClr val="000000"/>
                </a:solidFill>
                <a:latin typeface="微软雅黑" panose="020B0503020204020204" pitchFamily="34" charset="-122"/>
                <a:ea typeface="微软雅黑" panose="020B0503020204020204" pitchFamily="34" charset="-122"/>
              </a:rPr>
              <a:t>β</a:t>
            </a:r>
            <a:r>
              <a:rPr lang="zh-CN" altLang="en-US" dirty="0">
                <a:solidFill>
                  <a:srgbClr val="000000"/>
                </a:solidFill>
                <a:latin typeface="微软雅黑" panose="020B0503020204020204" pitchFamily="34" charset="-122"/>
                <a:ea typeface="微软雅黑" panose="020B0503020204020204" pitchFamily="34" charset="-122"/>
              </a:rPr>
              <a:t>链</a:t>
            </a:r>
            <a:endParaRPr lang="zh-CN" altLang="en-US" dirty="0">
              <a:latin typeface="微软雅黑" panose="020B0503020204020204" pitchFamily="34" charset="-122"/>
              <a:ea typeface="微软雅黑" panose="020B0503020204020204" pitchFamily="34" charset="-122"/>
            </a:endParaRPr>
          </a:p>
        </p:txBody>
      </p:sp>
      <p:sp>
        <p:nvSpPr>
          <p:cNvPr id="10" name="箭头: 右 9">
            <a:extLst>
              <a:ext uri="{FF2B5EF4-FFF2-40B4-BE49-F238E27FC236}">
                <a16:creationId xmlns:a16="http://schemas.microsoft.com/office/drawing/2014/main" id="{EB4CFA18-341C-4F0A-A4AD-06E2A3BC3755}"/>
              </a:ext>
            </a:extLst>
          </p:cNvPr>
          <p:cNvSpPr/>
          <p:nvPr/>
        </p:nvSpPr>
        <p:spPr>
          <a:xfrm rot="4385799">
            <a:off x="8513149" y="326793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776499D6-AB8D-4BA2-98C1-F3B001ACC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84" y="4876977"/>
            <a:ext cx="3781351" cy="1931175"/>
          </a:xfrm>
          <a:prstGeom prst="rect">
            <a:avLst/>
          </a:prstGeom>
        </p:spPr>
      </p:pic>
      <p:sp>
        <p:nvSpPr>
          <p:cNvPr id="11" name="灯片编号占位符 10">
            <a:extLst>
              <a:ext uri="{FF2B5EF4-FFF2-40B4-BE49-F238E27FC236}">
                <a16:creationId xmlns:a16="http://schemas.microsoft.com/office/drawing/2014/main" id="{2C4C538A-3313-4167-9892-DBA4B5A24706}"/>
              </a:ext>
            </a:extLst>
          </p:cNvPr>
          <p:cNvSpPr>
            <a:spLocks noGrp="1"/>
          </p:cNvSpPr>
          <p:nvPr>
            <p:ph type="sldNum" sz="quarter" idx="12"/>
          </p:nvPr>
        </p:nvSpPr>
        <p:spPr/>
        <p:txBody>
          <a:bodyPr/>
          <a:lstStyle/>
          <a:p>
            <a:fld id="{DF849393-7876-44FF-8BC7-6C3A91957E85}" type="slidenum">
              <a:rPr lang="zh-CN" altLang="en-US" smtClean="0"/>
              <a:t>56</a:t>
            </a:fld>
            <a:endParaRPr lang="zh-CN" altLang="en-US"/>
          </a:p>
        </p:txBody>
      </p:sp>
    </p:spTree>
    <p:extLst>
      <p:ext uri="{BB962C8B-B14F-4D97-AF65-F5344CB8AC3E}">
        <p14:creationId xmlns:p14="http://schemas.microsoft.com/office/powerpoint/2010/main" val="22543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animBg="1"/>
      <p:bldP spid="8" grpId="0" animBg="1"/>
      <p:bldP spid="9" grpId="0"/>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0F7202B-676F-4B9D-804E-18F6E0691EA2}"/>
              </a:ext>
            </a:extLst>
          </p:cNvPr>
          <p:cNvPicPr>
            <a:picLocks noChangeAspect="1"/>
          </p:cNvPicPr>
          <p:nvPr/>
        </p:nvPicPr>
        <p:blipFill>
          <a:blip r:embed="rId2"/>
          <a:stretch>
            <a:fillRect/>
          </a:stretch>
        </p:blipFill>
        <p:spPr>
          <a:xfrm>
            <a:off x="622188" y="566666"/>
            <a:ext cx="7474582" cy="2396876"/>
          </a:xfrm>
          <a:prstGeom prst="rect">
            <a:avLst/>
          </a:prstGeom>
        </p:spPr>
      </p:pic>
      <p:sp>
        <p:nvSpPr>
          <p:cNvPr id="5" name="矩形 4">
            <a:extLst>
              <a:ext uri="{FF2B5EF4-FFF2-40B4-BE49-F238E27FC236}">
                <a16:creationId xmlns:a16="http://schemas.microsoft.com/office/drawing/2014/main" id="{1DA30D3E-2947-4606-AAC2-E1E351AE783C}"/>
              </a:ext>
            </a:extLst>
          </p:cNvPr>
          <p:cNvSpPr/>
          <p:nvPr/>
        </p:nvSpPr>
        <p:spPr>
          <a:xfrm>
            <a:off x="180975" y="0"/>
            <a:ext cx="4076629"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I: AIRR sequence analysis</a:t>
            </a:r>
          </a:p>
        </p:txBody>
      </p:sp>
      <p:sp>
        <p:nvSpPr>
          <p:cNvPr id="6" name="矩形 5">
            <a:extLst>
              <a:ext uri="{FF2B5EF4-FFF2-40B4-BE49-F238E27FC236}">
                <a16:creationId xmlns:a16="http://schemas.microsoft.com/office/drawing/2014/main" id="{CCCA0A49-1247-43B6-8C27-1376964A086D}"/>
              </a:ext>
            </a:extLst>
          </p:cNvPr>
          <p:cNvSpPr/>
          <p:nvPr/>
        </p:nvSpPr>
        <p:spPr>
          <a:xfrm>
            <a:off x="412558" y="3295447"/>
            <a:ext cx="2835480" cy="3046988"/>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每个细胞两条链</a:t>
            </a:r>
            <a:r>
              <a:rPr lang="en-US" altLang="zh-CN" sz="1600" dirty="0">
                <a:solidFill>
                  <a:srgbClr val="000000"/>
                </a:solidFill>
                <a:latin typeface="微软雅黑" panose="020B0503020204020204" pitchFamily="34" charset="-122"/>
                <a:ea typeface="微软雅黑" panose="020B0503020204020204" pitchFamily="34" charset="-122"/>
              </a:rPr>
              <a:t>CDR3</a:t>
            </a:r>
            <a:r>
              <a:rPr lang="zh-CN" altLang="en-US" sz="1600" dirty="0">
                <a:solidFill>
                  <a:srgbClr val="000000"/>
                </a:solidFill>
                <a:latin typeface="微软雅黑" panose="020B0503020204020204" pitchFamily="34" charset="-122"/>
                <a:ea typeface="微软雅黑" panose="020B0503020204020204" pitchFamily="34" charset="-122"/>
              </a:rPr>
              <a:t>氨基酸序列相同则定义为同一种克隆型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统计克隆性分布</a:t>
            </a:r>
            <a:endParaRPr lang="zh-CN" altLang="en-US" sz="1600" dirty="0">
              <a:latin typeface="微软雅黑" panose="020B0503020204020204" pitchFamily="34" charset="-122"/>
              <a:ea typeface="微软雅黑" panose="020B0503020204020204" pitchFamily="34" charset="-122"/>
            </a:endParaRPr>
          </a:p>
          <a:p>
            <a:r>
              <a:rPr lang="zh-CN" altLang="en-US" sz="1600" dirty="0">
                <a:solidFill>
                  <a:srgbClr val="000000"/>
                </a:solidFill>
                <a:latin typeface="微软雅黑" panose="020B0503020204020204" pitchFamily="34" charset="-122"/>
                <a:ea typeface="微软雅黑" panose="020B0503020204020204" pitchFamily="34" charset="-122"/>
              </a:rPr>
              <a:t>对每个基因统计</a:t>
            </a:r>
            <a:r>
              <a:rPr lang="en-US" altLang="zh-CN" sz="1600" dirty="0">
                <a:solidFill>
                  <a:srgbClr val="000000"/>
                </a:solidFill>
                <a:latin typeface="微软雅黑" panose="020B0503020204020204" pitchFamily="34" charset="-122"/>
                <a:ea typeface="微软雅黑" panose="020B0503020204020204" pitchFamily="34" charset="-122"/>
              </a:rPr>
              <a:t>CDR3</a:t>
            </a:r>
            <a:r>
              <a:rPr lang="zh-CN" altLang="en-US" sz="1600" dirty="0">
                <a:solidFill>
                  <a:srgbClr val="000000"/>
                </a:solidFill>
                <a:latin typeface="微软雅黑" panose="020B0503020204020204" pitchFamily="34" charset="-122"/>
                <a:ea typeface="微软雅黑" panose="020B0503020204020204" pitchFamily="34" charset="-122"/>
              </a:rPr>
              <a:t>长度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绘制分布图</a:t>
            </a:r>
            <a:endPar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正常情况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正态分布</a:t>
            </a:r>
            <a:endPar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机体参与针对抗原的免疫反应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免疫缺陷病、免疫反应性疾病或肿瘤</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某种长度的</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CDR3</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克隆性增加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偏离正态分布</a:t>
            </a:r>
            <a:endParaRPr lang="zh-CN" altLang="en-US" sz="16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7340DC27-4DCB-46B2-923B-2C7E52A71866}"/>
              </a:ext>
            </a:extLst>
          </p:cNvPr>
          <p:cNvSpPr/>
          <p:nvPr/>
        </p:nvSpPr>
        <p:spPr>
          <a:xfrm>
            <a:off x="3400336" y="3295447"/>
            <a:ext cx="1876339" cy="2800767"/>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对每条链（</a:t>
            </a:r>
            <a:r>
              <a:rPr lang="en-US" altLang="zh-CN" sz="1600" dirty="0">
                <a:solidFill>
                  <a:srgbClr val="000000"/>
                </a:solidFill>
                <a:latin typeface="微软雅黑" panose="020B0503020204020204" pitchFamily="34" charset="-122"/>
                <a:ea typeface="微软雅黑" panose="020B0503020204020204" pitchFamily="34" charset="-122"/>
              </a:rPr>
              <a:t>T</a:t>
            </a:r>
            <a:r>
              <a:rPr lang="zh-CN" altLang="en-US" sz="1600" dirty="0">
                <a:solidFill>
                  <a:srgbClr val="000000"/>
                </a:solidFill>
                <a:latin typeface="微软雅黑" panose="020B0503020204020204" pitchFamily="34" charset="-122"/>
                <a:ea typeface="微软雅黑" panose="020B0503020204020204" pitchFamily="34" charset="-122"/>
              </a:rPr>
              <a:t>细胞：</a:t>
            </a:r>
            <a:r>
              <a:rPr lang="en-US" altLang="zh-CN" sz="1600" dirty="0">
                <a:solidFill>
                  <a:srgbClr val="000000"/>
                </a:solidFill>
                <a:latin typeface="微软雅黑" panose="020B0503020204020204" pitchFamily="34" charset="-122"/>
                <a:ea typeface="微软雅黑" panose="020B0503020204020204" pitchFamily="34" charset="-122"/>
              </a:rPr>
              <a:t>α</a:t>
            </a:r>
            <a:r>
              <a:rPr lang="zh-CN" altLang="en-US" sz="1600" dirty="0">
                <a:solidFill>
                  <a:srgbClr val="000000"/>
                </a:solidFill>
                <a:latin typeface="微软雅黑" panose="020B0503020204020204" pitchFamily="34" charset="-122"/>
                <a:ea typeface="微软雅黑" panose="020B0503020204020204" pitchFamily="34" charset="-122"/>
              </a:rPr>
              <a:t>链</a:t>
            </a:r>
            <a:r>
              <a:rPr lang="en-US" altLang="zh-CN" sz="1600" dirty="0">
                <a:solidFill>
                  <a:srgbClr val="000000"/>
                </a:solidFill>
                <a:latin typeface="微软雅黑" panose="020B0503020204020204" pitchFamily="34" charset="-122"/>
                <a:ea typeface="微软雅黑" panose="020B0503020204020204" pitchFamily="34" charset="-122"/>
              </a:rPr>
              <a:t>TRA+β</a:t>
            </a:r>
            <a:r>
              <a:rPr lang="zh-CN" altLang="en-US" sz="1600" dirty="0">
                <a:solidFill>
                  <a:srgbClr val="000000"/>
                </a:solidFill>
                <a:latin typeface="微软雅黑" panose="020B0503020204020204" pitchFamily="34" charset="-122"/>
                <a:ea typeface="微软雅黑" panose="020B0503020204020204" pitchFamily="34" charset="-122"/>
              </a:rPr>
              <a:t>链</a:t>
            </a:r>
            <a:r>
              <a:rPr lang="en-US" altLang="zh-CN" sz="1600" dirty="0">
                <a:solidFill>
                  <a:srgbClr val="000000"/>
                </a:solidFill>
                <a:latin typeface="微软雅黑" panose="020B0503020204020204" pitchFamily="34" charset="-122"/>
                <a:ea typeface="微软雅黑" panose="020B0503020204020204" pitchFamily="34" charset="-122"/>
              </a:rPr>
              <a:t>TRB</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B</a:t>
            </a:r>
            <a:r>
              <a:rPr lang="zh-CN" altLang="en-US" sz="1600" dirty="0">
                <a:solidFill>
                  <a:srgbClr val="000000"/>
                </a:solidFill>
                <a:latin typeface="微软雅黑" panose="020B0503020204020204" pitchFamily="34" charset="-122"/>
                <a:ea typeface="微软雅黑" panose="020B0503020204020204" pitchFamily="34" charset="-122"/>
              </a:rPr>
              <a:t>细胞：轻链</a:t>
            </a:r>
            <a:r>
              <a:rPr lang="en-US" altLang="zh-CN" sz="1600" dirty="0">
                <a:solidFill>
                  <a:srgbClr val="000000"/>
                </a:solidFill>
                <a:latin typeface="微软雅黑" panose="020B0503020204020204" pitchFamily="34" charset="-122"/>
                <a:ea typeface="微软雅黑" panose="020B0503020204020204" pitchFamily="34" charset="-122"/>
              </a:rPr>
              <a:t>λ</a:t>
            </a:r>
            <a:r>
              <a:rPr lang="zh-CN" altLang="en-US" sz="1600" dirty="0">
                <a:solidFill>
                  <a:srgbClr val="000000"/>
                </a:solidFill>
                <a:latin typeface="微软雅黑" panose="020B0503020204020204" pitchFamily="34" charset="-122"/>
                <a:ea typeface="微软雅黑" panose="020B0503020204020204" pitchFamily="34" charset="-122"/>
              </a:rPr>
              <a:t>链</a:t>
            </a:r>
            <a:r>
              <a:rPr lang="en-US" altLang="zh-CN" sz="1600" dirty="0">
                <a:solidFill>
                  <a:srgbClr val="000000"/>
                </a:solidFill>
                <a:latin typeface="微软雅黑" panose="020B0503020204020204" pitchFamily="34" charset="-122"/>
                <a:ea typeface="微软雅黑" panose="020B0503020204020204" pitchFamily="34" charset="-122"/>
              </a:rPr>
              <a:t>IGL+</a:t>
            </a:r>
            <a:r>
              <a:rPr lang="zh-CN" altLang="en-US" sz="1600" dirty="0">
                <a:solidFill>
                  <a:srgbClr val="000000"/>
                </a:solidFill>
                <a:latin typeface="微软雅黑" panose="020B0503020204020204" pitchFamily="34" charset="-122"/>
                <a:ea typeface="微软雅黑" panose="020B0503020204020204" pitchFamily="34" charset="-122"/>
              </a:rPr>
              <a:t>轻链</a:t>
            </a:r>
            <a:r>
              <a:rPr lang="en-US" altLang="zh-CN" sz="1600" dirty="0">
                <a:solidFill>
                  <a:srgbClr val="000000"/>
                </a:solidFill>
                <a:latin typeface="微软雅黑" panose="020B0503020204020204" pitchFamily="34" charset="-122"/>
                <a:ea typeface="微软雅黑" panose="020B0503020204020204" pitchFamily="34" charset="-122"/>
              </a:rPr>
              <a:t>κ</a:t>
            </a:r>
            <a:r>
              <a:rPr lang="zh-CN" altLang="en-US" sz="1600" dirty="0">
                <a:solidFill>
                  <a:srgbClr val="000000"/>
                </a:solidFill>
                <a:latin typeface="微软雅黑" panose="020B0503020204020204" pitchFamily="34" charset="-122"/>
                <a:ea typeface="微软雅黑" panose="020B0503020204020204" pitchFamily="34" charset="-122"/>
              </a:rPr>
              <a:t>链</a:t>
            </a:r>
            <a:r>
              <a:rPr lang="en-US" altLang="zh-CN" sz="1600" dirty="0">
                <a:solidFill>
                  <a:srgbClr val="000000"/>
                </a:solidFill>
                <a:latin typeface="微软雅黑" panose="020B0503020204020204" pitchFamily="34" charset="-122"/>
                <a:ea typeface="微软雅黑" panose="020B0503020204020204" pitchFamily="34" charset="-122"/>
              </a:rPr>
              <a:t>IGK+</a:t>
            </a:r>
            <a:r>
              <a:rPr lang="zh-CN" altLang="en-US" sz="1600" dirty="0">
                <a:solidFill>
                  <a:srgbClr val="000000"/>
                </a:solidFill>
                <a:latin typeface="微软雅黑" panose="020B0503020204020204" pitchFamily="34" charset="-122"/>
                <a:ea typeface="微软雅黑" panose="020B0503020204020204" pitchFamily="34" charset="-122"/>
              </a:rPr>
              <a:t>重链</a:t>
            </a:r>
            <a:r>
              <a:rPr lang="en-US" altLang="zh-CN" sz="1600" dirty="0">
                <a:solidFill>
                  <a:srgbClr val="000000"/>
                </a:solidFill>
                <a:latin typeface="微软雅黑" panose="020B0503020204020204" pitchFamily="34" charset="-122"/>
                <a:ea typeface="微软雅黑" panose="020B0503020204020204" pitchFamily="34" charset="-122"/>
              </a:rPr>
              <a:t>IGH</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dirty="0">
                <a:solidFill>
                  <a:srgbClr val="000000"/>
                </a:solidFill>
                <a:latin typeface="微软雅黑" panose="020B0503020204020204" pitchFamily="34" charset="-122"/>
                <a:ea typeface="微软雅黑" panose="020B0503020204020204" pitchFamily="34" charset="-122"/>
              </a:rPr>
              <a:t>CDR3</a:t>
            </a:r>
            <a:r>
              <a:rPr lang="zh-CN" altLang="en-US" sz="1600" dirty="0">
                <a:solidFill>
                  <a:srgbClr val="000000"/>
                </a:solidFill>
                <a:latin typeface="微软雅黑" panose="020B0503020204020204" pitchFamily="34" charset="-122"/>
                <a:ea typeface="微软雅黑" panose="020B0503020204020204" pitchFamily="34" charset="-122"/>
              </a:rPr>
              <a:t>氨基酸序列长度进行分组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rPr>
              <a:t>并对各个长度的</a:t>
            </a:r>
            <a:r>
              <a:rPr lang="en-US" altLang="zh-CN" sz="1600" dirty="0">
                <a:solidFill>
                  <a:srgbClr val="000000"/>
                </a:solidFill>
                <a:latin typeface="微软雅黑" panose="020B0503020204020204" pitchFamily="34" charset="-122"/>
                <a:ea typeface="微软雅黑" panose="020B0503020204020204" pitchFamily="34" charset="-122"/>
              </a:rPr>
              <a:t>CDR3</a:t>
            </a:r>
            <a:r>
              <a:rPr lang="zh-CN" altLang="en-US" sz="1600" dirty="0">
                <a:solidFill>
                  <a:srgbClr val="000000"/>
                </a:solidFill>
                <a:latin typeface="微软雅黑" panose="020B0503020204020204" pitchFamily="34" charset="-122"/>
                <a:ea typeface="微软雅黑" panose="020B0503020204020204" pitchFamily="34" charset="-122"/>
              </a:rPr>
              <a:t>氨基酸序列分别进行</a:t>
            </a:r>
            <a:r>
              <a:rPr lang="en-US" altLang="zh-CN" sz="1600" dirty="0">
                <a:solidFill>
                  <a:srgbClr val="000000"/>
                </a:solidFill>
                <a:latin typeface="微软雅黑" panose="020B0503020204020204" pitchFamily="34" charset="-122"/>
                <a:ea typeface="微软雅黑" panose="020B0503020204020204" pitchFamily="34" charset="-122"/>
              </a:rPr>
              <a:t>Motif</a:t>
            </a:r>
            <a:r>
              <a:rPr lang="zh-CN" altLang="en-US" sz="1600" dirty="0">
                <a:solidFill>
                  <a:srgbClr val="000000"/>
                </a:solidFill>
                <a:latin typeface="微软雅黑" panose="020B0503020204020204" pitchFamily="34" charset="-122"/>
                <a:ea typeface="微软雅黑" panose="020B0503020204020204" pitchFamily="34" charset="-122"/>
              </a:rPr>
              <a:t>分析</a:t>
            </a:r>
            <a:endParaRPr lang="zh-CN" altLang="en-US" sz="1600" dirty="0">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66EBA843-B650-4DD5-9AA9-1D29046F7ACA}"/>
              </a:ext>
            </a:extLst>
          </p:cNvPr>
          <p:cNvSpPr/>
          <p:nvPr/>
        </p:nvSpPr>
        <p:spPr>
          <a:xfrm rot="5400000">
            <a:off x="1630001" y="2890448"/>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7922D366-CBE1-40CB-ACDD-0CBA58C0DD48}"/>
              </a:ext>
            </a:extLst>
          </p:cNvPr>
          <p:cNvSpPr/>
          <p:nvPr/>
        </p:nvSpPr>
        <p:spPr>
          <a:xfrm rot="5400000">
            <a:off x="3862185" y="2890448"/>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0" name="箭头: 右 9">
            <a:extLst>
              <a:ext uri="{FF2B5EF4-FFF2-40B4-BE49-F238E27FC236}">
                <a16:creationId xmlns:a16="http://schemas.microsoft.com/office/drawing/2014/main" id="{7D047F49-F055-4E92-A29A-C0B91EC6BCBB}"/>
              </a:ext>
            </a:extLst>
          </p:cNvPr>
          <p:cNvSpPr/>
          <p:nvPr/>
        </p:nvSpPr>
        <p:spPr>
          <a:xfrm rot="5400000">
            <a:off x="6376671" y="2890449"/>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28EC358-05C6-42AB-B81B-816ADD5864F5}"/>
              </a:ext>
            </a:extLst>
          </p:cNvPr>
          <p:cNvSpPr/>
          <p:nvPr/>
        </p:nvSpPr>
        <p:spPr>
          <a:xfrm>
            <a:off x="3112984" y="6190107"/>
            <a:ext cx="2492990" cy="369332"/>
          </a:xfrm>
          <a:prstGeom prst="rect">
            <a:avLst/>
          </a:prstGeom>
        </p:spPr>
        <p:txBody>
          <a:bodyPr wrap="none">
            <a:spAutoFit/>
          </a:bodyPr>
          <a:lstStyle/>
          <a:p>
            <a:r>
              <a:rPr lang="zh-CN" altLang="en-US" u="sng" dirty="0">
                <a:solidFill>
                  <a:srgbClr val="000000"/>
                </a:solidFill>
                <a:latin typeface="微软雅黑" panose="020B0503020204020204" pitchFamily="34" charset="-122"/>
                <a:ea typeface="微软雅黑" panose="020B0503020204020204" pitchFamily="34" charset="-122"/>
              </a:rPr>
              <a:t>开发新的免疫治疗策略</a:t>
            </a:r>
            <a:endParaRPr lang="zh-CN" altLang="en-US" u="sng"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49DFFBA9-F43F-4F83-AA5F-91884C095871}"/>
              </a:ext>
            </a:extLst>
          </p:cNvPr>
          <p:cNvSpPr/>
          <p:nvPr/>
        </p:nvSpPr>
        <p:spPr>
          <a:xfrm>
            <a:off x="5273504" y="3295447"/>
            <a:ext cx="2759978" cy="830997"/>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选择性基因片段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丰度检测</a:t>
            </a:r>
            <a:endPar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如果一个基因片段丰度高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高度选择的免疫受体</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endParaRPr lang="zh-CN" altLang="en-US" sz="16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361C8A0-38F7-41D0-B52A-F27FF103A099}"/>
              </a:ext>
            </a:extLst>
          </p:cNvPr>
          <p:cNvSpPr/>
          <p:nvPr/>
        </p:nvSpPr>
        <p:spPr>
          <a:xfrm>
            <a:off x="1027192" y="6190107"/>
            <a:ext cx="1569660" cy="369332"/>
          </a:xfrm>
          <a:prstGeom prst="rect">
            <a:avLst/>
          </a:prstGeom>
        </p:spPr>
        <p:txBody>
          <a:bodyPr wrap="none">
            <a:spAutoFit/>
          </a:bodyPr>
          <a:lstStyle/>
          <a:p>
            <a:r>
              <a:rPr lang="zh-CN" altLang="en-US" u="sng" dirty="0">
                <a:solidFill>
                  <a:srgbClr val="000000"/>
                </a:solidFill>
                <a:latin typeface="微软雅黑" panose="020B0503020204020204" pitchFamily="34" charset="-122"/>
                <a:ea typeface="微软雅黑" panose="020B0503020204020204" pitchFamily="34" charset="-122"/>
              </a:rPr>
              <a:t>检测疾病状态</a:t>
            </a:r>
            <a:endParaRPr lang="zh-CN" altLang="en-US" u="sng"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F244F80C-595E-4CC8-A390-C2D8DDB14434}"/>
              </a:ext>
            </a:extLst>
          </p:cNvPr>
          <p:cNvSpPr/>
          <p:nvPr/>
        </p:nvSpPr>
        <p:spPr>
          <a:xfrm>
            <a:off x="2292417" y="984885"/>
            <a:ext cx="800219"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扫描谱型</a:t>
            </a:r>
          </a:p>
        </p:txBody>
      </p:sp>
      <p:sp>
        <p:nvSpPr>
          <p:cNvPr id="15" name="矩形 14">
            <a:extLst>
              <a:ext uri="{FF2B5EF4-FFF2-40B4-BE49-F238E27FC236}">
                <a16:creationId xmlns:a16="http://schemas.microsoft.com/office/drawing/2014/main" id="{BBF329DE-6E48-4C2C-B6EC-0FC7C40BFDAC}"/>
              </a:ext>
            </a:extLst>
          </p:cNvPr>
          <p:cNvSpPr/>
          <p:nvPr/>
        </p:nvSpPr>
        <p:spPr>
          <a:xfrm>
            <a:off x="5563666" y="4508059"/>
            <a:ext cx="2256639" cy="923330"/>
          </a:xfrm>
          <a:prstGeom prst="rect">
            <a:avLst/>
          </a:prstGeom>
        </p:spPr>
        <p:txBody>
          <a:bodyPr wrap="square">
            <a:spAutoFit/>
          </a:bodyPr>
          <a:lstStyle/>
          <a:p>
            <a:r>
              <a:rPr lang="zh-CN" altLang="en-US" u="sng" dirty="0">
                <a:solidFill>
                  <a:srgbClr val="000000"/>
                </a:solidFill>
                <a:latin typeface="微软雅黑" panose="020B0503020204020204" pitchFamily="34" charset="-122"/>
                <a:ea typeface="微软雅黑" panose="020B0503020204020204" pitchFamily="34" charset="-122"/>
              </a:rPr>
              <a:t>评估治疗反应效果</a:t>
            </a:r>
            <a:endParaRPr lang="en-US" altLang="zh-CN" u="sng" dirty="0">
              <a:solidFill>
                <a:srgbClr val="000000"/>
              </a:solidFill>
              <a:latin typeface="微软雅黑" panose="020B0503020204020204" pitchFamily="34" charset="-122"/>
              <a:ea typeface="微软雅黑" panose="020B0503020204020204" pitchFamily="34" charset="-122"/>
            </a:endParaRPr>
          </a:p>
          <a:p>
            <a:r>
              <a:rPr lang="zh-CN" altLang="en-US" u="sng" dirty="0">
                <a:solidFill>
                  <a:srgbClr val="000000"/>
                </a:solidFill>
                <a:latin typeface="微软雅黑" panose="020B0503020204020204" pitchFamily="34" charset="-122"/>
                <a:ea typeface="微软雅黑" panose="020B0503020204020204" pitchFamily="34" charset="-122"/>
              </a:rPr>
              <a:t>揭示免疫多样性在疾病中作用</a:t>
            </a:r>
            <a:endParaRPr lang="zh-CN" altLang="en-US" u="sng"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6FE571CF-2135-46F5-8FF0-92E64CDF0631}"/>
              </a:ext>
            </a:extLst>
          </p:cNvPr>
          <p:cNvPicPr>
            <a:picLocks noChangeAspect="1"/>
          </p:cNvPicPr>
          <p:nvPr/>
        </p:nvPicPr>
        <p:blipFill>
          <a:blip r:embed="rId3"/>
          <a:stretch>
            <a:fillRect/>
          </a:stretch>
        </p:blipFill>
        <p:spPr>
          <a:xfrm>
            <a:off x="8174242" y="200055"/>
            <a:ext cx="3572316" cy="4742152"/>
          </a:xfrm>
          <a:prstGeom prst="rect">
            <a:avLst/>
          </a:prstGeom>
        </p:spPr>
      </p:pic>
      <p:sp>
        <p:nvSpPr>
          <p:cNvPr id="17" name="矩形 16">
            <a:extLst>
              <a:ext uri="{FF2B5EF4-FFF2-40B4-BE49-F238E27FC236}">
                <a16:creationId xmlns:a16="http://schemas.microsoft.com/office/drawing/2014/main" id="{F794FACD-AC18-41CC-B290-C9A8DB7E7088}"/>
              </a:ext>
            </a:extLst>
          </p:cNvPr>
          <p:cNvSpPr/>
          <p:nvPr/>
        </p:nvSpPr>
        <p:spPr>
          <a:xfrm>
            <a:off x="8354248" y="4892780"/>
            <a:ext cx="3377398" cy="1815882"/>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扩增</a:t>
            </a:r>
            <a:r>
              <a:rPr lang="en-US" altLang="zh-CN" sz="1600" dirty="0">
                <a:solidFill>
                  <a:srgbClr val="000000"/>
                </a:solidFill>
                <a:latin typeface="微软雅黑" panose="020B0503020204020204" pitchFamily="34" charset="-122"/>
                <a:ea typeface="微软雅黑" panose="020B0503020204020204" pitchFamily="34" charset="-122"/>
              </a:rPr>
              <a:t>T/B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近期免疫应答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Biomarker </a:t>
            </a:r>
          </a:p>
          <a:p>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Clonotype 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相同的</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V</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基因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相同的</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VJ + VDJ CDR3 </a:t>
            </a:r>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氨基酸序列</a:t>
            </a:r>
            <a:endPar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根据序列相似性构建系统发生树</a:t>
            </a:r>
            <a:endPar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endParaRPr lang="en-US" altLang="zh-CN" sz="1600" u="sng" dirty="0">
              <a:solidFill>
                <a:srgbClr val="000000"/>
              </a:solidFill>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600" u="sng"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患者特异的</a:t>
            </a:r>
            <a:r>
              <a:rPr lang="en-US" altLang="zh-CN" sz="1600" u="sng"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Clonotype  </a:t>
            </a:r>
            <a:r>
              <a:rPr lang="zh-CN" altLang="en-US" sz="1600" u="sng"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精准治疗</a:t>
            </a:r>
            <a:endParaRPr lang="zh-CN" altLang="en-US" sz="1600" u="sng"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FD9DB7A9-02C3-4529-AB21-733B18A99D61}"/>
              </a:ext>
            </a:extLst>
          </p:cNvPr>
          <p:cNvSpPr>
            <a:spLocks noGrp="1"/>
          </p:cNvSpPr>
          <p:nvPr>
            <p:ph type="sldNum" sz="quarter" idx="12"/>
          </p:nvPr>
        </p:nvSpPr>
        <p:spPr/>
        <p:txBody>
          <a:bodyPr/>
          <a:lstStyle/>
          <a:p>
            <a:fld id="{DF849393-7876-44FF-8BC7-6C3A91957E85}" type="slidenum">
              <a:rPr lang="zh-CN" altLang="en-US" smtClean="0"/>
              <a:t>57</a:t>
            </a:fld>
            <a:endParaRPr lang="zh-CN" altLang="en-US"/>
          </a:p>
        </p:txBody>
      </p:sp>
    </p:spTree>
    <p:extLst>
      <p:ext uri="{BB962C8B-B14F-4D97-AF65-F5344CB8AC3E}">
        <p14:creationId xmlns:p14="http://schemas.microsoft.com/office/powerpoint/2010/main" val="302227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p:bldP spid="12" grpId="0"/>
      <p:bldP spid="13" grpId="0"/>
      <p:bldP spid="14" grpId="0"/>
      <p:bldP spid="15"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408099-23F5-4455-927A-5F8ACD515052}"/>
              </a:ext>
            </a:extLst>
          </p:cNvPr>
          <p:cNvPicPr>
            <a:picLocks noChangeAspect="1"/>
          </p:cNvPicPr>
          <p:nvPr/>
        </p:nvPicPr>
        <p:blipFill>
          <a:blip r:embed="rId2"/>
          <a:stretch>
            <a:fillRect/>
          </a:stretch>
        </p:blipFill>
        <p:spPr>
          <a:xfrm>
            <a:off x="212832" y="1356455"/>
            <a:ext cx="7706376" cy="2395111"/>
          </a:xfrm>
          <a:prstGeom prst="rect">
            <a:avLst/>
          </a:prstGeom>
        </p:spPr>
      </p:pic>
      <p:sp>
        <p:nvSpPr>
          <p:cNvPr id="4" name="矩形 3">
            <a:extLst>
              <a:ext uri="{FF2B5EF4-FFF2-40B4-BE49-F238E27FC236}">
                <a16:creationId xmlns:a16="http://schemas.microsoft.com/office/drawing/2014/main" id="{7E7AEABE-2D4A-4796-9B43-C7B8157F05EB}"/>
              </a:ext>
            </a:extLst>
          </p:cNvPr>
          <p:cNvSpPr/>
          <p:nvPr/>
        </p:nvSpPr>
        <p:spPr>
          <a:xfrm>
            <a:off x="257175" y="0"/>
            <a:ext cx="5651227"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II: Specificity and Integrating analysis</a:t>
            </a:r>
          </a:p>
        </p:txBody>
      </p:sp>
      <p:sp>
        <p:nvSpPr>
          <p:cNvPr id="2" name="矩形 1">
            <a:extLst>
              <a:ext uri="{FF2B5EF4-FFF2-40B4-BE49-F238E27FC236}">
                <a16:creationId xmlns:a16="http://schemas.microsoft.com/office/drawing/2014/main" id="{07BB1FCB-723B-4279-8C62-836294436BAD}"/>
              </a:ext>
            </a:extLst>
          </p:cNvPr>
          <p:cNvSpPr/>
          <p:nvPr/>
        </p:nvSpPr>
        <p:spPr>
          <a:xfrm>
            <a:off x="212832" y="4685172"/>
            <a:ext cx="7908022"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1. D</a:t>
            </a:r>
            <a:r>
              <a:rPr lang="zh-CN" altLang="en-US" sz="1600" dirty="0">
                <a:latin typeface="微软雅黑" panose="020B0503020204020204" pitchFamily="34" charset="-122"/>
                <a:ea typeface="微软雅黑" panose="020B0503020204020204" pitchFamily="34" charset="-122"/>
              </a:rPr>
              <a:t>atabase </a:t>
            </a:r>
            <a:r>
              <a:rPr lang="en-US" altLang="zh-CN" sz="1600" dirty="0">
                <a:latin typeface="微软雅黑" panose="020B0503020204020204" pitchFamily="34" charset="-122"/>
                <a:ea typeface="微软雅黑" panose="020B0503020204020204" pitchFamily="34" charset="-122"/>
              </a:rPr>
              <a:t>query: </a:t>
            </a:r>
            <a:r>
              <a:rPr lang="zh-CN" altLang="en-US" sz="1600" b="1" dirty="0">
                <a:solidFill>
                  <a:srgbClr val="C00000"/>
                </a:solidFill>
                <a:latin typeface="微软雅黑" panose="020B0503020204020204" pitchFamily="34" charset="-122"/>
                <a:ea typeface="微软雅黑" panose="020B0503020204020204" pitchFamily="34" charset="-122"/>
              </a:rPr>
              <a:t>IEDB </a:t>
            </a:r>
            <a:r>
              <a:rPr lang="en-US" altLang="zh-CN" sz="1600" b="1" dirty="0">
                <a:solidFill>
                  <a:srgbClr val="C00000"/>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PIRD </a:t>
            </a:r>
            <a:r>
              <a:rPr lang="en-US" altLang="zh-CN" sz="1600" b="1" dirty="0">
                <a:solidFill>
                  <a:srgbClr val="C00000"/>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vdjDB (TCRs only) </a:t>
            </a:r>
            <a:r>
              <a:rPr lang="en-US" altLang="zh-CN" sz="1600" b="1" dirty="0">
                <a:solidFill>
                  <a:srgbClr val="C00000"/>
                </a:solidFill>
                <a:latin typeface="微软雅黑" panose="020B0503020204020204" pitchFamily="34" charset="-122"/>
                <a:ea typeface="微软雅黑" panose="020B0503020204020204" pitchFamily="34" charset="-122"/>
              </a:rPr>
              <a:t>/</a:t>
            </a:r>
            <a:r>
              <a:rPr lang="zh-CN" altLang="en-US" sz="1600" b="1" dirty="0">
                <a:solidFill>
                  <a:srgbClr val="C00000"/>
                </a:solidFill>
                <a:latin typeface="微软雅黑" panose="020B0503020204020204" pitchFamily="34" charset="-122"/>
                <a:ea typeface="微软雅黑" panose="020B0503020204020204" pitchFamily="34" charset="-122"/>
              </a:rPr>
              <a:t> SAbDab (BCRs only)</a:t>
            </a:r>
          </a:p>
        </p:txBody>
      </p:sp>
      <p:sp>
        <p:nvSpPr>
          <p:cNvPr id="6" name="矩形 5">
            <a:extLst>
              <a:ext uri="{FF2B5EF4-FFF2-40B4-BE49-F238E27FC236}">
                <a16:creationId xmlns:a16="http://schemas.microsoft.com/office/drawing/2014/main" id="{FB9A82AA-76C1-4EB0-AA8E-713A565AC5A6}"/>
              </a:ext>
            </a:extLst>
          </p:cNvPr>
          <p:cNvSpPr/>
          <p:nvPr/>
        </p:nvSpPr>
        <p:spPr>
          <a:xfrm>
            <a:off x="414479" y="579215"/>
            <a:ext cx="7908022" cy="646331"/>
          </a:xfrm>
          <a:prstGeom prst="rect">
            <a:avLst/>
          </a:prstGeom>
          <a:solidFill>
            <a:schemeClr val="bg1">
              <a:lumMod val="85000"/>
            </a:schemeClr>
          </a:solidFill>
        </p:spPr>
        <p:txBody>
          <a:bodyPr wrap="square">
            <a:spAutoFit/>
          </a:bodyPr>
          <a:lstStyle/>
          <a:p>
            <a:r>
              <a:rPr lang="en-US" altLang="zh-CN" dirty="0">
                <a:solidFill>
                  <a:srgbClr val="333333"/>
                </a:solidFill>
                <a:latin typeface="微软雅黑" panose="020B0503020204020204" pitchFamily="34" charset="-122"/>
                <a:ea typeface="微软雅黑" panose="020B0503020204020204" pitchFamily="34" charset="-122"/>
              </a:rPr>
              <a:t>AIR-antigen interaction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CDR3 from VDJ chain / CDR3 from VJ chain </a:t>
            </a:r>
            <a:b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b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AIRs with similar sequence are likely to have common specificity</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91A448E-7AB1-41EF-AA12-DB88685674D3}"/>
              </a:ext>
            </a:extLst>
          </p:cNvPr>
          <p:cNvSpPr/>
          <p:nvPr/>
        </p:nvSpPr>
        <p:spPr>
          <a:xfrm>
            <a:off x="212832" y="5085282"/>
            <a:ext cx="6976844"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2. Sequence similarity: </a:t>
            </a:r>
            <a:r>
              <a:rPr lang="en-US" altLang="zh-CN" sz="1600" b="1" dirty="0" err="1">
                <a:solidFill>
                  <a:srgbClr val="C00000"/>
                </a:solidFill>
                <a:latin typeface="微软雅黑" panose="020B0503020204020204" pitchFamily="34" charset="-122"/>
                <a:ea typeface="微软雅黑" panose="020B0503020204020204" pitchFamily="34" charset="-122"/>
              </a:rPr>
              <a:t>TCRdist</a:t>
            </a:r>
            <a:r>
              <a:rPr lang="en-US" altLang="zh-CN" sz="1600" b="1" dirty="0">
                <a:solidFill>
                  <a:srgbClr val="C00000"/>
                </a:solidFill>
                <a:latin typeface="微软雅黑" panose="020B0503020204020204" pitchFamily="34" charset="-122"/>
                <a:ea typeface="微软雅黑" panose="020B0503020204020204" pitchFamily="34" charset="-122"/>
              </a:rPr>
              <a:t> / </a:t>
            </a:r>
            <a:r>
              <a:rPr lang="en-US" altLang="zh-CN" sz="1600" b="1" dirty="0" err="1">
                <a:solidFill>
                  <a:srgbClr val="C00000"/>
                </a:solidFill>
                <a:latin typeface="微软雅黑" panose="020B0503020204020204" pitchFamily="34" charset="-122"/>
                <a:ea typeface="微软雅黑" panose="020B0503020204020204" pitchFamily="34" charset="-122"/>
              </a:rPr>
              <a:t>TCRmatch</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DF54B800-FDD9-4608-B0D1-BA8AC5787051}"/>
              </a:ext>
            </a:extLst>
          </p:cNvPr>
          <p:cNvSpPr/>
          <p:nvPr/>
        </p:nvSpPr>
        <p:spPr>
          <a:xfrm>
            <a:off x="212832" y="5485392"/>
            <a:ext cx="6976844"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3. Predict between AIRs and an epitope: </a:t>
            </a:r>
            <a:r>
              <a:rPr lang="en-US" altLang="zh-CN" sz="1600" b="1" dirty="0">
                <a:solidFill>
                  <a:srgbClr val="C00000"/>
                </a:solidFill>
                <a:latin typeface="微软雅黑" panose="020B0503020204020204" pitchFamily="34" charset="-122"/>
                <a:ea typeface="微软雅黑" panose="020B0503020204020204" pitchFamily="34" charset="-122"/>
              </a:rPr>
              <a:t>ERGO-II</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25562E1-5B9F-44EC-99CE-5E1EB48AA0A9}"/>
              </a:ext>
            </a:extLst>
          </p:cNvPr>
          <p:cNvSpPr/>
          <p:nvPr/>
        </p:nvSpPr>
        <p:spPr>
          <a:xfrm>
            <a:off x="365118" y="4033703"/>
            <a:ext cx="7908023" cy="646331"/>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T cells is driven by an epitope sequence and the entire AIR–epitope </a:t>
            </a:r>
            <a:r>
              <a:rPr lang="en-US" altLang="zh-CN" b="1" dirty="0">
                <a:latin typeface="微软雅黑" panose="020B0503020204020204" pitchFamily="34" charset="-122"/>
                <a:ea typeface="微软雅黑" panose="020B0503020204020204" pitchFamily="34" charset="-122"/>
              </a:rPr>
              <a:t>complex</a:t>
            </a:r>
            <a:endParaRPr lang="zh-CN" altLang="en-US" b="1"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AA87FA8B-31AE-4FCC-91E2-4A54A5955422}"/>
              </a:ext>
            </a:extLst>
          </p:cNvPr>
          <p:cNvSpPr/>
          <p:nvPr/>
        </p:nvSpPr>
        <p:spPr>
          <a:xfrm>
            <a:off x="8612686" y="1191319"/>
            <a:ext cx="3602653" cy="923330"/>
          </a:xfrm>
          <a:prstGeom prst="rect">
            <a:avLst/>
          </a:prstGeom>
        </p:spPr>
        <p:txBody>
          <a:bodyPr wrap="none">
            <a:spAutoFit/>
          </a:bodyPr>
          <a:lstStyle/>
          <a:p>
            <a:r>
              <a:rPr lang="en-US" altLang="zh-CN" u="sng" dirty="0">
                <a:solidFill>
                  <a:srgbClr val="000000"/>
                </a:solidFill>
                <a:latin typeface="微软雅黑" panose="020B0503020204020204" pitchFamily="34" charset="-122"/>
                <a:ea typeface="微软雅黑" panose="020B0503020204020204" pitchFamily="34" charset="-122"/>
              </a:rPr>
              <a:t>AIRR sequencing + </a:t>
            </a:r>
          </a:p>
          <a:p>
            <a:r>
              <a:rPr lang="en-US" altLang="zh-CN" u="sng" dirty="0">
                <a:solidFill>
                  <a:srgbClr val="000000"/>
                </a:solidFill>
                <a:latin typeface="微软雅黑" panose="020B0503020204020204" pitchFamily="34" charset="-122"/>
                <a:ea typeface="微软雅黑" panose="020B0503020204020204" pitchFamily="34" charset="-122"/>
              </a:rPr>
              <a:t>Surface protein +</a:t>
            </a:r>
          </a:p>
          <a:p>
            <a:r>
              <a:rPr lang="en-US" altLang="zh-CN" u="sng" dirty="0">
                <a:solidFill>
                  <a:srgbClr val="000000"/>
                </a:solidFill>
                <a:latin typeface="微软雅黑" panose="020B0503020204020204" pitchFamily="34" charset="-122"/>
                <a:ea typeface="微软雅黑" panose="020B0503020204020204" pitchFamily="34" charset="-122"/>
              </a:rPr>
              <a:t>Transcriptomics measurements</a:t>
            </a:r>
            <a:endParaRPr lang="zh-CN" altLang="en-US" u="sng" dirty="0">
              <a:latin typeface="微软雅黑" panose="020B0503020204020204" pitchFamily="34" charset="-122"/>
              <a:ea typeface="微软雅黑" panose="020B0503020204020204" pitchFamily="34" charset="-122"/>
            </a:endParaRPr>
          </a:p>
        </p:txBody>
      </p:sp>
      <p:sp>
        <p:nvSpPr>
          <p:cNvPr id="11" name="箭头: 右 10">
            <a:extLst>
              <a:ext uri="{FF2B5EF4-FFF2-40B4-BE49-F238E27FC236}">
                <a16:creationId xmlns:a16="http://schemas.microsoft.com/office/drawing/2014/main" id="{EB103437-31B6-4FF2-9B87-E3A0B3E3980A}"/>
              </a:ext>
            </a:extLst>
          </p:cNvPr>
          <p:cNvSpPr/>
          <p:nvPr/>
        </p:nvSpPr>
        <p:spPr>
          <a:xfrm rot="5400000">
            <a:off x="10039597" y="2278011"/>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3CF3DC8-B581-4FF5-94AE-0D801757885E}"/>
              </a:ext>
            </a:extLst>
          </p:cNvPr>
          <p:cNvSpPr/>
          <p:nvPr/>
        </p:nvSpPr>
        <p:spPr>
          <a:xfrm>
            <a:off x="8859905" y="2702631"/>
            <a:ext cx="2759978" cy="584775"/>
          </a:xfrm>
          <a:prstGeom prst="rect">
            <a:avLst/>
          </a:prstGeom>
        </p:spPr>
        <p:txBody>
          <a:bodyPr wrap="square">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Cell</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fate</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following</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infection</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or</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vaccination</a:t>
            </a:r>
            <a:endParaRPr lang="zh-CN" altLang="en-US" sz="1600" dirty="0">
              <a:latin typeface="微软雅黑" panose="020B0503020204020204" pitchFamily="34" charset="-122"/>
              <a:ea typeface="微软雅黑" panose="020B0503020204020204" pitchFamily="34" charset="-122"/>
            </a:endParaRPr>
          </a:p>
        </p:txBody>
      </p:sp>
      <p:sp>
        <p:nvSpPr>
          <p:cNvPr id="13" name="箭头: 右 12">
            <a:extLst>
              <a:ext uri="{FF2B5EF4-FFF2-40B4-BE49-F238E27FC236}">
                <a16:creationId xmlns:a16="http://schemas.microsoft.com/office/drawing/2014/main" id="{417E452A-D9CF-4822-B5E8-361ECF6992A5}"/>
              </a:ext>
            </a:extLst>
          </p:cNvPr>
          <p:cNvSpPr/>
          <p:nvPr/>
        </p:nvSpPr>
        <p:spPr>
          <a:xfrm rot="5400000">
            <a:off x="10039597" y="3450768"/>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18C32C5D-0F8F-4F2D-B444-810000AA32D0}"/>
              </a:ext>
            </a:extLst>
          </p:cNvPr>
          <p:cNvSpPr/>
          <p:nvPr/>
        </p:nvSpPr>
        <p:spPr>
          <a:xfrm>
            <a:off x="8448527" y="3875388"/>
            <a:ext cx="3706023" cy="584775"/>
          </a:xfrm>
          <a:prstGeom prst="rect">
            <a:avLst/>
          </a:prstGeom>
        </p:spPr>
        <p:txBody>
          <a:bodyPr wrap="square">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AIR </a:t>
            </a:r>
            <a:r>
              <a:rPr lang="en-US" altLang="zh-CN" sz="16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separate immune cell clusters and T cell type annotation</a:t>
            </a:r>
            <a:endParaRPr lang="zh-CN" altLang="en-US"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B85F2DB-5D5E-4949-9587-A83994224424}"/>
              </a:ext>
            </a:extLst>
          </p:cNvPr>
          <p:cNvSpPr/>
          <p:nvPr/>
        </p:nvSpPr>
        <p:spPr>
          <a:xfrm>
            <a:off x="8322501" y="5413908"/>
            <a:ext cx="3512484" cy="338554"/>
          </a:xfrm>
          <a:prstGeom prst="rect">
            <a:avLst/>
          </a:prstGeom>
        </p:spPr>
        <p:txBody>
          <a:bodyPr wrap="square">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TCR data: </a:t>
            </a:r>
            <a:r>
              <a:rPr lang="en-US" altLang="zh-CN" sz="1600" dirty="0">
                <a:solidFill>
                  <a:srgbClr val="C00000"/>
                </a:solidFill>
                <a:latin typeface="微软雅黑" panose="020B0503020204020204" pitchFamily="34" charset="-122"/>
                <a:ea typeface="微软雅黑" panose="020B0503020204020204" pitchFamily="34" charset="-122"/>
              </a:rPr>
              <a:t>TESSA / </a:t>
            </a:r>
            <a:r>
              <a:rPr lang="en-US" altLang="zh-CN" sz="1600" dirty="0" err="1">
                <a:solidFill>
                  <a:srgbClr val="C00000"/>
                </a:solidFill>
                <a:latin typeface="微软雅黑" panose="020B0503020204020204" pitchFamily="34" charset="-122"/>
                <a:ea typeface="微软雅黑" panose="020B0503020204020204" pitchFamily="34" charset="-122"/>
              </a:rPr>
              <a:t>mvTCR</a:t>
            </a:r>
            <a:r>
              <a:rPr lang="en-US" altLang="zh-CN" sz="1600" dirty="0">
                <a:solidFill>
                  <a:srgbClr val="C00000"/>
                </a:solidFill>
                <a:latin typeface="微软雅黑" panose="020B0503020204020204" pitchFamily="34" charset="-122"/>
                <a:ea typeface="微软雅黑" panose="020B0503020204020204" pitchFamily="34" charset="-122"/>
              </a:rPr>
              <a:t> / Conga</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865CC8C0-FFFC-40FD-B25A-55E3A586AAFB}"/>
              </a:ext>
            </a:extLst>
          </p:cNvPr>
          <p:cNvSpPr/>
          <p:nvPr/>
        </p:nvSpPr>
        <p:spPr>
          <a:xfrm>
            <a:off x="8644803" y="5846159"/>
            <a:ext cx="3190182" cy="338554"/>
          </a:xfrm>
          <a:prstGeom prst="rect">
            <a:avLst/>
          </a:prstGeom>
        </p:spPr>
        <p:txBody>
          <a:bodyPr wrap="square">
            <a:spAutoFit/>
          </a:bodyPr>
          <a:lstStyle/>
          <a:p>
            <a:r>
              <a:rPr lang="en-US" altLang="zh-CN" sz="1600" dirty="0">
                <a:solidFill>
                  <a:srgbClr val="000000"/>
                </a:solidFill>
                <a:latin typeface="微软雅黑" panose="020B0503020204020204" pitchFamily="34" charset="-122"/>
                <a:ea typeface="微软雅黑" panose="020B0503020204020204" pitchFamily="34" charset="-122"/>
              </a:rPr>
              <a:t>BCR data: </a:t>
            </a:r>
            <a:r>
              <a:rPr lang="en-US" altLang="zh-CN" sz="1600" dirty="0" err="1">
                <a:solidFill>
                  <a:srgbClr val="C00000"/>
                </a:solidFill>
                <a:latin typeface="微软雅黑" panose="020B0503020204020204" pitchFamily="34" charset="-122"/>
                <a:ea typeface="微软雅黑" panose="020B0503020204020204" pitchFamily="34" charset="-122"/>
              </a:rPr>
              <a:t>Benisse</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7" name="箭头: 右 16">
            <a:extLst>
              <a:ext uri="{FF2B5EF4-FFF2-40B4-BE49-F238E27FC236}">
                <a16:creationId xmlns:a16="http://schemas.microsoft.com/office/drawing/2014/main" id="{1080E225-6F4A-4F58-B365-E35C8E9BB9ED}"/>
              </a:ext>
            </a:extLst>
          </p:cNvPr>
          <p:cNvSpPr/>
          <p:nvPr/>
        </p:nvSpPr>
        <p:spPr>
          <a:xfrm rot="5400000">
            <a:off x="10039597" y="4623525"/>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F56754B-0916-42CA-822D-D0B7AC67D2AE}"/>
              </a:ext>
            </a:extLst>
          </p:cNvPr>
          <p:cNvSpPr/>
          <p:nvPr/>
        </p:nvSpPr>
        <p:spPr>
          <a:xfrm>
            <a:off x="8161456" y="5085282"/>
            <a:ext cx="3895618"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J</a:t>
            </a:r>
            <a:r>
              <a:rPr lang="zh-CN" altLang="en-US" sz="1600" b="1" dirty="0">
                <a:latin typeface="微软雅黑" panose="020B0503020204020204" pitchFamily="34" charset="-122"/>
                <a:ea typeface="微软雅黑" panose="020B0503020204020204" pitchFamily="34" charset="-122"/>
              </a:rPr>
              <a:t>oint annotations and visualizations</a:t>
            </a:r>
          </a:p>
        </p:txBody>
      </p:sp>
      <p:cxnSp>
        <p:nvCxnSpPr>
          <p:cNvPr id="19" name="直接连接符 18">
            <a:extLst>
              <a:ext uri="{FF2B5EF4-FFF2-40B4-BE49-F238E27FC236}">
                <a16:creationId xmlns:a16="http://schemas.microsoft.com/office/drawing/2014/main" id="{3CBE1DCE-96AF-4C32-A373-27339E252B09}"/>
              </a:ext>
            </a:extLst>
          </p:cNvPr>
          <p:cNvCxnSpPr>
            <a:cxnSpLocks/>
          </p:cNvCxnSpPr>
          <p:nvPr/>
        </p:nvCxnSpPr>
        <p:spPr>
          <a:xfrm>
            <a:off x="8120854" y="704765"/>
            <a:ext cx="0" cy="5626143"/>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5" name="灯片编号占位符 4">
            <a:extLst>
              <a:ext uri="{FF2B5EF4-FFF2-40B4-BE49-F238E27FC236}">
                <a16:creationId xmlns:a16="http://schemas.microsoft.com/office/drawing/2014/main" id="{69C6EA73-DBD6-40AB-B1FD-54F2775D23E5}"/>
              </a:ext>
            </a:extLst>
          </p:cNvPr>
          <p:cNvSpPr>
            <a:spLocks noGrp="1"/>
          </p:cNvSpPr>
          <p:nvPr>
            <p:ph type="sldNum" sz="quarter" idx="12"/>
          </p:nvPr>
        </p:nvSpPr>
        <p:spPr/>
        <p:txBody>
          <a:bodyPr/>
          <a:lstStyle/>
          <a:p>
            <a:fld id="{DF849393-7876-44FF-8BC7-6C3A91957E85}" type="slidenum">
              <a:rPr lang="zh-CN" altLang="en-US" smtClean="0"/>
              <a:t>58</a:t>
            </a:fld>
            <a:endParaRPr lang="zh-CN" altLang="en-US"/>
          </a:p>
        </p:txBody>
      </p:sp>
    </p:spTree>
    <p:extLst>
      <p:ext uri="{BB962C8B-B14F-4D97-AF65-F5344CB8AC3E}">
        <p14:creationId xmlns:p14="http://schemas.microsoft.com/office/powerpoint/2010/main" val="57244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8" grpId="0"/>
      <p:bldP spid="9" grpId="0"/>
      <p:bldP spid="10" grpId="0"/>
      <p:bldP spid="11" grpId="0" animBg="1"/>
      <p:bldP spid="12" grpId="0"/>
      <p:bldP spid="13" grpId="0" animBg="1"/>
      <p:bldP spid="14" grpId="0"/>
      <p:bldP spid="15" grpId="0"/>
      <p:bldP spid="16" grpId="0"/>
      <p:bldP spid="17" grpId="0" animBg="1"/>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9D03EC8-6729-4DF4-9781-0DB881B43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30" y="772848"/>
            <a:ext cx="3290932" cy="3808865"/>
          </a:xfrm>
          <a:prstGeom prst="rect">
            <a:avLst/>
          </a:prstGeom>
        </p:spPr>
      </p:pic>
      <p:sp>
        <p:nvSpPr>
          <p:cNvPr id="4" name="矩形 3">
            <a:extLst>
              <a:ext uri="{FF2B5EF4-FFF2-40B4-BE49-F238E27FC236}">
                <a16:creationId xmlns:a16="http://schemas.microsoft.com/office/drawing/2014/main" id="{CE5EB399-C8A1-440C-87CC-650FE9CF1AE9}"/>
              </a:ext>
            </a:extLst>
          </p:cNvPr>
          <p:cNvSpPr/>
          <p:nvPr/>
        </p:nvSpPr>
        <p:spPr>
          <a:xfrm>
            <a:off x="1051507" y="433033"/>
            <a:ext cx="227177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err="1">
                <a:solidFill>
                  <a:srgbClr val="C00000"/>
                </a:solidFill>
                <a:latin typeface="微软雅黑" panose="020B0503020204020204" pitchFamily="34" charset="-122"/>
                <a:ea typeface="微软雅黑" panose="020B0503020204020204" pitchFamily="34" charset="-122"/>
              </a:rPr>
              <a:t>Squidpy</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68427CA-178F-4A92-90DF-93C3A591ABD6}"/>
              </a:ext>
            </a:extLst>
          </p:cNvPr>
          <p:cNvSpPr/>
          <p:nvPr/>
        </p:nvSpPr>
        <p:spPr>
          <a:xfrm>
            <a:off x="4722452" y="433033"/>
            <a:ext cx="2060757"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a:solidFill>
                  <a:srgbClr val="C00000"/>
                </a:solidFill>
                <a:latin typeface="微软雅黑" panose="020B0503020204020204" pitchFamily="34" charset="-122"/>
                <a:ea typeface="微软雅黑" panose="020B0503020204020204" pitchFamily="34" charset="-122"/>
              </a:rPr>
              <a:t>Giotto</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954CA19-F90A-427A-BD19-149D9CAF7D4E}"/>
              </a:ext>
            </a:extLst>
          </p:cNvPr>
          <p:cNvSpPr/>
          <p:nvPr/>
        </p:nvSpPr>
        <p:spPr>
          <a:xfrm>
            <a:off x="9009143" y="433033"/>
            <a:ext cx="2069797"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a:solidFill>
                  <a:srgbClr val="C00000"/>
                </a:solidFill>
                <a:latin typeface="微软雅黑" panose="020B0503020204020204" pitchFamily="34" charset="-122"/>
                <a:ea typeface="微软雅黑" panose="020B0503020204020204" pitchFamily="34" charset="-122"/>
              </a:rPr>
              <a:t>Seurat</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873D874-B3A4-4E7A-8352-EF7F3CAF95BD}"/>
              </a:ext>
            </a:extLst>
          </p:cNvPr>
          <p:cNvSpPr/>
          <p:nvPr/>
        </p:nvSpPr>
        <p:spPr>
          <a:xfrm>
            <a:off x="721662" y="5309789"/>
            <a:ext cx="3438442"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Pipeline: </a:t>
            </a:r>
            <a:r>
              <a:rPr lang="en-US" altLang="zh-CN" b="1" dirty="0" err="1">
                <a:solidFill>
                  <a:srgbClr val="C00000"/>
                </a:solidFill>
                <a:latin typeface="微软雅黑" panose="020B0503020204020204" pitchFamily="34" charset="-122"/>
                <a:ea typeface="微软雅黑" panose="020B0503020204020204" pitchFamily="34" charset="-122"/>
              </a:rPr>
              <a:t>SpatialExperiment</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17D6EF7E-CA79-4CCD-9C1A-127FFB055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298" y="870093"/>
            <a:ext cx="3402500" cy="3244334"/>
          </a:xfrm>
          <a:prstGeom prst="rect">
            <a:avLst/>
          </a:prstGeom>
        </p:spPr>
      </p:pic>
      <p:pic>
        <p:nvPicPr>
          <p:cNvPr id="13" name="图片 12">
            <a:extLst>
              <a:ext uri="{FF2B5EF4-FFF2-40B4-BE49-F238E27FC236}">
                <a16:creationId xmlns:a16="http://schemas.microsoft.com/office/drawing/2014/main" id="{0F8A38D1-CC38-40B4-B78D-9AE2FE4D0612}"/>
              </a:ext>
            </a:extLst>
          </p:cNvPr>
          <p:cNvPicPr>
            <a:picLocks noChangeAspect="1"/>
          </p:cNvPicPr>
          <p:nvPr/>
        </p:nvPicPr>
        <p:blipFill rotWithShape="1">
          <a:blip r:embed="rId4">
            <a:extLst>
              <a:ext uri="{28A0092B-C50C-407E-A947-70E740481C1C}">
                <a14:useLocalDpi xmlns:a14="http://schemas.microsoft.com/office/drawing/2010/main" val="0"/>
              </a:ext>
            </a:extLst>
          </a:blip>
          <a:srcRect r="995"/>
          <a:stretch/>
        </p:blipFill>
        <p:spPr>
          <a:xfrm>
            <a:off x="4223548" y="4390144"/>
            <a:ext cx="4624847" cy="2208623"/>
          </a:xfrm>
          <a:prstGeom prst="rect">
            <a:avLst/>
          </a:prstGeom>
        </p:spPr>
      </p:pic>
      <p:pic>
        <p:nvPicPr>
          <p:cNvPr id="15" name="图片 14">
            <a:extLst>
              <a:ext uri="{FF2B5EF4-FFF2-40B4-BE49-F238E27FC236}">
                <a16:creationId xmlns:a16="http://schemas.microsoft.com/office/drawing/2014/main" id="{FD61AFAE-CA37-464B-97DD-A020B726A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8842" y="812312"/>
            <a:ext cx="3943428" cy="3441733"/>
          </a:xfrm>
          <a:prstGeom prst="rect">
            <a:avLst/>
          </a:prstGeom>
        </p:spPr>
      </p:pic>
      <p:sp>
        <p:nvSpPr>
          <p:cNvPr id="10" name="矩形 9">
            <a:extLst>
              <a:ext uri="{FF2B5EF4-FFF2-40B4-BE49-F238E27FC236}">
                <a16:creationId xmlns:a16="http://schemas.microsoft.com/office/drawing/2014/main" id="{737D2C3E-8343-475B-8611-143BFD5C9E4C}"/>
              </a:ext>
            </a:extLst>
          </p:cNvPr>
          <p:cNvSpPr/>
          <p:nvPr/>
        </p:nvSpPr>
        <p:spPr>
          <a:xfrm>
            <a:off x="198515" y="52120"/>
            <a:ext cx="2984343" cy="400110"/>
          </a:xfrm>
          <a:prstGeom prst="rect">
            <a:avLst/>
          </a:prstGeom>
        </p:spPr>
        <p:txBody>
          <a:bodyPr wrap="none">
            <a:spAutoFit/>
          </a:bodyPr>
          <a:lstStyle/>
          <a:p>
            <a:r>
              <a:rPr lang="en-US" altLang="zh-CN" sz="2000" b="1" dirty="0">
                <a:highlight>
                  <a:srgbClr val="FFFF00"/>
                </a:highlight>
                <a:latin typeface="微软雅黑" panose="020B0503020204020204" pitchFamily="34" charset="-122"/>
                <a:ea typeface="微软雅黑" panose="020B0503020204020204" pitchFamily="34" charset="-122"/>
                <a:sym typeface="Wingdings" panose="05000000000000000000" pitchFamily="2" charset="2"/>
              </a:rPr>
              <a:t>5. Spatial information</a:t>
            </a:r>
          </a:p>
        </p:txBody>
      </p:sp>
      <p:sp>
        <p:nvSpPr>
          <p:cNvPr id="2" name="灯片编号占位符 1">
            <a:extLst>
              <a:ext uri="{FF2B5EF4-FFF2-40B4-BE49-F238E27FC236}">
                <a16:creationId xmlns:a16="http://schemas.microsoft.com/office/drawing/2014/main" id="{EEE5EF43-3B76-46B2-A616-D00033BD359F}"/>
              </a:ext>
            </a:extLst>
          </p:cNvPr>
          <p:cNvSpPr>
            <a:spLocks noGrp="1"/>
          </p:cNvSpPr>
          <p:nvPr>
            <p:ph type="sldNum" sz="quarter" idx="12"/>
          </p:nvPr>
        </p:nvSpPr>
        <p:spPr/>
        <p:txBody>
          <a:bodyPr/>
          <a:lstStyle/>
          <a:p>
            <a:fld id="{DF849393-7876-44FF-8BC7-6C3A91957E85}" type="slidenum">
              <a:rPr lang="zh-CN" altLang="en-US" smtClean="0"/>
              <a:t>59</a:t>
            </a:fld>
            <a:endParaRPr lang="zh-CN" altLang="en-US"/>
          </a:p>
        </p:txBody>
      </p:sp>
    </p:spTree>
    <p:extLst>
      <p:ext uri="{BB962C8B-B14F-4D97-AF65-F5344CB8AC3E}">
        <p14:creationId xmlns:p14="http://schemas.microsoft.com/office/powerpoint/2010/main" val="35402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5B96698F-A9FA-428D-A021-5D033ABC1667}"/>
              </a:ext>
            </a:extLst>
          </p:cNvPr>
          <p:cNvSpPr txBox="1">
            <a:spLocks/>
          </p:cNvSpPr>
          <p:nvPr/>
        </p:nvSpPr>
        <p:spPr>
          <a:xfrm>
            <a:off x="199836" y="155554"/>
            <a:ext cx="11992164" cy="6452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表观组学数据分析流程 </a:t>
            </a:r>
            <a:r>
              <a:rPr lang="en-US" altLang="zh-CN" sz="4000" dirty="0"/>
              <a:t>(CUT&amp;RUN/</a:t>
            </a:r>
            <a:r>
              <a:rPr lang="en-US" altLang="zh-CN" sz="4000" dirty="0" err="1"/>
              <a:t>CUT&amp;Tag</a:t>
            </a:r>
            <a:r>
              <a:rPr lang="en-US" altLang="zh-CN" sz="4000" dirty="0"/>
              <a:t>)</a:t>
            </a:r>
            <a:endParaRPr lang="zh-CN" altLang="en-US" sz="4000" dirty="0"/>
          </a:p>
        </p:txBody>
      </p:sp>
      <p:sp>
        <p:nvSpPr>
          <p:cNvPr id="16" name="矩形 15">
            <a:extLst>
              <a:ext uri="{FF2B5EF4-FFF2-40B4-BE49-F238E27FC236}">
                <a16:creationId xmlns:a16="http://schemas.microsoft.com/office/drawing/2014/main" id="{103CD6F2-CF06-4409-8B43-2D0617D3DBC5}"/>
              </a:ext>
            </a:extLst>
          </p:cNvPr>
          <p:cNvSpPr/>
          <p:nvPr/>
        </p:nvSpPr>
        <p:spPr>
          <a:xfrm>
            <a:off x="1485711" y="6195545"/>
            <a:ext cx="6204599" cy="461665"/>
          </a:xfrm>
          <a:prstGeom prst="rect">
            <a:avLst/>
          </a:prstGeom>
        </p:spPr>
        <p:txBody>
          <a:bodyPr wrap="square">
            <a:spAutoFit/>
          </a:bodyPr>
          <a:lstStyle/>
          <a:p>
            <a:r>
              <a:rPr lang="en-US" altLang="zh-CN" sz="1200" dirty="0">
                <a:solidFill>
                  <a:srgbClr val="222222"/>
                </a:solidFill>
                <a:latin typeface="-apple-system"/>
              </a:rPr>
              <a:t>Zhu, Q., Liu, N., Orkin, S.H. et al. </a:t>
            </a:r>
            <a:r>
              <a:rPr lang="en-US" altLang="zh-CN" sz="1200" dirty="0" err="1">
                <a:solidFill>
                  <a:srgbClr val="222222"/>
                </a:solidFill>
                <a:latin typeface="-apple-system"/>
              </a:rPr>
              <a:t>CUT&amp;RUNTools</a:t>
            </a:r>
            <a:r>
              <a:rPr lang="en-US" altLang="zh-CN" sz="1200" dirty="0">
                <a:solidFill>
                  <a:srgbClr val="222222"/>
                </a:solidFill>
                <a:latin typeface="-apple-system"/>
              </a:rPr>
              <a:t>: a flexible pipeline for CUT&amp;RUN processing and footprint analysis. Genome Biol 20, 192 (2019). https://doi.org/10.1186/s13059-019-1802-4</a:t>
            </a:r>
            <a:endParaRPr lang="zh-CN" altLang="en-US" sz="1200" dirty="0">
              <a:latin typeface="-apple-system"/>
            </a:endParaRPr>
          </a:p>
        </p:txBody>
      </p:sp>
      <p:pic>
        <p:nvPicPr>
          <p:cNvPr id="6" name="图片 5">
            <a:extLst>
              <a:ext uri="{FF2B5EF4-FFF2-40B4-BE49-F238E27FC236}">
                <a16:creationId xmlns:a16="http://schemas.microsoft.com/office/drawing/2014/main" id="{26B5CA46-3B86-4681-B029-1DF5C58A1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41" y="1020021"/>
            <a:ext cx="7980724" cy="4956265"/>
          </a:xfrm>
          <a:prstGeom prst="rect">
            <a:avLst/>
          </a:prstGeom>
        </p:spPr>
      </p:pic>
      <p:sp>
        <p:nvSpPr>
          <p:cNvPr id="10" name="矩形 9">
            <a:extLst>
              <a:ext uri="{FF2B5EF4-FFF2-40B4-BE49-F238E27FC236}">
                <a16:creationId xmlns:a16="http://schemas.microsoft.com/office/drawing/2014/main" id="{0D844AD0-C4BB-4DF0-A327-1D29C604F682}"/>
              </a:ext>
            </a:extLst>
          </p:cNvPr>
          <p:cNvSpPr/>
          <p:nvPr/>
        </p:nvSpPr>
        <p:spPr>
          <a:xfrm>
            <a:off x="8958263" y="2625635"/>
            <a:ext cx="239553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Mapping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Peak Calling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Motif analysis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Visualization</a:t>
            </a:r>
            <a:endParaRPr lang="zh-CN" altLang="en-US" dirty="0">
              <a:latin typeface="微软雅黑" panose="020B0503020204020204" pitchFamily="34" charset="-122"/>
              <a:ea typeface="微软雅黑" panose="020B0503020204020204" pitchFamily="34" charset="-122"/>
            </a:endParaRPr>
          </a:p>
        </p:txBody>
      </p:sp>
      <p:sp>
        <p:nvSpPr>
          <p:cNvPr id="11" name="灯片编号占位符 3">
            <a:extLst>
              <a:ext uri="{FF2B5EF4-FFF2-40B4-BE49-F238E27FC236}">
                <a16:creationId xmlns:a16="http://schemas.microsoft.com/office/drawing/2014/main" id="{C3261E9C-6CA8-494B-AD19-EB90E2927D56}"/>
              </a:ext>
            </a:extLst>
          </p:cNvPr>
          <p:cNvSpPr txBox="1">
            <a:spLocks/>
          </p:cNvSpPr>
          <p:nvPr/>
        </p:nvSpPr>
        <p:spPr>
          <a:xfrm>
            <a:off x="94341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849393-7876-44FF-8BC7-6C3A91957E85}" type="slidenum">
              <a:rPr lang="zh-CN" altLang="en-US" smtClean="0"/>
              <a:pPr/>
              <a:t>6</a:t>
            </a:fld>
            <a:endParaRPr lang="zh-CN" altLang="en-US" dirty="0"/>
          </a:p>
        </p:txBody>
      </p:sp>
    </p:spTree>
    <p:extLst>
      <p:ext uri="{BB962C8B-B14F-4D97-AF65-F5344CB8AC3E}">
        <p14:creationId xmlns:p14="http://schemas.microsoft.com/office/powerpoint/2010/main" val="180071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68674F-A7F2-4AA1-B317-322853495DEA}"/>
              </a:ext>
            </a:extLst>
          </p:cNvPr>
          <p:cNvSpPr/>
          <p:nvPr/>
        </p:nvSpPr>
        <p:spPr>
          <a:xfrm>
            <a:off x="332994" y="90528"/>
            <a:ext cx="8807155" cy="369332"/>
          </a:xfrm>
          <a:prstGeom prst="rect">
            <a:avLst/>
          </a:prstGeom>
        </p:spPr>
        <p:txBody>
          <a:bodyPr wrap="none">
            <a:spAutoFit/>
          </a:bodyPr>
          <a:lstStyle/>
          <a:p>
            <a:r>
              <a:rPr lang="en-US" altLang="zh-CN" b="1" u="sng" dirty="0">
                <a:latin typeface="微软雅黑" panose="020B0503020204020204" pitchFamily="34" charset="-122"/>
                <a:ea typeface="微软雅黑" panose="020B0503020204020204" pitchFamily="34" charset="-122"/>
                <a:sym typeface="Wingdings" panose="05000000000000000000" pitchFamily="2" charset="2"/>
              </a:rPr>
              <a:t>Pre-processing steps  get count matrices and spatial coordinates of cells</a:t>
            </a:r>
          </a:p>
        </p:txBody>
      </p:sp>
      <p:pic>
        <p:nvPicPr>
          <p:cNvPr id="3" name="图片 2">
            <a:extLst>
              <a:ext uri="{FF2B5EF4-FFF2-40B4-BE49-F238E27FC236}">
                <a16:creationId xmlns:a16="http://schemas.microsoft.com/office/drawing/2014/main" id="{665C3B3B-7CC4-4E01-B214-3B75BCC089E7}"/>
              </a:ext>
            </a:extLst>
          </p:cNvPr>
          <p:cNvPicPr>
            <a:picLocks noChangeAspect="1"/>
          </p:cNvPicPr>
          <p:nvPr/>
        </p:nvPicPr>
        <p:blipFill rotWithShape="1">
          <a:blip r:embed="rId2"/>
          <a:srcRect t="14312" r="32992" b="5199"/>
          <a:stretch/>
        </p:blipFill>
        <p:spPr>
          <a:xfrm>
            <a:off x="4896356" y="608580"/>
            <a:ext cx="3719272" cy="5936995"/>
          </a:xfrm>
          <a:prstGeom prst="rect">
            <a:avLst/>
          </a:prstGeom>
        </p:spPr>
      </p:pic>
      <p:sp>
        <p:nvSpPr>
          <p:cNvPr id="4" name="矩形 3">
            <a:extLst>
              <a:ext uri="{FF2B5EF4-FFF2-40B4-BE49-F238E27FC236}">
                <a16:creationId xmlns:a16="http://schemas.microsoft.com/office/drawing/2014/main" id="{00688A22-EAF4-4D2F-9F49-DF343A6096DD}"/>
              </a:ext>
            </a:extLst>
          </p:cNvPr>
          <p:cNvSpPr/>
          <p:nvPr/>
        </p:nvSpPr>
        <p:spPr>
          <a:xfrm>
            <a:off x="695486" y="1326899"/>
            <a:ext cx="4200870" cy="1739645"/>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基于芯片的方法</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非</a:t>
            </a:r>
            <a:r>
              <a:rPr lang="en-US" altLang="zh-CN" dirty="0">
                <a:latin typeface="微软雅黑" panose="020B0503020204020204" pitchFamily="34" charset="-122"/>
                <a:ea typeface="微软雅黑" panose="020B0503020204020204" pitchFamily="34" charset="-122"/>
              </a:rPr>
              <a:t>single-cell resolution </a:t>
            </a:r>
          </a:p>
          <a:p>
            <a:pPr marL="285750" indent="-285750">
              <a:buFont typeface="Wingdings" panose="05000000000000000000" pitchFamily="2" charset="2"/>
              <a:buChar char="à"/>
            </a:pPr>
            <a:r>
              <a:rPr lang="en-US" altLang="zh-CN" dirty="0">
                <a:latin typeface="微软雅黑" panose="020B0503020204020204" pitchFamily="34" charset="-122"/>
                <a:ea typeface="微软雅黑" panose="020B0503020204020204" pitchFamily="34" charset="-122"/>
                <a:sym typeface="Wingdings" panose="05000000000000000000" pitchFamily="2" charset="2"/>
              </a:rPr>
              <a:t>Decompose gene expression profiles </a:t>
            </a:r>
          </a:p>
          <a:p>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Cell2location / </a:t>
            </a:r>
            <a:r>
              <a:rPr lang="en-US" altLang="zh-CN" sz="1600"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SpatialDWLS</a:t>
            </a:r>
            <a:r>
              <a:rPr lang="en-US" altLang="zh-CN" sz="1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 RCTD / Spotlight</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7B19B312-4D71-4BEE-BFFF-2A848AEB64C1}"/>
              </a:ext>
            </a:extLst>
          </p:cNvPr>
          <p:cNvSpPr/>
          <p:nvPr/>
        </p:nvSpPr>
        <p:spPr>
          <a:xfrm>
            <a:off x="8865758" y="950093"/>
            <a:ext cx="3250041" cy="286232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基于图像的方法</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Cell segmentation</a:t>
            </a:r>
          </a:p>
          <a:p>
            <a:r>
              <a:rPr lang="en-US" altLang="zh-CN" dirty="0">
                <a:latin typeface="微软雅黑" panose="020B0503020204020204" pitchFamily="34" charset="-122"/>
                <a:ea typeface="微软雅黑" panose="020B0503020204020204" pitchFamily="34" charset="-122"/>
              </a:rPr>
              <a:t>Directly assign cell labels to spatially proximal pixels (</a:t>
            </a:r>
            <a:r>
              <a:rPr lang="en-US" altLang="zh-CN" b="1" dirty="0">
                <a:solidFill>
                  <a:srgbClr val="C00000"/>
                </a:solidFill>
                <a:latin typeface="微软雅黑" panose="020B0503020204020204" pitchFamily="34" charset="-122"/>
                <a:ea typeface="微软雅黑" panose="020B0503020204020204" pitchFamily="34" charset="-122"/>
              </a:rPr>
              <a:t>SSAM / </a:t>
            </a:r>
            <a:r>
              <a:rPr lang="en-US" altLang="zh-CN" b="1" dirty="0" err="1">
                <a:solidFill>
                  <a:srgbClr val="C00000"/>
                </a:solidFill>
                <a:latin typeface="微软雅黑" panose="020B0503020204020204" pitchFamily="34" charset="-122"/>
                <a:ea typeface="微软雅黑" panose="020B0503020204020204" pitchFamily="34" charset="-122"/>
              </a:rPr>
              <a:t>Baysor</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Incorporate cell-shape information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p>
          <a:p>
            <a:r>
              <a:rPr lang="en-US" altLang="zh-CN" dirty="0">
                <a:latin typeface="微软雅黑" panose="020B0503020204020204" pitchFamily="34" charset="-122"/>
                <a:ea typeface="微软雅黑" panose="020B0503020204020204" pitchFamily="34" charset="-122"/>
                <a:sym typeface="Wingdings" panose="05000000000000000000" pitchFamily="2" charset="2"/>
              </a:rPr>
              <a:t>enhance segmentation results </a:t>
            </a:r>
            <a:endParaRPr lang="en-US" altLang="zh-CN" dirty="0">
              <a:latin typeface="微软雅黑" panose="020B0503020204020204" pitchFamily="34" charset="-122"/>
              <a:ea typeface="微软雅黑" panose="020B0503020204020204" pitchFamily="34" charset="-122"/>
            </a:endParaRPr>
          </a:p>
        </p:txBody>
      </p:sp>
      <p:sp>
        <p:nvSpPr>
          <p:cNvPr id="13" name="箭头: 右 12">
            <a:extLst>
              <a:ext uri="{FF2B5EF4-FFF2-40B4-BE49-F238E27FC236}">
                <a16:creationId xmlns:a16="http://schemas.microsoft.com/office/drawing/2014/main" id="{8949106F-E156-4A87-A44A-B8A859C7BDA5}"/>
              </a:ext>
            </a:extLst>
          </p:cNvPr>
          <p:cNvSpPr/>
          <p:nvPr/>
        </p:nvSpPr>
        <p:spPr>
          <a:xfrm rot="9864873">
            <a:off x="4468030" y="4634566"/>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66C13DD6-CFB6-40F4-8A68-6848C10C1385}"/>
              </a:ext>
            </a:extLst>
          </p:cNvPr>
          <p:cNvSpPr>
            <a:spLocks noGrp="1"/>
          </p:cNvSpPr>
          <p:nvPr>
            <p:ph type="sldNum" sz="quarter" idx="12"/>
          </p:nvPr>
        </p:nvSpPr>
        <p:spPr/>
        <p:txBody>
          <a:bodyPr/>
          <a:lstStyle/>
          <a:p>
            <a:fld id="{DF849393-7876-44FF-8BC7-6C3A91957E85}" type="slidenum">
              <a:rPr lang="zh-CN" altLang="en-US" sz="1100" smtClean="0"/>
              <a:t>60</a:t>
            </a:fld>
            <a:endParaRPr lang="zh-CN" altLang="en-US" sz="1100"/>
          </a:p>
        </p:txBody>
      </p:sp>
      <p:sp>
        <p:nvSpPr>
          <p:cNvPr id="8" name="矩形 7">
            <a:extLst>
              <a:ext uri="{FF2B5EF4-FFF2-40B4-BE49-F238E27FC236}">
                <a16:creationId xmlns:a16="http://schemas.microsoft.com/office/drawing/2014/main" id="{071F7D35-D846-464F-B801-457D49295297}"/>
              </a:ext>
            </a:extLst>
          </p:cNvPr>
          <p:cNvSpPr/>
          <p:nvPr/>
        </p:nvSpPr>
        <p:spPr>
          <a:xfrm>
            <a:off x="1055402" y="4216222"/>
            <a:ext cx="2566344" cy="369332"/>
          </a:xfrm>
          <a:prstGeom prst="rect">
            <a:avLst/>
          </a:prstGeom>
        </p:spPr>
        <p:txBody>
          <a:bodyPr wrap="none">
            <a:spAutoFit/>
          </a:bodyPr>
          <a:lstStyle/>
          <a:p>
            <a:r>
              <a:rPr lang="en-US" altLang="zh-CN" dirty="0">
                <a:solidFill>
                  <a:srgbClr val="48566B"/>
                </a:solidFill>
                <a:latin typeface="-apple-system"/>
              </a:rPr>
              <a:t>Deconvolution (spotlight)</a:t>
            </a:r>
            <a:endParaRPr lang="zh-CN" altLang="en-US" dirty="0"/>
          </a:p>
        </p:txBody>
      </p:sp>
      <p:pic>
        <p:nvPicPr>
          <p:cNvPr id="14" name="图片 13">
            <a:extLst>
              <a:ext uri="{FF2B5EF4-FFF2-40B4-BE49-F238E27FC236}">
                <a16:creationId xmlns:a16="http://schemas.microsoft.com/office/drawing/2014/main" id="{E3B4B358-044A-4628-BA6D-D0B3AAF22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62" y="4702491"/>
            <a:ext cx="3719273" cy="1334055"/>
          </a:xfrm>
          <a:prstGeom prst="rect">
            <a:avLst/>
          </a:prstGeom>
        </p:spPr>
      </p:pic>
    </p:spTree>
    <p:extLst>
      <p:ext uri="{BB962C8B-B14F-4D97-AF65-F5344CB8AC3E}">
        <p14:creationId xmlns:p14="http://schemas.microsoft.com/office/powerpoint/2010/main" val="16855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FC30357-3E5A-4215-829E-235C7B8288FC}"/>
              </a:ext>
            </a:extLst>
          </p:cNvPr>
          <p:cNvSpPr>
            <a:spLocks noGrp="1"/>
          </p:cNvSpPr>
          <p:nvPr>
            <p:ph type="sldNum" sz="quarter" idx="12"/>
          </p:nvPr>
        </p:nvSpPr>
        <p:spPr/>
        <p:txBody>
          <a:bodyPr/>
          <a:lstStyle/>
          <a:p>
            <a:fld id="{DF849393-7876-44FF-8BC7-6C3A91957E85}" type="slidenum">
              <a:rPr lang="zh-CN" altLang="en-US" smtClean="0"/>
              <a:t>61</a:t>
            </a:fld>
            <a:endParaRPr lang="zh-CN" altLang="en-US"/>
          </a:p>
        </p:txBody>
      </p:sp>
      <p:sp>
        <p:nvSpPr>
          <p:cNvPr id="5" name="矩形 4">
            <a:extLst>
              <a:ext uri="{FF2B5EF4-FFF2-40B4-BE49-F238E27FC236}">
                <a16:creationId xmlns:a16="http://schemas.microsoft.com/office/drawing/2014/main" id="{6E6140DB-7687-4DB5-8AC1-74935E6907EE}"/>
              </a:ext>
            </a:extLst>
          </p:cNvPr>
          <p:cNvSpPr/>
          <p:nvPr/>
        </p:nvSpPr>
        <p:spPr>
          <a:xfrm>
            <a:off x="443305" y="136525"/>
            <a:ext cx="11602155" cy="677108"/>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反卷积</a:t>
            </a:r>
            <a:r>
              <a:rPr lang="en-US" altLang="zh-CN" sz="2000" b="1" dirty="0">
                <a:latin typeface="微软雅黑" panose="020B0503020204020204" pitchFamily="34" charset="-122"/>
                <a:ea typeface="微软雅黑" panose="020B0503020204020204" pitchFamily="34" charset="-122"/>
              </a:rPr>
              <a:t>(Deconvolution)</a:t>
            </a:r>
            <a:r>
              <a:rPr lang="zh-CN" altLang="en-US" sz="2000" b="1" dirty="0">
                <a:latin typeface="微软雅黑" panose="020B0503020204020204" pitchFamily="34" charset="-122"/>
                <a:ea typeface="微软雅黑" panose="020B0503020204020204" pitchFamily="34" charset="-122"/>
              </a:rPr>
              <a:t>算法 </a:t>
            </a:r>
            <a:r>
              <a:rPr lang="en-US" altLang="zh-CN" sz="2000" b="1" dirty="0" err="1">
                <a:latin typeface="微软雅黑" panose="020B0503020204020204" pitchFamily="34" charset="-122"/>
                <a:ea typeface="微软雅黑" panose="020B0503020204020204" pitchFamily="34" charset="-122"/>
              </a:rPr>
              <a:t>SPOTlight</a:t>
            </a:r>
            <a:r>
              <a:rPr lang="en-US" altLang="zh-CN" sz="2000" b="1"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seeded NMF regression to deconvolute spatial transcriptomics spots with single-cell transcriptomes </a:t>
            </a:r>
            <a:endParaRPr lang="zh-CN" altLang="en-US" sz="20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AF8FE60-F0CD-4993-B69C-5C3C3E55131C}"/>
              </a:ext>
            </a:extLst>
          </p:cNvPr>
          <p:cNvSpPr/>
          <p:nvPr/>
        </p:nvSpPr>
        <p:spPr>
          <a:xfrm>
            <a:off x="201986" y="6208962"/>
            <a:ext cx="7043872" cy="507831"/>
          </a:xfrm>
          <a:prstGeom prst="rect">
            <a:avLst/>
          </a:prstGeom>
        </p:spPr>
        <p:txBody>
          <a:bodyPr wrap="square">
            <a:spAutoFit/>
          </a:bodyPr>
          <a:lstStyle/>
          <a:p>
            <a:r>
              <a:rPr lang="en-US" altLang="zh-CN" sz="900" dirty="0">
                <a:solidFill>
                  <a:srgbClr val="2A2A2A"/>
                </a:solidFill>
                <a:latin typeface="微软雅黑" panose="020B0503020204020204" pitchFamily="34" charset="-122"/>
                <a:ea typeface="微软雅黑" panose="020B0503020204020204" pitchFamily="34" charset="-122"/>
              </a:rPr>
              <a:t>Marc </a:t>
            </a:r>
            <a:r>
              <a:rPr lang="en-US" altLang="zh-CN" sz="900" dirty="0" err="1">
                <a:solidFill>
                  <a:srgbClr val="2A2A2A"/>
                </a:solidFill>
                <a:latin typeface="微软雅黑" panose="020B0503020204020204" pitchFamily="34" charset="-122"/>
                <a:ea typeface="微软雅黑" panose="020B0503020204020204" pitchFamily="34" charset="-122"/>
              </a:rPr>
              <a:t>Elosua</a:t>
            </a:r>
            <a:r>
              <a:rPr lang="en-US" altLang="zh-CN" sz="900" dirty="0">
                <a:solidFill>
                  <a:srgbClr val="2A2A2A"/>
                </a:solidFill>
                <a:latin typeface="微软雅黑" panose="020B0503020204020204" pitchFamily="34" charset="-122"/>
                <a:ea typeface="微软雅黑" panose="020B0503020204020204" pitchFamily="34" charset="-122"/>
              </a:rPr>
              <a:t>-Bayes, Paula Nieto, Elisabetta </a:t>
            </a:r>
            <a:r>
              <a:rPr lang="en-US" altLang="zh-CN" sz="900" dirty="0" err="1">
                <a:solidFill>
                  <a:srgbClr val="2A2A2A"/>
                </a:solidFill>
                <a:latin typeface="微软雅黑" panose="020B0503020204020204" pitchFamily="34" charset="-122"/>
                <a:ea typeface="微软雅黑" panose="020B0503020204020204" pitchFamily="34" charset="-122"/>
              </a:rPr>
              <a:t>Mereu</a:t>
            </a:r>
            <a:r>
              <a:rPr lang="en-US" altLang="zh-CN" sz="900" dirty="0">
                <a:solidFill>
                  <a:srgbClr val="2A2A2A"/>
                </a:solidFill>
                <a:latin typeface="微软雅黑" panose="020B0503020204020204" pitchFamily="34" charset="-122"/>
                <a:ea typeface="微软雅黑" panose="020B0503020204020204" pitchFamily="34" charset="-122"/>
              </a:rPr>
              <a:t>, Ivo Gut, Holger </a:t>
            </a:r>
            <a:r>
              <a:rPr lang="en-US" altLang="zh-CN" sz="900" dirty="0" err="1">
                <a:solidFill>
                  <a:srgbClr val="2A2A2A"/>
                </a:solidFill>
                <a:latin typeface="微软雅黑" panose="020B0503020204020204" pitchFamily="34" charset="-122"/>
                <a:ea typeface="微软雅黑" panose="020B0503020204020204" pitchFamily="34" charset="-122"/>
              </a:rPr>
              <a:t>Heyn</a:t>
            </a:r>
            <a:r>
              <a:rPr lang="en-US" altLang="zh-CN" sz="900" dirty="0">
                <a:solidFill>
                  <a:srgbClr val="2A2A2A"/>
                </a:solidFill>
                <a:latin typeface="微软雅黑" panose="020B0503020204020204" pitchFamily="34" charset="-122"/>
                <a:ea typeface="微软雅黑" panose="020B0503020204020204" pitchFamily="34" charset="-122"/>
              </a:rPr>
              <a:t>, </a:t>
            </a:r>
            <a:r>
              <a:rPr lang="en-US" altLang="zh-CN" sz="900" dirty="0" err="1">
                <a:solidFill>
                  <a:srgbClr val="2A2A2A"/>
                </a:solidFill>
                <a:latin typeface="微软雅黑" panose="020B0503020204020204" pitchFamily="34" charset="-122"/>
                <a:ea typeface="微软雅黑" panose="020B0503020204020204" pitchFamily="34" charset="-122"/>
              </a:rPr>
              <a:t>SPOTlight</a:t>
            </a:r>
            <a:r>
              <a:rPr lang="en-US" altLang="zh-CN" sz="900" dirty="0">
                <a:solidFill>
                  <a:srgbClr val="2A2A2A"/>
                </a:solidFill>
                <a:latin typeface="微软雅黑" panose="020B0503020204020204" pitchFamily="34" charset="-122"/>
                <a:ea typeface="微软雅黑" panose="020B0503020204020204" pitchFamily="34" charset="-122"/>
              </a:rPr>
              <a:t>: seeded NMF regression to deconvolute spatial transcriptomics spots with single-cell transcriptomes, </a:t>
            </a:r>
            <a:r>
              <a:rPr lang="en-US" altLang="zh-CN" sz="900" i="1" dirty="0">
                <a:solidFill>
                  <a:srgbClr val="2A2A2A"/>
                </a:solidFill>
                <a:latin typeface="微软雅黑" panose="020B0503020204020204" pitchFamily="34" charset="-122"/>
                <a:ea typeface="微软雅黑" panose="020B0503020204020204" pitchFamily="34" charset="-122"/>
              </a:rPr>
              <a:t>Nucleic Acids Research</a:t>
            </a:r>
            <a:r>
              <a:rPr lang="en-US" altLang="zh-CN" sz="900" dirty="0">
                <a:solidFill>
                  <a:srgbClr val="2A2A2A"/>
                </a:solidFill>
                <a:latin typeface="微软雅黑" panose="020B0503020204020204" pitchFamily="34" charset="-122"/>
                <a:ea typeface="微软雅黑" panose="020B0503020204020204" pitchFamily="34" charset="-122"/>
              </a:rPr>
              <a:t>, Volume 49, Issue 9, 21 May 2021, Page e50, </a:t>
            </a:r>
            <a:r>
              <a:rPr lang="en-US" altLang="zh-CN" sz="900" u="sng" dirty="0">
                <a:solidFill>
                  <a:srgbClr val="006FB7"/>
                </a:solidFill>
                <a:latin typeface="微软雅黑" panose="020B0503020204020204" pitchFamily="34" charset="-122"/>
                <a:ea typeface="微软雅黑" panose="020B0503020204020204" pitchFamily="34" charset="-122"/>
                <a:hlinkClick r:id="rId3"/>
              </a:rPr>
              <a:t>https://doi.org/10.1093/nar/gkab043</a:t>
            </a:r>
            <a:endParaRPr lang="zh-CN" altLang="en-US" sz="9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CDF5DEB-9B46-4FE9-9532-95F3A96410A9}"/>
              </a:ext>
            </a:extLst>
          </p:cNvPr>
          <p:cNvSpPr/>
          <p:nvPr/>
        </p:nvSpPr>
        <p:spPr>
          <a:xfrm>
            <a:off x="443305" y="796049"/>
            <a:ext cx="11188918" cy="4093428"/>
          </a:xfrm>
          <a:prstGeom prst="rect">
            <a:avLst/>
          </a:prstGeom>
        </p:spPr>
        <p:txBody>
          <a:bodyPr wrap="square">
            <a:spAutoFit/>
          </a:bodyPr>
          <a:lstStyle/>
          <a:p>
            <a:pPr fontAlgn="base"/>
            <a:r>
              <a:rPr lang="en-US" altLang="zh-CN" sz="1600" dirty="0">
                <a:solidFill>
                  <a:srgbClr val="2A2A2A"/>
                </a:solidFill>
                <a:latin typeface="微软雅黑" panose="020B0503020204020204" pitchFamily="34" charset="-122"/>
                <a:ea typeface="微软雅黑" panose="020B0503020204020204" pitchFamily="34" charset="-122"/>
              </a:rPr>
              <a:t>NMF: Non-negative matrix factorization </a:t>
            </a:r>
            <a:r>
              <a:rPr lang="en-US" altLang="zh-CN"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非负矩阵分解 </a:t>
            </a:r>
            <a:r>
              <a:rPr lang="en-US" altLang="zh-CN"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将矩阵分解为两个或多个非负元素的低维矩阵</a:t>
            </a:r>
            <a:r>
              <a:rPr lang="en-US" altLang="zh-CN"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a:t>
            </a:r>
          </a:p>
          <a:p>
            <a:pPr fontAlgn="base"/>
            <a:r>
              <a:rPr lang="en-US" altLang="zh-CN" sz="16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NNLS:  non-negative least squares  </a:t>
            </a:r>
            <a:r>
              <a:rPr lang="zh-CN" altLang="en-US" sz="16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非负最小二乘法</a:t>
            </a:r>
            <a:r>
              <a:rPr lang="en-US" altLang="zh-CN" sz="16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 </a:t>
            </a:r>
          </a:p>
          <a:p>
            <a:pPr fontAlgn="base"/>
            <a:endParaRPr lang="en-US" altLang="zh-CN" sz="16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N:  </a:t>
            </a:r>
            <a:r>
              <a:rPr lang="en-US" altLang="zh-CN" sz="1400" dirty="0" err="1">
                <a:solidFill>
                  <a:srgbClr val="2A2A2A"/>
                </a:solidFill>
                <a:latin typeface="微软雅黑" panose="020B0503020204020204" pitchFamily="34" charset="-122"/>
                <a:ea typeface="微软雅黑" panose="020B0503020204020204" pitchFamily="34" charset="-122"/>
                <a:sym typeface="Wingdings" panose="05000000000000000000" pitchFamily="2" charset="2"/>
              </a:rPr>
              <a:t>scRNASeq</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的细胞总数</a:t>
            </a:r>
            <a:endPar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M:  </a:t>
            </a:r>
            <a:r>
              <a:rPr lang="zh-CN" altLang="en-US"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空转中位置</a:t>
            </a:r>
            <a:r>
              <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(spot locations)</a:t>
            </a:r>
            <a:r>
              <a:rPr lang="zh-CN" altLang="en-US"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个数</a:t>
            </a:r>
            <a:endPar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G:   </a:t>
            </a:r>
            <a:r>
              <a:rPr lang="en-US" altLang="zh-CN" sz="1400" dirty="0" err="1">
                <a:solidFill>
                  <a:srgbClr val="2A2A2A"/>
                </a:solidFill>
                <a:latin typeface="微软雅黑" panose="020B0503020204020204" pitchFamily="34" charset="-122"/>
                <a:ea typeface="微软雅黑" panose="020B0503020204020204" pitchFamily="34" charset="-122"/>
                <a:sym typeface="Wingdings" panose="05000000000000000000" pitchFamily="2" charset="2"/>
              </a:rPr>
              <a:t>scRNASeq</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中的细胞类型</a:t>
            </a:r>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marker</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基因</a:t>
            </a:r>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+3000</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最大变异度基因</a:t>
            </a:r>
            <a:endPar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G’:  </a:t>
            </a:r>
            <a:r>
              <a:rPr lang="zh-CN" altLang="en-US"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rPr>
              <a:t>空转中所有基因</a:t>
            </a:r>
            <a:endParaRPr lang="en-US" altLang="zh-CN" sz="1400" i="0" dirty="0">
              <a:solidFill>
                <a:srgbClr val="2A2A2A"/>
              </a:solidFill>
              <a:effectLst/>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Gi</a:t>
            </a:r>
            <a:r>
              <a:rPr lang="zh-CN" altLang="en-US"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G</a:t>
            </a:r>
            <a:r>
              <a:rPr lang="zh-CN" altLang="en-US"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和</a:t>
            </a:r>
            <a:r>
              <a:rPr lang="en-US" altLang="zh-CN"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G’</a:t>
            </a:r>
            <a:r>
              <a:rPr lang="zh-CN" altLang="en-US"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交集</a:t>
            </a:r>
            <a:endParaRPr lang="en-US" altLang="zh-CN" sz="1400" i="0" dirty="0">
              <a:solidFill>
                <a:schemeClr val="accent2"/>
              </a:solidFill>
              <a:effectLst/>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C:   </a:t>
            </a:r>
            <a:r>
              <a:rPr lang="en-US" altLang="zh-CN" sz="1400" dirty="0" err="1">
                <a:solidFill>
                  <a:srgbClr val="2A2A2A"/>
                </a:solidFill>
                <a:latin typeface="微软雅黑" panose="020B0503020204020204" pitchFamily="34" charset="-122"/>
                <a:ea typeface="微软雅黑" panose="020B0503020204020204" pitchFamily="34" charset="-122"/>
                <a:sym typeface="Wingdings" panose="05000000000000000000" pitchFamily="2" charset="2"/>
              </a:rPr>
              <a:t>scRNASeq</a:t>
            </a:r>
            <a:r>
              <a:rPr lang="zh-CN" altLang="en-US"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中所有细胞类型 </a:t>
            </a:r>
            <a:r>
              <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K: Topic</a:t>
            </a:r>
            <a:r>
              <a:rPr lang="zh-CN" altLang="en-US"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个数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降维参数</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a:t>
            </a:r>
          </a:p>
          <a:p>
            <a:pPr fontAlgn="base"/>
            <a:endParaRPr lang="en-US" altLang="zh-CN" sz="1400" dirty="0">
              <a:solidFill>
                <a:srgbClr val="2A2A2A"/>
              </a:solidFill>
              <a:latin typeface="微软雅黑" panose="020B0503020204020204" pitchFamily="34" charset="-122"/>
              <a:ea typeface="微软雅黑" panose="020B0503020204020204" pitchFamily="34" charset="-122"/>
              <a:sym typeface="Wingdings" panose="05000000000000000000" pitchFamily="2" charset="2"/>
            </a:endParaRPr>
          </a:p>
          <a:p>
            <a:pPr fontAlgn="base"/>
            <a:r>
              <a:rPr lang="en-US" altLang="zh-CN" sz="1400" i="0" dirty="0">
                <a:solidFill>
                  <a:srgbClr val="2A2A2A"/>
                </a:solidFill>
                <a:effectLst/>
                <a:latin typeface="微软雅黑" panose="020B0503020204020204" pitchFamily="34" charset="-122"/>
                <a:ea typeface="微软雅黑" panose="020B0503020204020204" pitchFamily="34" charset="-122"/>
              </a:rPr>
              <a:t>V:   Gi*N   </a:t>
            </a:r>
            <a:r>
              <a:rPr lang="en-US" altLang="zh-CN" sz="1400" i="0" dirty="0" err="1">
                <a:solidFill>
                  <a:srgbClr val="2A2A2A"/>
                </a:solidFill>
                <a:effectLst/>
                <a:latin typeface="微软雅黑" panose="020B0503020204020204" pitchFamily="34" charset="-122"/>
                <a:ea typeface="微软雅黑" panose="020B0503020204020204" pitchFamily="34" charset="-122"/>
              </a:rPr>
              <a:t>scRNASeq</a:t>
            </a:r>
            <a:r>
              <a:rPr lang="zh-CN" altLang="en-US" sz="1400" dirty="0">
                <a:solidFill>
                  <a:srgbClr val="2A2A2A"/>
                </a:solidFill>
                <a:latin typeface="微软雅黑" panose="020B0503020204020204" pitchFamily="34" charset="-122"/>
                <a:ea typeface="微软雅黑" panose="020B0503020204020204" pitchFamily="34" charset="-122"/>
              </a:rPr>
              <a:t>数据矩阵  </a:t>
            </a:r>
            <a:r>
              <a:rPr lang="en-US" altLang="zh-CN" sz="1400" dirty="0">
                <a:solidFill>
                  <a:srgbClr val="2A2A2A"/>
                </a:solidFill>
                <a:latin typeface="微软雅黑" panose="020B0503020204020204" pitchFamily="34" charset="-122"/>
                <a:ea typeface="微软雅黑" panose="020B0503020204020204" pitchFamily="34" charset="-122"/>
              </a:rPr>
              <a:t>/</a:t>
            </a:r>
            <a:r>
              <a:rPr lang="zh-CN" altLang="en-US" sz="1400" dirty="0">
                <a:solidFill>
                  <a:srgbClr val="2A2A2A"/>
                </a:solidFill>
                <a:latin typeface="微软雅黑" panose="020B0503020204020204" pitchFamily="34" charset="-122"/>
                <a:ea typeface="微软雅黑" panose="020B0503020204020204" pitchFamily="34" charset="-122"/>
              </a:rPr>
              <a:t>  </a:t>
            </a:r>
            <a:r>
              <a:rPr lang="en-US" altLang="zh-CN" sz="1400" dirty="0">
                <a:solidFill>
                  <a:srgbClr val="2A2A2A"/>
                </a:solidFill>
                <a:latin typeface="微软雅黑" panose="020B0503020204020204" pitchFamily="34" charset="-122"/>
                <a:ea typeface="微软雅黑" panose="020B0503020204020204" pitchFamily="34" charset="-122"/>
              </a:rPr>
              <a:t>V’:</a:t>
            </a:r>
            <a:r>
              <a:rPr lang="zh-CN" altLang="en-US" sz="1400" dirty="0">
                <a:solidFill>
                  <a:srgbClr val="2A2A2A"/>
                </a:solidFill>
                <a:latin typeface="微软雅黑" panose="020B0503020204020204" pitchFamily="34" charset="-122"/>
                <a:ea typeface="微软雅黑" panose="020B0503020204020204" pitchFamily="34" charset="-122"/>
              </a:rPr>
              <a:t>  </a:t>
            </a:r>
            <a:r>
              <a:rPr lang="en-US" altLang="zh-CN" sz="1400" dirty="0">
                <a:solidFill>
                  <a:srgbClr val="2A2A2A"/>
                </a:solidFill>
                <a:latin typeface="微软雅黑" panose="020B0503020204020204" pitchFamily="34" charset="-122"/>
                <a:ea typeface="微软雅黑" panose="020B0503020204020204" pitchFamily="34" charset="-122"/>
              </a:rPr>
              <a:t>Gi*M </a:t>
            </a:r>
            <a:r>
              <a:rPr lang="zh-CN" altLang="en-US" sz="1400" dirty="0">
                <a:solidFill>
                  <a:srgbClr val="2A2A2A"/>
                </a:solidFill>
                <a:latin typeface="微软雅黑" panose="020B0503020204020204" pitchFamily="34" charset="-122"/>
                <a:ea typeface="微软雅黑" panose="020B0503020204020204" pitchFamily="34" charset="-122"/>
              </a:rPr>
              <a:t>空转数据矩阵</a:t>
            </a:r>
            <a:endParaRPr lang="en-US" altLang="zh-CN" sz="1400" i="0" dirty="0">
              <a:solidFill>
                <a:srgbClr val="2A2A2A"/>
              </a:solidFill>
              <a:effectLst/>
              <a:latin typeface="微软雅黑" panose="020B0503020204020204" pitchFamily="34" charset="-122"/>
              <a:ea typeface="微软雅黑" panose="020B0503020204020204" pitchFamily="34" charset="-122"/>
            </a:endParaRPr>
          </a:p>
          <a:p>
            <a:pPr fontAlgn="base"/>
            <a:r>
              <a:rPr lang="en-US" altLang="zh-CN" sz="1400" dirty="0">
                <a:solidFill>
                  <a:schemeClr val="accent2"/>
                </a:solidFill>
                <a:latin typeface="微软雅黑" panose="020B0503020204020204" pitchFamily="34" charset="-122"/>
                <a:ea typeface="微软雅黑" panose="020B0503020204020204" pitchFamily="34" charset="-122"/>
              </a:rPr>
              <a:t>P:    C*M   </a:t>
            </a:r>
            <a:r>
              <a:rPr lang="zh-CN" altLang="en-US" sz="1400" dirty="0">
                <a:solidFill>
                  <a:schemeClr val="accent2"/>
                </a:solidFill>
                <a:latin typeface="微软雅黑" panose="020B0503020204020204" pitchFamily="34" charset="-122"/>
                <a:ea typeface="微软雅黑" panose="020B0503020204020204" pitchFamily="34" charset="-122"/>
              </a:rPr>
              <a:t>细胞类型在不同</a:t>
            </a:r>
            <a:r>
              <a:rPr lang="en-US" altLang="zh-CN" sz="1400"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spot</a:t>
            </a:r>
            <a:r>
              <a:rPr lang="zh-CN" altLang="en-US" sz="1400" dirty="0">
                <a:solidFill>
                  <a:schemeClr val="accent2"/>
                </a:solidFill>
                <a:latin typeface="微软雅黑" panose="020B0503020204020204" pitchFamily="34" charset="-122"/>
                <a:ea typeface="微软雅黑" panose="020B0503020204020204" pitchFamily="34" charset="-122"/>
              </a:rPr>
              <a:t>的权重矩阵</a:t>
            </a:r>
            <a:endParaRPr lang="en-US" altLang="zh-CN" sz="1400" dirty="0">
              <a:solidFill>
                <a:schemeClr val="accent2"/>
              </a:solidFill>
              <a:latin typeface="微软雅黑" panose="020B0503020204020204" pitchFamily="34" charset="-122"/>
              <a:ea typeface="微软雅黑" panose="020B0503020204020204" pitchFamily="34" charset="-122"/>
            </a:endParaRPr>
          </a:p>
          <a:p>
            <a:pPr fontAlgn="base"/>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r>
              <a:rPr lang="en-US" altLang="zh-CN" sz="1400" i="1" dirty="0">
                <a:solidFill>
                  <a:srgbClr val="2A2A2A"/>
                </a:solidFill>
                <a:latin typeface="微软雅黑" panose="020B0503020204020204" pitchFamily="34" charset="-122"/>
                <a:ea typeface="微软雅黑" panose="020B0503020204020204" pitchFamily="34" charset="-122"/>
              </a:rPr>
              <a:t>W:  Gi*K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rPr>
              <a:t>gene</a:t>
            </a:r>
            <a:r>
              <a:rPr lang="zh-CN" altLang="en-US" sz="1400" i="1" dirty="0">
                <a:solidFill>
                  <a:srgbClr val="2A2A2A"/>
                </a:solidFill>
                <a:latin typeface="微软雅黑" panose="020B0503020204020204" pitchFamily="34" charset="-122"/>
                <a:ea typeface="微软雅黑" panose="020B0503020204020204" pitchFamily="34" charset="-122"/>
              </a:rPr>
              <a:t>在所有</a:t>
            </a:r>
            <a:r>
              <a:rPr lang="en-US" altLang="zh-CN" sz="1400" i="1" dirty="0">
                <a:solidFill>
                  <a:srgbClr val="2A2A2A"/>
                </a:solidFill>
                <a:latin typeface="微软雅黑" panose="020B0503020204020204" pitchFamily="34" charset="-122"/>
                <a:ea typeface="微软雅黑" panose="020B0503020204020204" pitchFamily="34" charset="-122"/>
              </a:rPr>
              <a:t>Topic</a:t>
            </a:r>
            <a:r>
              <a:rPr lang="zh-CN" altLang="en-US" sz="1400" i="1" dirty="0">
                <a:solidFill>
                  <a:srgbClr val="2A2A2A"/>
                </a:solidFill>
                <a:latin typeface="微软雅黑" panose="020B0503020204020204" pitchFamily="34" charset="-122"/>
                <a:ea typeface="微软雅黑" panose="020B0503020204020204" pitchFamily="34" charset="-122"/>
              </a:rPr>
              <a:t>中的分布矩阵</a:t>
            </a:r>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r>
              <a:rPr lang="en-US" altLang="zh-CN" sz="1400" i="1" dirty="0">
                <a:solidFill>
                  <a:srgbClr val="2A2A2A"/>
                </a:solidFill>
                <a:latin typeface="微软雅黑" panose="020B0503020204020204" pitchFamily="34" charset="-122"/>
                <a:ea typeface="微软雅黑" panose="020B0503020204020204" pitchFamily="34" charset="-122"/>
              </a:rPr>
              <a:t>H:   K*N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rPr>
              <a:t>Topic</a:t>
            </a:r>
            <a:r>
              <a:rPr lang="zh-CN" altLang="en-US" sz="1400" i="1" dirty="0">
                <a:solidFill>
                  <a:srgbClr val="2A2A2A"/>
                </a:solidFill>
                <a:latin typeface="微软雅黑" panose="020B0503020204020204" pitchFamily="34" charset="-122"/>
                <a:ea typeface="微软雅黑" panose="020B0503020204020204" pitchFamily="34" charset="-122"/>
              </a:rPr>
              <a:t>在所有细胞中的分布矩阵</a:t>
            </a:r>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r>
              <a:rPr lang="en-US" altLang="zh-CN" sz="1400" i="1" dirty="0">
                <a:solidFill>
                  <a:srgbClr val="2A2A2A"/>
                </a:solidFill>
                <a:latin typeface="微软雅黑" panose="020B0503020204020204" pitchFamily="34" charset="-122"/>
                <a:ea typeface="微软雅黑" panose="020B0503020204020204" pitchFamily="34" charset="-122"/>
              </a:rPr>
              <a:t>H’:</a:t>
            </a:r>
            <a:r>
              <a:rPr lang="zh-CN" altLang="en-US" sz="1400" i="1" dirty="0">
                <a:solidFill>
                  <a:srgbClr val="2A2A2A"/>
                </a:solidFill>
                <a:latin typeface="微软雅黑" panose="020B0503020204020204" pitchFamily="34" charset="-122"/>
                <a:ea typeface="微软雅黑" panose="020B0503020204020204" pitchFamily="34" charset="-122"/>
              </a:rPr>
              <a:t> </a:t>
            </a:r>
            <a:r>
              <a:rPr lang="en-US" altLang="zh-CN" sz="1400" i="1" dirty="0">
                <a:solidFill>
                  <a:srgbClr val="2A2A2A"/>
                </a:solidFill>
                <a:latin typeface="微软雅黑" panose="020B0503020204020204" pitchFamily="34" charset="-122"/>
                <a:ea typeface="微软雅黑" panose="020B0503020204020204" pitchFamily="34" charset="-122"/>
              </a:rPr>
              <a:t>K*M</a:t>
            </a:r>
            <a:r>
              <a:rPr lang="zh-CN" altLang="en-US" sz="1400" i="1" dirty="0">
                <a:solidFill>
                  <a:srgbClr val="2A2A2A"/>
                </a:solidFill>
                <a:latin typeface="微软雅黑" panose="020B0503020204020204" pitchFamily="34" charset="-122"/>
                <a:ea typeface="微软雅黑" panose="020B0503020204020204" pitchFamily="34" charset="-122"/>
              </a:rPr>
              <a:t>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rPr>
              <a:t>Topic</a:t>
            </a:r>
            <a:r>
              <a:rPr lang="zh-CN" altLang="en-US" sz="1400" i="1" dirty="0">
                <a:solidFill>
                  <a:srgbClr val="2A2A2A"/>
                </a:solidFill>
                <a:latin typeface="微软雅黑" panose="020B0503020204020204" pitchFamily="34" charset="-122"/>
                <a:ea typeface="微软雅黑" panose="020B0503020204020204" pitchFamily="34" charset="-122"/>
              </a:rPr>
              <a:t>在所有</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spot</a:t>
            </a:r>
            <a:r>
              <a:rPr lang="zh-CN" altLang="en-US" sz="1400" i="1" dirty="0">
                <a:solidFill>
                  <a:srgbClr val="2A2A2A"/>
                </a:solidFill>
                <a:latin typeface="微软雅黑" panose="020B0503020204020204" pitchFamily="34" charset="-122"/>
                <a:ea typeface="微软雅黑" panose="020B0503020204020204" pitchFamily="34" charset="-122"/>
              </a:rPr>
              <a:t>中的分布矩阵</a:t>
            </a:r>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r>
              <a:rPr lang="en-US" altLang="zh-CN" sz="1400" i="1" dirty="0">
                <a:solidFill>
                  <a:srgbClr val="2A2A2A"/>
                </a:solidFill>
                <a:latin typeface="微软雅黑" panose="020B0503020204020204" pitchFamily="34" charset="-122"/>
                <a:ea typeface="微软雅黑" panose="020B0503020204020204" pitchFamily="34" charset="-122"/>
              </a:rPr>
              <a:t>Q</a:t>
            </a:r>
            <a:r>
              <a:rPr lang="zh-CN" altLang="en-US" sz="1400" i="1" dirty="0">
                <a:solidFill>
                  <a:srgbClr val="2A2A2A"/>
                </a:solidFill>
                <a:latin typeface="微软雅黑" panose="020B0503020204020204" pitchFamily="34" charset="-122"/>
                <a:ea typeface="微软雅黑" panose="020B0503020204020204" pitchFamily="34" charset="-122"/>
              </a:rPr>
              <a:t>： </a:t>
            </a:r>
            <a:r>
              <a:rPr lang="en-US" altLang="zh-CN" sz="1400" i="1" dirty="0">
                <a:solidFill>
                  <a:srgbClr val="2A2A2A"/>
                </a:solidFill>
                <a:latin typeface="微软雅黑" panose="020B0503020204020204" pitchFamily="34" charset="-122"/>
                <a:ea typeface="微软雅黑" panose="020B0503020204020204" pitchFamily="34" charset="-122"/>
              </a:rPr>
              <a:t>K*C </a:t>
            </a:r>
            <a:r>
              <a:rPr lang="en-US" altLang="zh-CN" sz="1400" i="1" dirty="0">
                <a:solidFill>
                  <a:srgbClr val="2A2A2A"/>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i="1" dirty="0">
                <a:solidFill>
                  <a:srgbClr val="2A2A2A"/>
                </a:solidFill>
                <a:latin typeface="微软雅黑" panose="020B0503020204020204" pitchFamily="34" charset="-122"/>
                <a:ea typeface="微软雅黑" panose="020B0503020204020204" pitchFamily="34" charset="-122"/>
              </a:rPr>
              <a:t>Topic</a:t>
            </a:r>
            <a:r>
              <a:rPr lang="zh-CN" altLang="en-US" sz="1400" i="1" dirty="0">
                <a:solidFill>
                  <a:srgbClr val="2A2A2A"/>
                </a:solidFill>
                <a:latin typeface="微软雅黑" panose="020B0503020204020204" pitchFamily="34" charset="-122"/>
                <a:ea typeface="微软雅黑" panose="020B0503020204020204" pitchFamily="34" charset="-122"/>
              </a:rPr>
              <a:t>在所有细胞类型中的分布矩阵</a:t>
            </a:r>
            <a:endParaRPr lang="en-US" altLang="zh-CN" sz="1400" i="1" dirty="0">
              <a:solidFill>
                <a:srgbClr val="2A2A2A"/>
              </a:solidFill>
              <a:latin typeface="微软雅黑" panose="020B0503020204020204" pitchFamily="34" charset="-122"/>
              <a:ea typeface="微软雅黑" panose="020B0503020204020204" pitchFamily="34" charset="-122"/>
            </a:endParaRPr>
          </a:p>
          <a:p>
            <a:pPr fontAlgn="base"/>
            <a:endParaRPr lang="en-US" altLang="zh-CN" sz="1600" dirty="0">
              <a:solidFill>
                <a:srgbClr val="2A2A2A"/>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D4975A7-EBE9-449E-AA7A-ED37190DAE2F}"/>
              </a:ext>
            </a:extLst>
          </p:cNvPr>
          <p:cNvSpPr/>
          <p:nvPr/>
        </p:nvSpPr>
        <p:spPr>
          <a:xfrm>
            <a:off x="443305" y="4612520"/>
            <a:ext cx="5940669"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kumimoji="1" lang="zh-CN" altLang="en-US" sz="1600" dirty="0">
                <a:latin typeface="微软雅黑" panose="020B0503020204020204" pitchFamily="34" charset="-122"/>
                <a:ea typeface="微软雅黑" panose="020B0503020204020204" pitchFamily="34" charset="-122"/>
              </a:rPr>
              <a:t>已知：</a:t>
            </a:r>
            <a:r>
              <a:rPr kumimoji="1" lang="en-US" altLang="zh-CN" sz="1600" dirty="0">
                <a:latin typeface="微软雅黑" panose="020B0503020204020204" pitchFamily="34" charset="-122"/>
                <a:ea typeface="微软雅黑" panose="020B0503020204020204" pitchFamily="34" charset="-122"/>
              </a:rPr>
              <a:t>V / V’/Gi     </a:t>
            </a:r>
            <a:r>
              <a:rPr kumimoji="1" lang="zh-CN" altLang="en-US" sz="1600" dirty="0">
                <a:latin typeface="微软雅黑" panose="020B0503020204020204" pitchFamily="34" charset="-122"/>
                <a:ea typeface="微软雅黑" panose="020B0503020204020204" pitchFamily="34" charset="-122"/>
              </a:rPr>
              <a:t>未知：</a:t>
            </a:r>
            <a:r>
              <a:rPr kumimoji="1" lang="en-US" altLang="zh-CN" sz="1600" dirty="0">
                <a:latin typeface="微软雅黑" panose="020B0503020204020204" pitchFamily="34" charset="-122"/>
                <a:ea typeface="微软雅黑" panose="020B0503020204020204" pitchFamily="34" charset="-122"/>
              </a:rPr>
              <a:t>W / H / H’/ Q      </a:t>
            </a:r>
            <a:r>
              <a:rPr kumimoji="1" lang="zh-CN" altLang="en-US" sz="1600" dirty="0">
                <a:latin typeface="微软雅黑" panose="020B0503020204020204" pitchFamily="34" charset="-122"/>
                <a:ea typeface="微软雅黑" panose="020B0503020204020204" pitchFamily="34" charset="-122"/>
              </a:rPr>
              <a:t>目标：</a:t>
            </a:r>
            <a:r>
              <a:rPr kumimoji="1" lang="en-US" altLang="zh-CN" sz="1600" dirty="0">
                <a:latin typeface="微软雅黑" panose="020B0503020204020204" pitchFamily="34" charset="-122"/>
                <a:ea typeface="微软雅黑" panose="020B0503020204020204" pitchFamily="34" charset="-122"/>
              </a:rPr>
              <a:t>P</a:t>
            </a:r>
          </a:p>
          <a:p>
            <a:endParaRPr kumimoji="1" lang="en-US" altLang="zh-CN" sz="1600" dirty="0">
              <a:latin typeface="微软雅黑" panose="020B0503020204020204" pitchFamily="34" charset="-122"/>
              <a:ea typeface="微软雅黑" panose="020B0503020204020204" pitchFamily="34" charset="-122"/>
            </a:endParaRPr>
          </a:p>
          <a:p>
            <a:pPr marL="342900" indent="-342900">
              <a:buAutoNum type="arabicPeriod"/>
            </a:pPr>
            <a:r>
              <a:rPr kumimoji="1" lang="en-US" altLang="zh-CN" sz="1600" dirty="0">
                <a:latin typeface="微软雅黑" panose="020B0503020204020204" pitchFamily="34" charset="-122"/>
                <a:ea typeface="微软雅黑" panose="020B0503020204020204" pitchFamily="34" charset="-122"/>
              </a:rPr>
              <a:t>NMF: V (Gi*N) ~ W(Gi*K)*H(K*N)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得到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W</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H</a:t>
            </a:r>
            <a:endParaRPr kumimoji="1" lang="en-US" altLang="zh-CN" sz="1600" dirty="0">
              <a:latin typeface="微软雅黑" panose="020B0503020204020204" pitchFamily="34" charset="-122"/>
              <a:ea typeface="微软雅黑" panose="020B0503020204020204" pitchFamily="34" charset="-122"/>
            </a:endParaRPr>
          </a:p>
          <a:p>
            <a:pPr marL="342900" indent="-342900">
              <a:buAutoNum type="arabicPeriod"/>
            </a:pPr>
            <a:r>
              <a:rPr kumimoji="1" lang="en-US" altLang="zh-CN" sz="1600" dirty="0">
                <a:latin typeface="微软雅黑" panose="020B0503020204020204" pitchFamily="34" charset="-122"/>
                <a:ea typeface="微软雅黑" panose="020B0503020204020204" pitchFamily="34" charset="-122"/>
              </a:rPr>
              <a:t>NNLS: V’(Gi*M)~ W(Gi*K)*H’(K*M)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 </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得到 </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H’</a:t>
            </a:r>
          </a:p>
          <a:p>
            <a:pPr marL="342900" indent="-342900">
              <a:buAutoNum type="arabicPeriod"/>
            </a:pP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根据细胞类型注释 从</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H(K*N)  Q(K*C)</a:t>
            </a:r>
          </a:p>
          <a:p>
            <a:pPr marL="342900" indent="-342900">
              <a:buAutoNum type="arabicPeriod"/>
            </a:pP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NNLS:  H’(K*M) ~ Q (K*C) * P (C*M)  </a:t>
            </a:r>
            <a:r>
              <a:rPr kumimoji="1" lang="zh-CN" altLang="en-US" sz="1600" dirty="0">
                <a:latin typeface="微软雅黑" panose="020B0503020204020204" pitchFamily="34" charset="-122"/>
                <a:ea typeface="微软雅黑" panose="020B0503020204020204" pitchFamily="34" charset="-122"/>
                <a:sym typeface="Wingdings" panose="05000000000000000000" pitchFamily="2" charset="2"/>
              </a:rPr>
              <a:t>得到</a:t>
            </a:r>
            <a:r>
              <a:rPr kumimoji="1" lang="en-US" altLang="zh-CN" sz="1600" dirty="0">
                <a:latin typeface="微软雅黑" panose="020B0503020204020204" pitchFamily="34" charset="-122"/>
                <a:ea typeface="微软雅黑" panose="020B0503020204020204" pitchFamily="34" charset="-122"/>
                <a:sym typeface="Wingdings" panose="05000000000000000000" pitchFamily="2" charset="2"/>
              </a:rPr>
              <a:t>P</a:t>
            </a:r>
            <a:endParaRPr kumimoji="1" lang="zh-CN" altLang="en-US" sz="1600" dirty="0">
              <a:latin typeface="微软雅黑" panose="020B0503020204020204" pitchFamily="34" charset="-122"/>
              <a:ea typeface="微软雅黑" panose="020B0503020204020204" pitchFamily="34" charset="-122"/>
            </a:endParaRPr>
          </a:p>
        </p:txBody>
      </p:sp>
      <p:pic>
        <p:nvPicPr>
          <p:cNvPr id="20482" name="Picture 2" descr="SPOTlight 方案。SPOTlight 算法的分步说明。在此过程开始时，我们有一个用于 scRNAseq 数据的计数矩阵 V，以及一组用于已识别细胞类型的标记基因。首先，我们使用先验信息分别初始化基础和系数矩阵 W 和 H。我们假设主题数量 k 等于数据集中的细胞类型数量。然后将每个主题与一个细胞类型相关联；W 中的列用与该主题相关的细胞类型的标记基因初始化，而 H 中的行用每个细胞与其相关主题的成员资格初始化。其次，我们进行矩阵分解，从中获得 W 中每个主题的基因分布，以及 H 中每个细胞的主题概况。第三，我们使用 W 通过非负最小二乘 (NNLS) 映射 ST 数据 V' 以获得 H'。H' 中的列代表每个点的主题概况。第四，从 scRNAseq 数据获得的 H 矩阵中，我们整合了同一细胞类型的所有细胞，以获得细胞类型特定的主题概况。最后，我们使用 NNLS 来找出哪些细胞类型特定主题的组合与每个点的主题概况相似。">
            <a:extLst>
              <a:ext uri="{FF2B5EF4-FFF2-40B4-BE49-F238E27FC236}">
                <a16:creationId xmlns:a16="http://schemas.microsoft.com/office/drawing/2014/main" id="{4088E94B-3D4A-4EE8-9DB9-3DCAAEA1F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858" y="1243666"/>
            <a:ext cx="4166086" cy="555211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4DE8A16-F66B-4EB5-B84A-665CACFBBF68}"/>
              </a:ext>
            </a:extLst>
          </p:cNvPr>
          <p:cNvSpPr/>
          <p:nvPr/>
        </p:nvSpPr>
        <p:spPr>
          <a:xfrm>
            <a:off x="10805780" y="5051330"/>
            <a:ext cx="1000595" cy="369332"/>
          </a:xfrm>
          <a:prstGeom prst="rect">
            <a:avLst/>
          </a:prstGeom>
        </p:spPr>
        <p:txBody>
          <a:bodyPr wrap="none">
            <a:spAutoFit/>
          </a:bodyPr>
          <a:lstStyle/>
          <a:p>
            <a:r>
              <a:rPr kumimoji="1" lang="en-US" altLang="zh-CN"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Q (K*C)</a:t>
            </a:r>
            <a:endParaRPr lang="zh-CN" altLang="en-US" dirty="0">
              <a:solidFill>
                <a:schemeClr val="accent2"/>
              </a:solidFill>
            </a:endParaRPr>
          </a:p>
        </p:txBody>
      </p:sp>
      <p:sp>
        <p:nvSpPr>
          <p:cNvPr id="14" name="矩形 13">
            <a:extLst>
              <a:ext uri="{FF2B5EF4-FFF2-40B4-BE49-F238E27FC236}">
                <a16:creationId xmlns:a16="http://schemas.microsoft.com/office/drawing/2014/main" id="{A353A931-BAD8-4C91-B54E-34C799AD079D}"/>
              </a:ext>
            </a:extLst>
          </p:cNvPr>
          <p:cNvSpPr/>
          <p:nvPr/>
        </p:nvSpPr>
        <p:spPr>
          <a:xfrm>
            <a:off x="6554957" y="5051330"/>
            <a:ext cx="1293944" cy="369332"/>
          </a:xfrm>
          <a:prstGeom prst="rect">
            <a:avLst/>
          </a:prstGeom>
        </p:spPr>
        <p:txBody>
          <a:bodyPr wrap="none">
            <a:spAutoFit/>
          </a:bodyPr>
          <a:lstStyle/>
          <a:p>
            <a:r>
              <a:rPr kumimoji="1" lang="en-US" altLang="zh-CN"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H’ (K*M)</a:t>
            </a:r>
            <a:endParaRPr lang="zh-CN" altLang="en-US" dirty="0">
              <a:solidFill>
                <a:schemeClr val="accent2"/>
              </a:solidFill>
            </a:endParaRPr>
          </a:p>
        </p:txBody>
      </p:sp>
      <p:sp>
        <p:nvSpPr>
          <p:cNvPr id="15" name="矩形 14">
            <a:extLst>
              <a:ext uri="{FF2B5EF4-FFF2-40B4-BE49-F238E27FC236}">
                <a16:creationId xmlns:a16="http://schemas.microsoft.com/office/drawing/2014/main" id="{A31EA2E6-9F65-4C0E-9B28-16662EA97567}"/>
              </a:ext>
            </a:extLst>
          </p:cNvPr>
          <p:cNvSpPr/>
          <p:nvPr/>
        </p:nvSpPr>
        <p:spPr>
          <a:xfrm>
            <a:off x="10411349" y="6389294"/>
            <a:ext cx="1034257" cy="369332"/>
          </a:xfrm>
          <a:prstGeom prst="rect">
            <a:avLst/>
          </a:prstGeom>
        </p:spPr>
        <p:txBody>
          <a:bodyPr wrap="none">
            <a:spAutoFit/>
          </a:bodyPr>
          <a:lstStyle/>
          <a:p>
            <a:r>
              <a:rPr kumimoji="1" lang="en-US" altLang="zh-CN"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P (C*M)</a:t>
            </a:r>
            <a:endParaRPr lang="zh-CN" altLang="en-US" dirty="0">
              <a:solidFill>
                <a:schemeClr val="accent2"/>
              </a:solidFill>
            </a:endParaRPr>
          </a:p>
        </p:txBody>
      </p:sp>
      <p:sp>
        <p:nvSpPr>
          <p:cNvPr id="16" name="矩形 15">
            <a:extLst>
              <a:ext uri="{FF2B5EF4-FFF2-40B4-BE49-F238E27FC236}">
                <a16:creationId xmlns:a16="http://schemas.microsoft.com/office/drawing/2014/main" id="{A0CC747D-8783-465F-805B-3A8B6E45AB39}"/>
              </a:ext>
            </a:extLst>
          </p:cNvPr>
          <p:cNvSpPr/>
          <p:nvPr/>
        </p:nvSpPr>
        <p:spPr>
          <a:xfrm>
            <a:off x="7245858" y="1162990"/>
            <a:ext cx="4313351" cy="1749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4E3ED48-6DDF-4096-9574-803F0497F1ED}"/>
              </a:ext>
            </a:extLst>
          </p:cNvPr>
          <p:cNvSpPr/>
          <p:nvPr/>
        </p:nvSpPr>
        <p:spPr>
          <a:xfrm>
            <a:off x="6554957" y="2925457"/>
            <a:ext cx="3175452" cy="32045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E200A18-70FD-4543-BFD2-441021EC6F64}"/>
              </a:ext>
            </a:extLst>
          </p:cNvPr>
          <p:cNvSpPr/>
          <p:nvPr/>
        </p:nvSpPr>
        <p:spPr>
          <a:xfrm>
            <a:off x="9718351" y="2912165"/>
            <a:ext cx="2327109" cy="32178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8C281EB-59D9-44BA-BD3F-038FB7C7AA4C}"/>
              </a:ext>
            </a:extLst>
          </p:cNvPr>
          <p:cNvSpPr/>
          <p:nvPr/>
        </p:nvSpPr>
        <p:spPr>
          <a:xfrm>
            <a:off x="8565507" y="6143271"/>
            <a:ext cx="1845842" cy="66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836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4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5" grpId="0"/>
      <p:bldP spid="16" grpId="0" animBg="1"/>
      <p:bldP spid="17" grpId="0" animBg="1"/>
      <p:bldP spid="18" grpId="0" animBg="1"/>
      <p:bldP spid="1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6DA8133-2D82-4290-8986-29C3F4E9564B}"/>
              </a:ext>
            </a:extLst>
          </p:cNvPr>
          <p:cNvSpPr>
            <a:spLocks noGrp="1"/>
          </p:cNvSpPr>
          <p:nvPr>
            <p:ph type="sldNum" sz="quarter" idx="12"/>
          </p:nvPr>
        </p:nvSpPr>
        <p:spPr/>
        <p:txBody>
          <a:bodyPr/>
          <a:lstStyle/>
          <a:p>
            <a:fld id="{DF849393-7876-44FF-8BC7-6C3A91957E85}" type="slidenum">
              <a:rPr lang="zh-CN" altLang="en-US" smtClean="0"/>
              <a:t>62</a:t>
            </a:fld>
            <a:endParaRPr lang="zh-CN" altLang="en-US"/>
          </a:p>
        </p:txBody>
      </p:sp>
      <p:pic>
        <p:nvPicPr>
          <p:cNvPr id="5" name="图片 4">
            <a:extLst>
              <a:ext uri="{FF2B5EF4-FFF2-40B4-BE49-F238E27FC236}">
                <a16:creationId xmlns:a16="http://schemas.microsoft.com/office/drawing/2014/main" id="{562F65E0-72CA-4798-B6C8-DEC64B437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78" y="642133"/>
            <a:ext cx="5031167" cy="3050206"/>
          </a:xfrm>
          <a:prstGeom prst="rect">
            <a:avLst/>
          </a:prstGeom>
        </p:spPr>
      </p:pic>
      <p:pic>
        <p:nvPicPr>
          <p:cNvPr id="6" name="图片 5">
            <a:extLst>
              <a:ext uri="{FF2B5EF4-FFF2-40B4-BE49-F238E27FC236}">
                <a16:creationId xmlns:a16="http://schemas.microsoft.com/office/drawing/2014/main" id="{F5A6D45E-821C-439D-A2AA-2E243D178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35" y="2016966"/>
            <a:ext cx="4914365" cy="4189666"/>
          </a:xfrm>
          <a:prstGeom prst="rect">
            <a:avLst/>
          </a:prstGeom>
        </p:spPr>
      </p:pic>
      <p:sp>
        <p:nvSpPr>
          <p:cNvPr id="7" name="箭头: 右 6">
            <a:extLst>
              <a:ext uri="{FF2B5EF4-FFF2-40B4-BE49-F238E27FC236}">
                <a16:creationId xmlns:a16="http://schemas.microsoft.com/office/drawing/2014/main" id="{64C5E7B6-A146-4E44-BEED-6D885F168190}"/>
              </a:ext>
            </a:extLst>
          </p:cNvPr>
          <p:cNvSpPr/>
          <p:nvPr/>
        </p:nvSpPr>
        <p:spPr>
          <a:xfrm rot="1690676">
            <a:off x="5842143" y="3771441"/>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29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4ACC4-9846-4C2D-BF2D-081091482149}"/>
              </a:ext>
            </a:extLst>
          </p:cNvPr>
          <p:cNvSpPr/>
          <p:nvPr/>
        </p:nvSpPr>
        <p:spPr>
          <a:xfrm>
            <a:off x="178139" y="29661"/>
            <a:ext cx="6770315"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I: Cell identity and cellular microenvironments</a:t>
            </a:r>
          </a:p>
        </p:txBody>
      </p:sp>
      <p:sp>
        <p:nvSpPr>
          <p:cNvPr id="5" name="矩形 4">
            <a:extLst>
              <a:ext uri="{FF2B5EF4-FFF2-40B4-BE49-F238E27FC236}">
                <a16:creationId xmlns:a16="http://schemas.microsoft.com/office/drawing/2014/main" id="{996173E7-FA2E-4AAB-859E-435DC87E6743}"/>
              </a:ext>
            </a:extLst>
          </p:cNvPr>
          <p:cNvSpPr/>
          <p:nvPr/>
        </p:nvSpPr>
        <p:spPr>
          <a:xfrm>
            <a:off x="5158761" y="864393"/>
            <a:ext cx="6770314" cy="830997"/>
          </a:xfrm>
          <a:prstGeom prst="rect">
            <a:avLst/>
          </a:prstGeom>
        </p:spPr>
        <p:txBody>
          <a:bodyPr wrap="square">
            <a:spAutoFit/>
          </a:bodyPr>
          <a:lstStyle/>
          <a:p>
            <a:r>
              <a:rPr lang="en-US" altLang="zh-CN" sz="1600" b="1" u="sng" dirty="0">
                <a:solidFill>
                  <a:srgbClr val="000000"/>
                </a:solidFill>
                <a:latin typeface="微软雅黑" panose="020B0503020204020204" pitchFamily="34" charset="-122"/>
                <a:ea typeface="微软雅黑" panose="020B0503020204020204" pitchFamily="34" charset="-122"/>
              </a:rPr>
              <a:t>Imputation</a:t>
            </a:r>
            <a:r>
              <a:rPr lang="en-US" altLang="zh-CN" sz="1600" dirty="0">
                <a:solidFill>
                  <a:srgbClr val="000000"/>
                </a:solidFill>
                <a:latin typeface="微软雅黑" panose="020B0503020204020204" pitchFamily="34" charset="-122"/>
                <a:ea typeface="微软雅黑" panose="020B0503020204020204" pitchFamily="34" charset="-122"/>
              </a:rPr>
              <a:t>: Imputes undetected transcripts in spatial samples by optimizing the gene-wise similarity between spatial and </a:t>
            </a:r>
            <a:r>
              <a:rPr lang="en-US" altLang="zh-CN" sz="1600" dirty="0" err="1">
                <a:solidFill>
                  <a:srgbClr val="000000"/>
                </a:solidFill>
                <a:latin typeface="微软雅黑" panose="020B0503020204020204" pitchFamily="34" charset="-122"/>
                <a:ea typeface="微软雅黑" panose="020B0503020204020204" pitchFamily="34" charset="-122"/>
              </a:rPr>
              <a:t>scRNA</a:t>
            </a:r>
            <a:r>
              <a:rPr lang="en-US" altLang="zh-CN" sz="1600" dirty="0">
                <a:solidFill>
                  <a:srgbClr val="000000"/>
                </a:solidFill>
                <a:latin typeface="微软雅黑" panose="020B0503020204020204" pitchFamily="34" charset="-122"/>
                <a:ea typeface="微软雅黑" panose="020B0503020204020204" pitchFamily="34" charset="-122"/>
              </a:rPr>
              <a:t>-seq data </a:t>
            </a:r>
            <a:r>
              <a:rPr lang="en-US" altLang="zh-CN" sz="1600" b="1" dirty="0">
                <a:solidFill>
                  <a:srgbClr val="C00000"/>
                </a:solidFill>
                <a:latin typeface="微软雅黑" panose="020B0503020204020204" pitchFamily="34" charset="-122"/>
                <a:ea typeface="微软雅黑" panose="020B0503020204020204" pitchFamily="34" charset="-122"/>
              </a:rPr>
              <a:t>(Tangram)</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6" name="箭头: 右 5">
            <a:extLst>
              <a:ext uri="{FF2B5EF4-FFF2-40B4-BE49-F238E27FC236}">
                <a16:creationId xmlns:a16="http://schemas.microsoft.com/office/drawing/2014/main" id="{90540117-BEAD-4822-9547-598F40232D33}"/>
              </a:ext>
            </a:extLst>
          </p:cNvPr>
          <p:cNvSpPr/>
          <p:nvPr/>
        </p:nvSpPr>
        <p:spPr>
          <a:xfrm rot="5400000">
            <a:off x="8634197" y="1873040"/>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9FCAC3D-F411-4D42-99E5-233B10B46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499" y="447152"/>
            <a:ext cx="3299665" cy="2966330"/>
          </a:xfrm>
          <a:prstGeom prst="rect">
            <a:avLst/>
          </a:prstGeom>
        </p:spPr>
      </p:pic>
      <p:pic>
        <p:nvPicPr>
          <p:cNvPr id="10" name="图片 9">
            <a:extLst>
              <a:ext uri="{FF2B5EF4-FFF2-40B4-BE49-F238E27FC236}">
                <a16:creationId xmlns:a16="http://schemas.microsoft.com/office/drawing/2014/main" id="{245DE8BE-C780-49EA-B376-D9B4F5091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663" y="2203965"/>
            <a:ext cx="4513672" cy="3066505"/>
          </a:xfrm>
          <a:prstGeom prst="rect">
            <a:avLst/>
          </a:prstGeom>
        </p:spPr>
      </p:pic>
      <p:sp>
        <p:nvSpPr>
          <p:cNvPr id="11" name="矩形 10">
            <a:extLst>
              <a:ext uri="{FF2B5EF4-FFF2-40B4-BE49-F238E27FC236}">
                <a16:creationId xmlns:a16="http://schemas.microsoft.com/office/drawing/2014/main" id="{BC75DDD3-4310-44E2-A53B-B1E65BEE679C}"/>
              </a:ext>
            </a:extLst>
          </p:cNvPr>
          <p:cNvSpPr/>
          <p:nvPr/>
        </p:nvSpPr>
        <p:spPr>
          <a:xfrm>
            <a:off x="235602" y="3692678"/>
            <a:ext cx="6655388" cy="738664"/>
          </a:xfrm>
          <a:prstGeom prst="rect">
            <a:avLst/>
          </a:prstGeom>
        </p:spPr>
        <p:txBody>
          <a:bodyPr wrap="square">
            <a:spAutoFit/>
          </a:bodyPr>
          <a:lstStyle/>
          <a:p>
            <a:r>
              <a:rPr lang="en-US" altLang="zh-CN" sz="1400" b="1" u="sng" dirty="0">
                <a:solidFill>
                  <a:srgbClr val="000000"/>
                </a:solidFill>
                <a:latin typeface="微软雅黑" panose="020B0503020204020204" pitchFamily="34" charset="-122"/>
                <a:ea typeface="微软雅黑" panose="020B0503020204020204" pitchFamily="34" charset="-122"/>
              </a:rPr>
              <a:t>Similarity between cells </a:t>
            </a:r>
            <a:r>
              <a:rPr lang="en-US" altLang="zh-CN" sz="1400" b="1" u="sng"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1" u="sng" dirty="0">
                <a:solidFill>
                  <a:srgbClr val="000000"/>
                </a:solidFill>
                <a:latin typeface="微软雅黑" panose="020B0503020204020204" pitchFamily="34" charset="-122"/>
                <a:ea typeface="微软雅黑" panose="020B0503020204020204" pitchFamily="34" charset="-122"/>
              </a:rPr>
              <a:t>Cell cluster </a:t>
            </a:r>
            <a:r>
              <a:rPr lang="en-US" altLang="zh-CN" sz="1400" b="1" u="sng"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identify cell identity</a:t>
            </a:r>
            <a:r>
              <a:rPr lang="en-US" altLang="zh-CN" sz="1400" dirty="0">
                <a:solidFill>
                  <a:srgbClr val="000000"/>
                </a:solidFill>
                <a:latin typeface="微软雅黑" panose="020B0503020204020204" pitchFamily="34" charset="-122"/>
                <a:ea typeface="微软雅黑" panose="020B0503020204020204" pitchFamily="34" charset="-122"/>
              </a:rPr>
              <a:t>: </a:t>
            </a:r>
          </a:p>
          <a:p>
            <a:r>
              <a:rPr lang="en-US" altLang="zh-CN" sz="1400" dirty="0">
                <a:solidFill>
                  <a:srgbClr val="000000"/>
                </a:solidFill>
                <a:latin typeface="微软雅黑" panose="020B0503020204020204" pitchFamily="34" charset="-122"/>
                <a:ea typeface="微软雅黑" panose="020B0503020204020204" pitchFamily="34" charset="-122"/>
              </a:rPr>
              <a:t>Spatial dependencies of gene expression </a:t>
            </a:r>
            <a:r>
              <a:rPr lang="en-US" altLang="zh-CN" sz="1400" b="1" dirty="0">
                <a:solidFill>
                  <a:srgbClr val="C00000"/>
                </a:solidFill>
                <a:latin typeface="微软雅黑" panose="020B0503020204020204" pitchFamily="34" charset="-122"/>
                <a:ea typeface="微软雅黑" panose="020B0503020204020204" pitchFamily="34" charset="-122"/>
              </a:rPr>
              <a:t>(</a:t>
            </a:r>
            <a:r>
              <a:rPr lang="en-US" altLang="zh-CN" sz="1400" b="1" dirty="0" err="1">
                <a:solidFill>
                  <a:srgbClr val="C00000"/>
                </a:solidFill>
                <a:latin typeface="微软雅黑" panose="020B0503020204020204" pitchFamily="34" charset="-122"/>
                <a:ea typeface="微软雅黑" panose="020B0503020204020204" pitchFamily="34" charset="-122"/>
              </a:rPr>
              <a:t>Squidpy</a:t>
            </a:r>
            <a:r>
              <a:rPr lang="en-US" altLang="zh-CN" sz="1400" b="1" dirty="0">
                <a:solidFill>
                  <a:srgbClr val="C00000"/>
                </a:solidFill>
                <a:latin typeface="微软雅黑" panose="020B0503020204020204" pitchFamily="34" charset="-122"/>
                <a:ea typeface="微软雅黑" panose="020B0503020204020204" pitchFamily="34" charset="-122"/>
              </a:rPr>
              <a:t> / HMRF / </a:t>
            </a:r>
            <a:r>
              <a:rPr lang="en-US" altLang="zh-CN" sz="1400" b="1" dirty="0" err="1">
                <a:solidFill>
                  <a:srgbClr val="C00000"/>
                </a:solidFill>
                <a:latin typeface="微软雅黑" panose="020B0503020204020204" pitchFamily="34" charset="-122"/>
                <a:ea typeface="微软雅黑" panose="020B0503020204020204" pitchFamily="34" charset="-122"/>
              </a:rPr>
              <a:t>BayesSpace</a:t>
            </a:r>
            <a:r>
              <a:rPr lang="en-US" altLang="zh-CN" sz="1400" b="1" dirty="0">
                <a:solidFill>
                  <a:srgbClr val="C00000"/>
                </a:solidFill>
                <a:latin typeface="微软雅黑" panose="020B0503020204020204" pitchFamily="34" charset="-122"/>
                <a:ea typeface="微软雅黑" panose="020B0503020204020204" pitchFamily="34" charset="-122"/>
              </a:rPr>
              <a:t>)</a:t>
            </a:r>
            <a:endParaRPr lang="en-US" altLang="zh-CN" sz="1400" dirty="0">
              <a:solidFill>
                <a:srgbClr val="000000"/>
              </a:solidFill>
              <a:latin typeface="微软雅黑" panose="020B0503020204020204" pitchFamily="34" charset="-122"/>
              <a:ea typeface="微软雅黑" panose="020B0503020204020204" pitchFamily="34" charset="-122"/>
            </a:endParaRPr>
          </a:p>
          <a:p>
            <a:r>
              <a:rPr lang="en-US" altLang="zh-CN" sz="1400" dirty="0">
                <a:solidFill>
                  <a:srgbClr val="000000"/>
                </a:solidFill>
                <a:latin typeface="微软雅黑" panose="020B0503020204020204" pitchFamily="34" charset="-122"/>
                <a:ea typeface="微软雅黑" panose="020B0503020204020204" pitchFamily="34" charset="-122"/>
              </a:rPr>
              <a:t>Incorporates from histological image </a:t>
            </a:r>
            <a:r>
              <a:rPr lang="en-US" altLang="zh-CN" sz="1400" b="1" dirty="0">
                <a:solidFill>
                  <a:srgbClr val="C00000"/>
                </a:solidFill>
                <a:latin typeface="微软雅黑" panose="020B0503020204020204" pitchFamily="34" charset="-122"/>
                <a:ea typeface="微软雅黑" panose="020B0503020204020204" pitchFamily="34" charset="-122"/>
              </a:rPr>
              <a:t>(</a:t>
            </a:r>
            <a:r>
              <a:rPr lang="en-US" altLang="zh-CN" sz="1400" b="1" dirty="0" err="1">
                <a:solidFill>
                  <a:srgbClr val="C00000"/>
                </a:solidFill>
                <a:latin typeface="微软雅黑" panose="020B0503020204020204" pitchFamily="34" charset="-122"/>
                <a:ea typeface="微软雅黑" panose="020B0503020204020204" pitchFamily="34" charset="-122"/>
              </a:rPr>
              <a:t>spaGCN</a:t>
            </a:r>
            <a:r>
              <a:rPr lang="en-US" altLang="zh-CN" sz="1400" b="1" dirty="0">
                <a:solidFill>
                  <a:srgbClr val="C00000"/>
                </a:solidFill>
                <a:latin typeface="微软雅黑" panose="020B0503020204020204" pitchFamily="34" charset="-122"/>
                <a:ea typeface="微软雅黑" panose="020B0503020204020204" pitchFamily="34" charset="-122"/>
              </a:rPr>
              <a:t> / </a:t>
            </a:r>
            <a:r>
              <a:rPr lang="en-US" altLang="zh-CN" sz="1400" b="1" dirty="0" err="1">
                <a:solidFill>
                  <a:srgbClr val="C00000"/>
                </a:solidFill>
                <a:latin typeface="微软雅黑" panose="020B0503020204020204" pitchFamily="34" charset="-122"/>
                <a:ea typeface="微软雅黑" panose="020B0503020204020204" pitchFamily="34" charset="-122"/>
              </a:rPr>
              <a:t>stLean</a:t>
            </a:r>
            <a:r>
              <a:rPr lang="en-US" altLang="zh-CN" sz="1400" b="1" dirty="0">
                <a:solidFill>
                  <a:srgbClr val="C00000"/>
                </a:solidFill>
                <a:latin typeface="微软雅黑" panose="020B0503020204020204" pitchFamily="34" charset="-122"/>
                <a:ea typeface="微软雅黑" panose="020B0503020204020204" pitchFamily="34" charset="-122"/>
              </a:rPr>
              <a:t>)</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12" name="箭头: 右 11">
            <a:extLst>
              <a:ext uri="{FF2B5EF4-FFF2-40B4-BE49-F238E27FC236}">
                <a16:creationId xmlns:a16="http://schemas.microsoft.com/office/drawing/2014/main" id="{A9837FB1-22C3-4179-B04F-F7330C16F90D}"/>
              </a:ext>
            </a:extLst>
          </p:cNvPr>
          <p:cNvSpPr/>
          <p:nvPr/>
        </p:nvSpPr>
        <p:spPr>
          <a:xfrm rot="5400000">
            <a:off x="2729367" y="4629117"/>
            <a:ext cx="400594"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93A6F06-6044-4BB9-9ADA-E046D164FD40}"/>
              </a:ext>
            </a:extLst>
          </p:cNvPr>
          <p:cNvSpPr/>
          <p:nvPr/>
        </p:nvSpPr>
        <p:spPr>
          <a:xfrm>
            <a:off x="6164548" y="5402942"/>
            <a:ext cx="5601151" cy="923330"/>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rPr>
              <a:t>Align image between different samples </a:t>
            </a:r>
            <a:r>
              <a:rPr lang="en-US" altLang="zh-CN"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solidFill>
                  <a:srgbClr val="000000"/>
                </a:solidFill>
                <a:latin typeface="微软雅黑" panose="020B0503020204020204" pitchFamily="34" charset="-122"/>
                <a:ea typeface="微软雅黑" panose="020B0503020204020204" pitchFamily="34" charset="-122"/>
              </a:rPr>
              <a:t>Microenvironment analysis</a:t>
            </a:r>
          </a:p>
          <a:p>
            <a:r>
              <a:rPr lang="en-US" altLang="zh-CN" b="1" dirty="0">
                <a:solidFill>
                  <a:srgbClr val="C00000"/>
                </a:solidFill>
                <a:latin typeface="微软雅黑" panose="020B0503020204020204" pitchFamily="34" charset="-122"/>
                <a:ea typeface="微软雅黑" panose="020B0503020204020204" pitchFamily="34" charset="-122"/>
              </a:rPr>
              <a:t>(Tangram / </a:t>
            </a:r>
            <a:r>
              <a:rPr lang="en-US" altLang="zh-CN" b="1" dirty="0" err="1">
                <a:solidFill>
                  <a:srgbClr val="C00000"/>
                </a:solidFill>
                <a:latin typeface="微软雅黑" panose="020B0503020204020204" pitchFamily="34" charset="-122"/>
                <a:ea typeface="微软雅黑" panose="020B0503020204020204" pitchFamily="34" charset="-122"/>
              </a:rPr>
              <a:t>GridNet</a:t>
            </a:r>
            <a:r>
              <a:rPr lang="en-US" altLang="zh-CN" b="1" dirty="0">
                <a:solidFill>
                  <a:srgbClr val="C00000"/>
                </a:solidFill>
                <a:latin typeface="微软雅黑" panose="020B0503020204020204" pitchFamily="34" charset="-122"/>
                <a:ea typeface="微软雅黑" panose="020B0503020204020204" pitchFamily="34" charset="-122"/>
              </a:rPr>
              <a:t> / eggplant)</a:t>
            </a:r>
            <a:endParaRPr lang="en-US" altLang="zh-CN" dirty="0">
              <a:solidFill>
                <a:srgbClr val="000000"/>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7B0C4F40-252B-4384-BC8D-43BF04A3E1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570" y="4989734"/>
            <a:ext cx="4823524" cy="1560353"/>
          </a:xfrm>
          <a:prstGeom prst="rect">
            <a:avLst/>
          </a:prstGeom>
        </p:spPr>
      </p:pic>
      <p:sp>
        <p:nvSpPr>
          <p:cNvPr id="2" name="灯片编号占位符 1">
            <a:extLst>
              <a:ext uri="{FF2B5EF4-FFF2-40B4-BE49-F238E27FC236}">
                <a16:creationId xmlns:a16="http://schemas.microsoft.com/office/drawing/2014/main" id="{6F1439EF-CD1A-4775-911A-1F952ECCFCC0}"/>
              </a:ext>
            </a:extLst>
          </p:cNvPr>
          <p:cNvSpPr>
            <a:spLocks noGrp="1"/>
          </p:cNvSpPr>
          <p:nvPr>
            <p:ph type="sldNum" sz="quarter" idx="12"/>
          </p:nvPr>
        </p:nvSpPr>
        <p:spPr/>
        <p:txBody>
          <a:bodyPr/>
          <a:lstStyle/>
          <a:p>
            <a:fld id="{DF849393-7876-44FF-8BC7-6C3A91957E85}" type="slidenum">
              <a:rPr lang="zh-CN" altLang="en-US" smtClean="0"/>
              <a:t>63</a:t>
            </a:fld>
            <a:endParaRPr lang="zh-CN" altLang="en-US"/>
          </a:p>
        </p:txBody>
      </p:sp>
    </p:spTree>
    <p:extLst>
      <p:ext uri="{BB962C8B-B14F-4D97-AF65-F5344CB8AC3E}">
        <p14:creationId xmlns:p14="http://schemas.microsoft.com/office/powerpoint/2010/main" val="237635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p:bldP spid="12" grpId="0" animBg="1"/>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4ACC4-9846-4C2D-BF2D-081091482149}"/>
              </a:ext>
            </a:extLst>
          </p:cNvPr>
          <p:cNvSpPr/>
          <p:nvPr/>
        </p:nvSpPr>
        <p:spPr>
          <a:xfrm>
            <a:off x="252575" y="12064"/>
            <a:ext cx="6717095" cy="400110"/>
          </a:xfrm>
          <a:prstGeom prst="rect">
            <a:avLst/>
          </a:prstGeom>
        </p:spPr>
        <p:txBody>
          <a:bodyPr wrap="none">
            <a:spAutoFit/>
          </a:bodyPr>
          <a:lstStyle/>
          <a:p>
            <a:r>
              <a:rPr lang="en-US" altLang="zh-CN" sz="2000" b="1" u="sng" dirty="0">
                <a:latin typeface="微软雅黑" panose="020B0503020204020204" pitchFamily="34" charset="-122"/>
                <a:ea typeface="微软雅黑" panose="020B0503020204020204" pitchFamily="34" charset="-122"/>
                <a:sym typeface="Wingdings" panose="05000000000000000000" pitchFamily="2" charset="2"/>
              </a:rPr>
              <a:t>Task II: spatial patterns and communication events</a:t>
            </a:r>
          </a:p>
        </p:txBody>
      </p:sp>
      <p:sp>
        <p:nvSpPr>
          <p:cNvPr id="3" name="矩形 2">
            <a:extLst>
              <a:ext uri="{FF2B5EF4-FFF2-40B4-BE49-F238E27FC236}">
                <a16:creationId xmlns:a16="http://schemas.microsoft.com/office/drawing/2014/main" id="{C24B8CF8-0229-4B40-A7FA-8C2F63AF9115}"/>
              </a:ext>
            </a:extLst>
          </p:cNvPr>
          <p:cNvSpPr/>
          <p:nvPr/>
        </p:nvSpPr>
        <p:spPr>
          <a:xfrm>
            <a:off x="455808" y="510969"/>
            <a:ext cx="7068942" cy="369332"/>
          </a:xfrm>
          <a:prstGeom prst="rect">
            <a:avLst/>
          </a:prstGeom>
          <a:solidFill>
            <a:schemeClr val="bg1">
              <a:lumMod val="85000"/>
            </a:schemeClr>
          </a:solidFill>
        </p:spPr>
        <p:txBody>
          <a:bodyPr wrap="square">
            <a:spAutoFit/>
          </a:bodyPr>
          <a:lstStyle/>
          <a:p>
            <a:r>
              <a:rPr lang="en-US" altLang="zh-CN" dirty="0">
                <a:solidFill>
                  <a:srgbClr val="333333"/>
                </a:solidFill>
                <a:latin typeface="微软雅黑" panose="020B0503020204020204" pitchFamily="34" charset="-122"/>
                <a:ea typeface="微软雅黑" panose="020B0503020204020204" pitchFamily="34" charset="-122"/>
              </a:rPr>
              <a:t>Highly variable genes / DGE </a:t>
            </a:r>
            <a:r>
              <a:rPr lang="en-US" altLang="zh-CN"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spatially variable genes (SVGs)</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385469D5-F4DC-4F94-945C-84FC934DD887}"/>
              </a:ext>
            </a:extLst>
          </p:cNvPr>
          <p:cNvSpPr/>
          <p:nvPr/>
        </p:nvSpPr>
        <p:spPr>
          <a:xfrm>
            <a:off x="3254043" y="1259119"/>
            <a:ext cx="8482149" cy="1477328"/>
          </a:xfrm>
          <a:prstGeom prst="rect">
            <a:avLst/>
          </a:prstGeom>
        </p:spPr>
        <p:txBody>
          <a:bodyPr wrap="square">
            <a:spAutoFit/>
          </a:bodyPr>
          <a:lstStyle/>
          <a:p>
            <a:pPr marL="342900" indent="-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Leverage spatial correlation test: </a:t>
            </a:r>
            <a:r>
              <a:rPr lang="en-US" altLang="zh-CN" b="1" dirty="0">
                <a:solidFill>
                  <a:srgbClr val="C00000"/>
                </a:solidFill>
                <a:latin typeface="微软雅黑" panose="020B0503020204020204" pitchFamily="34" charset="-122"/>
                <a:ea typeface="微软雅黑" panose="020B0503020204020204" pitchFamily="34" charset="-122"/>
              </a:rPr>
              <a:t>SPARK / </a:t>
            </a:r>
            <a:r>
              <a:rPr lang="en-US" altLang="zh-CN" b="1" dirty="0" err="1">
                <a:solidFill>
                  <a:srgbClr val="C00000"/>
                </a:solidFill>
                <a:latin typeface="微软雅黑" panose="020B0503020204020204" pitchFamily="34" charset="-122"/>
                <a:ea typeface="微软雅黑" panose="020B0503020204020204" pitchFamily="34" charset="-122"/>
              </a:rPr>
              <a:t>SpatialDE</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Markov random fields: </a:t>
            </a:r>
            <a:r>
              <a:rPr lang="en-US" altLang="zh-CN" b="1" dirty="0" err="1">
                <a:solidFill>
                  <a:srgbClr val="C00000"/>
                </a:solidFill>
                <a:latin typeface="微软雅黑" panose="020B0503020204020204" pitchFamily="34" charset="-122"/>
                <a:ea typeface="微软雅黑" panose="020B0503020204020204" pitchFamily="34" charset="-122"/>
              </a:rPr>
              <a:t>BayesSpace</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Graph neural networks to integrate gene expression data + spatial information + histology images: </a:t>
            </a:r>
            <a:r>
              <a:rPr lang="en-US" altLang="zh-CN" b="1" dirty="0" err="1">
                <a:solidFill>
                  <a:srgbClr val="C00000"/>
                </a:solidFill>
                <a:latin typeface="微软雅黑" panose="020B0503020204020204" pitchFamily="34" charset="-122"/>
                <a:ea typeface="微软雅黑" panose="020B0503020204020204" pitchFamily="34" charset="-122"/>
              </a:rPr>
              <a:t>spaGCN</a:t>
            </a:r>
            <a:endParaRPr lang="en-US" altLang="zh-CN" b="1"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Diffusion-based modelling to identify genes with spatial patterns: </a:t>
            </a:r>
            <a:r>
              <a:rPr lang="en-US" altLang="zh-CN" b="1" dirty="0">
                <a:solidFill>
                  <a:srgbClr val="C00000"/>
                </a:solidFill>
                <a:latin typeface="微软雅黑" panose="020B0503020204020204" pitchFamily="34" charset="-122"/>
                <a:ea typeface="微软雅黑" panose="020B0503020204020204" pitchFamily="34" charset="-122"/>
              </a:rPr>
              <a:t>sepal</a:t>
            </a:r>
          </a:p>
        </p:txBody>
      </p:sp>
      <p:pic>
        <p:nvPicPr>
          <p:cNvPr id="2" name="图片 1">
            <a:extLst>
              <a:ext uri="{FF2B5EF4-FFF2-40B4-BE49-F238E27FC236}">
                <a16:creationId xmlns:a16="http://schemas.microsoft.com/office/drawing/2014/main" id="{FE62339E-1E7A-4033-85FE-649B7F8B330C}"/>
              </a:ext>
            </a:extLst>
          </p:cNvPr>
          <p:cNvPicPr>
            <a:picLocks noChangeAspect="1"/>
          </p:cNvPicPr>
          <p:nvPr/>
        </p:nvPicPr>
        <p:blipFill>
          <a:blip r:embed="rId2"/>
          <a:stretch>
            <a:fillRect/>
          </a:stretch>
        </p:blipFill>
        <p:spPr>
          <a:xfrm>
            <a:off x="455808" y="1359315"/>
            <a:ext cx="2300014" cy="1380009"/>
          </a:xfrm>
          <a:prstGeom prst="rect">
            <a:avLst/>
          </a:prstGeom>
        </p:spPr>
      </p:pic>
      <p:pic>
        <p:nvPicPr>
          <p:cNvPr id="6" name="图片 5">
            <a:extLst>
              <a:ext uri="{FF2B5EF4-FFF2-40B4-BE49-F238E27FC236}">
                <a16:creationId xmlns:a16="http://schemas.microsoft.com/office/drawing/2014/main" id="{2BE02E28-24B1-4D6F-A081-433FA5674302}"/>
              </a:ext>
            </a:extLst>
          </p:cNvPr>
          <p:cNvPicPr>
            <a:picLocks noChangeAspect="1"/>
          </p:cNvPicPr>
          <p:nvPr/>
        </p:nvPicPr>
        <p:blipFill>
          <a:blip r:embed="rId3"/>
          <a:stretch>
            <a:fillRect/>
          </a:stretch>
        </p:blipFill>
        <p:spPr>
          <a:xfrm>
            <a:off x="2755822" y="4384508"/>
            <a:ext cx="2252445" cy="2228354"/>
          </a:xfrm>
          <a:prstGeom prst="rect">
            <a:avLst/>
          </a:prstGeom>
        </p:spPr>
      </p:pic>
      <p:sp>
        <p:nvSpPr>
          <p:cNvPr id="7" name="矩形 6">
            <a:extLst>
              <a:ext uri="{FF2B5EF4-FFF2-40B4-BE49-F238E27FC236}">
                <a16:creationId xmlns:a16="http://schemas.microsoft.com/office/drawing/2014/main" id="{A31E6838-2316-4F66-82BF-2D9543AE1B1D}"/>
              </a:ext>
            </a:extLst>
          </p:cNvPr>
          <p:cNvSpPr/>
          <p:nvPr/>
        </p:nvSpPr>
        <p:spPr>
          <a:xfrm>
            <a:off x="5103223" y="4799153"/>
            <a:ext cx="6632968" cy="1323439"/>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Spatial cell-cell communications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compare gene expression pattern based on the surrounding neighboring cells (</a:t>
            </a:r>
            <a:r>
              <a:rPr lang="en-US" altLang="zh-CN" sz="20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GCNG / Misty / NCEM / </a:t>
            </a:r>
            <a:r>
              <a:rPr lang="en-US" altLang="zh-CN" sz="2000"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SpaOTsc</a:t>
            </a:r>
            <a:r>
              <a:rPr lang="en-US" altLang="zh-CN" sz="20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 SVCA</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p>
        </p:txBody>
      </p:sp>
      <p:pic>
        <p:nvPicPr>
          <p:cNvPr id="9" name="图片 8">
            <a:extLst>
              <a:ext uri="{FF2B5EF4-FFF2-40B4-BE49-F238E27FC236}">
                <a16:creationId xmlns:a16="http://schemas.microsoft.com/office/drawing/2014/main" id="{197FD5DA-03EC-4F3A-96A3-72C14F5D6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396" y="2965574"/>
            <a:ext cx="7534800" cy="1567541"/>
          </a:xfrm>
          <a:prstGeom prst="rect">
            <a:avLst/>
          </a:prstGeom>
        </p:spPr>
      </p:pic>
      <p:pic>
        <p:nvPicPr>
          <p:cNvPr id="10" name="图片 9">
            <a:extLst>
              <a:ext uri="{FF2B5EF4-FFF2-40B4-BE49-F238E27FC236}">
                <a16:creationId xmlns:a16="http://schemas.microsoft.com/office/drawing/2014/main" id="{57B24D2F-D88C-4406-BA7E-B1F82105BA78}"/>
              </a:ext>
            </a:extLst>
          </p:cNvPr>
          <p:cNvPicPr>
            <a:picLocks noChangeAspect="1"/>
          </p:cNvPicPr>
          <p:nvPr/>
        </p:nvPicPr>
        <p:blipFill>
          <a:blip r:embed="rId5"/>
          <a:stretch>
            <a:fillRect/>
          </a:stretch>
        </p:blipFill>
        <p:spPr>
          <a:xfrm>
            <a:off x="288945" y="4552043"/>
            <a:ext cx="2387549" cy="1817657"/>
          </a:xfrm>
          <a:prstGeom prst="rect">
            <a:avLst/>
          </a:prstGeom>
        </p:spPr>
      </p:pic>
      <p:sp>
        <p:nvSpPr>
          <p:cNvPr id="8" name="灯片编号占位符 7">
            <a:extLst>
              <a:ext uri="{FF2B5EF4-FFF2-40B4-BE49-F238E27FC236}">
                <a16:creationId xmlns:a16="http://schemas.microsoft.com/office/drawing/2014/main" id="{41FC7CEE-2DE7-4C76-AA02-D94D11596DBB}"/>
              </a:ext>
            </a:extLst>
          </p:cNvPr>
          <p:cNvSpPr>
            <a:spLocks noGrp="1"/>
          </p:cNvSpPr>
          <p:nvPr>
            <p:ph type="sldNum" sz="quarter" idx="12"/>
          </p:nvPr>
        </p:nvSpPr>
        <p:spPr/>
        <p:txBody>
          <a:bodyPr/>
          <a:lstStyle/>
          <a:p>
            <a:fld id="{DF849393-7876-44FF-8BC7-6C3A91957E85}" type="slidenum">
              <a:rPr lang="zh-CN" altLang="en-US" smtClean="0"/>
              <a:t>64</a:t>
            </a:fld>
            <a:endParaRPr lang="zh-CN" altLang="en-US"/>
          </a:p>
        </p:txBody>
      </p:sp>
    </p:spTree>
    <p:extLst>
      <p:ext uri="{BB962C8B-B14F-4D97-AF65-F5344CB8AC3E}">
        <p14:creationId xmlns:p14="http://schemas.microsoft.com/office/powerpoint/2010/main" val="247923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19D6B19-89A6-44B2-9FE6-811AE659E2E8}"/>
              </a:ext>
            </a:extLst>
          </p:cNvPr>
          <p:cNvSpPr>
            <a:spLocks noGrp="1"/>
          </p:cNvSpPr>
          <p:nvPr>
            <p:ph type="sldNum" sz="quarter" idx="12"/>
          </p:nvPr>
        </p:nvSpPr>
        <p:spPr/>
        <p:txBody>
          <a:bodyPr/>
          <a:lstStyle/>
          <a:p>
            <a:fld id="{DF849393-7876-44FF-8BC7-6C3A91957E85}" type="slidenum">
              <a:rPr lang="zh-CN" altLang="en-US" smtClean="0"/>
              <a:t>65</a:t>
            </a:fld>
            <a:endParaRPr lang="zh-CN" altLang="en-US"/>
          </a:p>
        </p:txBody>
      </p:sp>
      <p:pic>
        <p:nvPicPr>
          <p:cNvPr id="8" name="图片 7">
            <a:extLst>
              <a:ext uri="{FF2B5EF4-FFF2-40B4-BE49-F238E27FC236}">
                <a16:creationId xmlns:a16="http://schemas.microsoft.com/office/drawing/2014/main" id="{B9743CDC-FE9E-4238-B5E8-C8D053141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 y="0"/>
            <a:ext cx="6046654" cy="6858000"/>
          </a:xfrm>
          <a:prstGeom prst="rect">
            <a:avLst/>
          </a:prstGeom>
          <a:ln>
            <a:solidFill>
              <a:schemeClr val="tx1"/>
            </a:solidFill>
          </a:ln>
        </p:spPr>
      </p:pic>
      <p:pic>
        <p:nvPicPr>
          <p:cNvPr id="10" name="图片 9">
            <a:extLst>
              <a:ext uri="{FF2B5EF4-FFF2-40B4-BE49-F238E27FC236}">
                <a16:creationId xmlns:a16="http://schemas.microsoft.com/office/drawing/2014/main" id="{1037D7C3-F0F6-45C4-BEAC-98F7F99C3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408" y="0"/>
            <a:ext cx="2875278" cy="3597483"/>
          </a:xfrm>
          <a:prstGeom prst="rect">
            <a:avLst/>
          </a:prstGeom>
        </p:spPr>
      </p:pic>
      <p:sp>
        <p:nvSpPr>
          <p:cNvPr id="11" name="矩形 10">
            <a:extLst>
              <a:ext uri="{FF2B5EF4-FFF2-40B4-BE49-F238E27FC236}">
                <a16:creationId xmlns:a16="http://schemas.microsoft.com/office/drawing/2014/main" id="{3D987992-F624-4163-8F12-0C4AE3ED1CE5}"/>
              </a:ext>
            </a:extLst>
          </p:cNvPr>
          <p:cNvSpPr/>
          <p:nvPr/>
        </p:nvSpPr>
        <p:spPr>
          <a:xfrm>
            <a:off x="6278880" y="3724768"/>
            <a:ext cx="5599612" cy="3046988"/>
          </a:xfrm>
          <a:prstGeom prst="rect">
            <a:avLst/>
          </a:prstGeom>
        </p:spPr>
        <p:txBody>
          <a:bodyPr wrap="square">
            <a:spAutoFit/>
          </a:bodyPr>
          <a:lstStyle/>
          <a:p>
            <a:pPr>
              <a:buFont typeface="Arial" panose="020B0604020202020204" pitchFamily="34" charset="0"/>
              <a:buChar char="•"/>
            </a:pPr>
            <a:r>
              <a:rPr lang="en-US" altLang="zh-CN" sz="1200" b="1" dirty="0" err="1">
                <a:solidFill>
                  <a:srgbClr val="060607"/>
                </a:solidFill>
                <a:latin typeface="微软雅黑" panose="020B0503020204020204" pitchFamily="34" charset="-122"/>
                <a:ea typeface="微软雅黑" panose="020B0503020204020204" pitchFamily="34" charset="-122"/>
              </a:rPr>
              <a:t>Spateo</a:t>
            </a:r>
            <a:r>
              <a:rPr lang="zh-CN" altLang="en-US" sz="1200" b="1" dirty="0">
                <a:solidFill>
                  <a:srgbClr val="060607"/>
                </a:solidFill>
                <a:latin typeface="微软雅黑" panose="020B0503020204020204" pitchFamily="34" charset="-122"/>
                <a:ea typeface="微软雅黑" panose="020B0503020204020204" pitchFamily="34" charset="-122"/>
              </a:rPr>
              <a:t>开发</a:t>
            </a:r>
            <a:r>
              <a:rPr lang="zh-CN" altLang="en-US" sz="1200" dirty="0">
                <a:solidFill>
                  <a:srgbClr val="060607"/>
                </a:solidFill>
                <a:latin typeface="微软雅黑" panose="020B0503020204020204" pitchFamily="34" charset="-122"/>
                <a:ea typeface="微软雅黑" panose="020B0503020204020204" pitchFamily="34" charset="-122"/>
              </a:rPr>
              <a:t>：研究者开发了一个名为</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的</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时空建模框架，用于量化胚胎发生过程中的时空动态，这对于理解先天性疾病至关重要。</a:t>
            </a:r>
          </a:p>
          <a:p>
            <a:pPr>
              <a:buFont typeface="Arial" panose="020B0604020202020204" pitchFamily="34" charset="0"/>
              <a:buChar char="•"/>
            </a:pPr>
            <a:r>
              <a:rPr lang="en-US" altLang="zh-CN" sz="1200" b="1" dirty="0">
                <a:solidFill>
                  <a:srgbClr val="060607"/>
                </a:solidFill>
                <a:latin typeface="微软雅黑" panose="020B0503020204020204" pitchFamily="34" charset="-122"/>
                <a:ea typeface="微软雅黑" panose="020B0503020204020204" pitchFamily="34" charset="-122"/>
              </a:rPr>
              <a:t>3D</a:t>
            </a:r>
            <a:r>
              <a:rPr lang="zh-CN" altLang="en-US" sz="1200" b="1" dirty="0">
                <a:solidFill>
                  <a:srgbClr val="060607"/>
                </a:solidFill>
                <a:latin typeface="微软雅黑" panose="020B0503020204020204" pitchFamily="34" charset="-122"/>
                <a:ea typeface="微软雅黑" panose="020B0503020204020204" pitchFamily="34" charset="-122"/>
              </a:rPr>
              <a:t>重建</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能够重建小鼠胚胎在</a:t>
            </a:r>
            <a:r>
              <a:rPr lang="en-US" altLang="zh-CN" sz="1200" dirty="0">
                <a:solidFill>
                  <a:srgbClr val="060607"/>
                </a:solidFill>
                <a:latin typeface="微软雅黑" panose="020B0503020204020204" pitchFamily="34" charset="-122"/>
                <a:ea typeface="微软雅黑" panose="020B0503020204020204" pitchFamily="34" charset="-122"/>
              </a:rPr>
              <a:t>E9.5</a:t>
            </a:r>
            <a:r>
              <a:rPr lang="zh-CN" altLang="en-US" sz="1200" dirty="0">
                <a:solidFill>
                  <a:srgbClr val="060607"/>
                </a:solidFill>
                <a:latin typeface="微软雅黑" panose="020B0503020204020204" pitchFamily="34" charset="-122"/>
                <a:ea typeface="微软雅黑" panose="020B0503020204020204" pitchFamily="34" charset="-122"/>
              </a:rPr>
              <a:t>和</a:t>
            </a:r>
            <a:r>
              <a:rPr lang="en-US" altLang="zh-CN" sz="1200" dirty="0">
                <a:solidFill>
                  <a:srgbClr val="060607"/>
                </a:solidFill>
                <a:latin typeface="微软雅黑" panose="020B0503020204020204" pitchFamily="34" charset="-122"/>
                <a:ea typeface="微软雅黑" panose="020B0503020204020204" pitchFamily="34" charset="-122"/>
              </a:rPr>
              <a:t>E11.5</a:t>
            </a:r>
            <a:r>
              <a:rPr lang="zh-CN" altLang="en-US" sz="1200" dirty="0">
                <a:solidFill>
                  <a:srgbClr val="060607"/>
                </a:solidFill>
                <a:latin typeface="微软雅黑" panose="020B0503020204020204" pitchFamily="34" charset="-122"/>
                <a:ea typeface="微软雅黑" panose="020B0503020204020204" pitchFamily="34" charset="-122"/>
              </a:rPr>
              <a:t>阶段的</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地图和模型，捕捉了</a:t>
            </a:r>
            <a:r>
              <a:rPr lang="en-US" altLang="zh-CN" sz="1200" dirty="0">
                <a:solidFill>
                  <a:srgbClr val="060607"/>
                </a:solidFill>
                <a:latin typeface="微软雅黑" panose="020B0503020204020204" pitchFamily="34" charset="-122"/>
                <a:ea typeface="微软雅黑" panose="020B0503020204020204" pitchFamily="34" charset="-122"/>
              </a:rPr>
              <a:t>800</a:t>
            </a:r>
            <a:r>
              <a:rPr lang="zh-CN" altLang="en-US" sz="1200" dirty="0">
                <a:solidFill>
                  <a:srgbClr val="060607"/>
                </a:solidFill>
                <a:latin typeface="微软雅黑" panose="020B0503020204020204" pitchFamily="34" charset="-122"/>
                <a:ea typeface="微软雅黑" panose="020B0503020204020204" pitchFamily="34" charset="-122"/>
              </a:rPr>
              <a:t>万个细胞。</a:t>
            </a:r>
          </a:p>
          <a:p>
            <a:pPr>
              <a:buFont typeface="Arial" panose="020B0604020202020204" pitchFamily="34" charset="0"/>
              <a:buChar char="•"/>
            </a:pPr>
            <a:r>
              <a:rPr lang="zh-CN" altLang="en-US" sz="1200" b="1" dirty="0">
                <a:solidFill>
                  <a:srgbClr val="060607"/>
                </a:solidFill>
                <a:latin typeface="微软雅黑" panose="020B0503020204020204" pitchFamily="34" charset="-122"/>
                <a:ea typeface="微软雅黑" panose="020B0503020204020204" pitchFamily="34" charset="-122"/>
              </a:rPr>
              <a:t>分子全息图</a:t>
            </a:r>
            <a:r>
              <a:rPr lang="zh-CN" altLang="en-US" sz="1200" dirty="0">
                <a:solidFill>
                  <a:srgbClr val="060607"/>
                </a:solidFill>
                <a:latin typeface="微软雅黑" panose="020B0503020204020204" pitchFamily="34" charset="-122"/>
                <a:ea typeface="微软雅黑" panose="020B0503020204020204" pitchFamily="34" charset="-122"/>
              </a:rPr>
              <a:t>：通过可扩展的部分非刚性对齐、多切片精细化和网格校正，</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创建了整个胚胎的分子全息图。</a:t>
            </a:r>
          </a:p>
          <a:p>
            <a:pPr>
              <a:buFont typeface="Arial" panose="020B0604020202020204" pitchFamily="34" charset="0"/>
              <a:buChar char="•"/>
            </a:pPr>
            <a:r>
              <a:rPr lang="en-US" altLang="zh-CN" sz="1200" b="1" dirty="0">
                <a:solidFill>
                  <a:srgbClr val="060607"/>
                </a:solidFill>
                <a:latin typeface="微软雅黑" panose="020B0503020204020204" pitchFamily="34" charset="-122"/>
                <a:ea typeface="微软雅黑" panose="020B0503020204020204" pitchFamily="34" charset="-122"/>
              </a:rPr>
              <a:t>3D</a:t>
            </a:r>
            <a:r>
              <a:rPr lang="zh-CN" altLang="en-US" sz="1200" b="1" dirty="0">
                <a:solidFill>
                  <a:srgbClr val="060607"/>
                </a:solidFill>
                <a:latin typeface="微软雅黑" panose="020B0503020204020204" pitchFamily="34" charset="-122"/>
                <a:ea typeface="微软雅黑" panose="020B0503020204020204" pitchFamily="34" charset="-122"/>
              </a:rPr>
              <a:t>数字化和细胞通讯</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揭示了空间梯度和信号通路，通过</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数字化和细胞间通讯，识别了沿</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结构正交轴的表达梯度，例如中脑</a:t>
            </a:r>
            <a:r>
              <a:rPr lang="en-US" altLang="zh-CN" sz="1200" dirty="0">
                <a:solidFill>
                  <a:srgbClr val="060607"/>
                </a:solidFill>
                <a:latin typeface="微软雅黑" panose="020B0503020204020204" pitchFamily="34" charset="-122"/>
                <a:ea typeface="微软雅黑" panose="020B0503020204020204" pitchFamily="34" charset="-122"/>
              </a:rPr>
              <a:t>-</a:t>
            </a:r>
            <a:r>
              <a:rPr lang="zh-CN" altLang="en-US" sz="1200" dirty="0">
                <a:solidFill>
                  <a:srgbClr val="060607"/>
                </a:solidFill>
                <a:latin typeface="微软雅黑" panose="020B0503020204020204" pitchFamily="34" charset="-122"/>
                <a:ea typeface="微软雅黑" panose="020B0503020204020204" pitchFamily="34" charset="-122"/>
              </a:rPr>
              <a:t>后脑边界（</a:t>
            </a:r>
            <a:r>
              <a:rPr lang="en-US" altLang="zh-CN" sz="1200" dirty="0">
                <a:solidFill>
                  <a:srgbClr val="060607"/>
                </a:solidFill>
                <a:latin typeface="微软雅黑" panose="020B0503020204020204" pitchFamily="34" charset="-122"/>
                <a:ea typeface="微软雅黑" panose="020B0503020204020204" pitchFamily="34" charset="-122"/>
              </a:rPr>
              <a:t>MHB</a:t>
            </a:r>
            <a:r>
              <a:rPr lang="zh-CN" altLang="en-US" sz="1200" dirty="0">
                <a:solidFill>
                  <a:srgbClr val="060607"/>
                </a:solidFill>
                <a:latin typeface="微软雅黑" panose="020B0503020204020204" pitchFamily="34" charset="-122"/>
                <a:ea typeface="微软雅黑" panose="020B0503020204020204" pitchFamily="34" charset="-122"/>
              </a:rPr>
              <a:t>）等次级组织者。</a:t>
            </a:r>
          </a:p>
          <a:p>
            <a:pPr>
              <a:buFont typeface="Arial" panose="020B0604020202020204" pitchFamily="34" charset="0"/>
              <a:buChar char="•"/>
            </a:pPr>
            <a:r>
              <a:rPr lang="zh-CN" altLang="en-US" sz="1200" b="1" dirty="0">
                <a:solidFill>
                  <a:srgbClr val="060607"/>
                </a:solidFill>
                <a:latin typeface="微软雅黑" panose="020B0503020204020204" pitchFamily="34" charset="-122"/>
                <a:ea typeface="微软雅黑" panose="020B0503020204020204" pitchFamily="34" charset="-122"/>
              </a:rPr>
              <a:t>信号景观建模</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进一步联合建模细胞间和细胞内相互作用，以解析</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结构中的信号景观，包括视隔限界（</a:t>
            </a:r>
            <a:r>
              <a:rPr lang="en-US" altLang="zh-CN" sz="1200" dirty="0">
                <a:solidFill>
                  <a:srgbClr val="060607"/>
                </a:solidFill>
                <a:latin typeface="微软雅黑" panose="020B0503020204020204" pitchFamily="34" charset="-122"/>
                <a:ea typeface="微软雅黑" panose="020B0503020204020204" pitchFamily="34" charset="-122"/>
              </a:rPr>
              <a:t>ZLI</a:t>
            </a:r>
            <a:r>
              <a:rPr lang="zh-CN" altLang="en-US" sz="1200" dirty="0">
                <a:solidFill>
                  <a:srgbClr val="060607"/>
                </a:solidFill>
                <a:latin typeface="微软雅黑" panose="020B0503020204020204" pitchFamily="34" charset="-122"/>
                <a:ea typeface="微软雅黑" panose="020B0503020204020204" pitchFamily="34" charset="-122"/>
              </a:rPr>
              <a:t>）。</a:t>
            </a:r>
          </a:p>
          <a:p>
            <a:pPr>
              <a:buFont typeface="Arial" panose="020B0604020202020204" pitchFamily="34" charset="0"/>
              <a:buChar char="•"/>
            </a:pPr>
            <a:r>
              <a:rPr lang="zh-CN" altLang="en-US" sz="1200" b="1" dirty="0">
                <a:solidFill>
                  <a:srgbClr val="060607"/>
                </a:solidFill>
                <a:latin typeface="微软雅黑" panose="020B0503020204020204" pitchFamily="34" charset="-122"/>
                <a:ea typeface="微软雅黑" panose="020B0503020204020204" pitchFamily="34" charset="-122"/>
              </a:rPr>
              <a:t>形态测量矢量场</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引入了细胞迁移的“形态测量矢量场”，并将空间微分几何整合进来，揭示了小鼠心脏不对称形态发生的分子程序，将宏观变化与分子动态联系起来。</a:t>
            </a:r>
          </a:p>
          <a:p>
            <a:pPr>
              <a:buFont typeface="Arial" panose="020B0604020202020204" pitchFamily="34" charset="0"/>
              <a:buChar char="•"/>
            </a:pPr>
            <a:r>
              <a:rPr lang="zh-CN" altLang="en-US" sz="1200" b="1" dirty="0">
                <a:solidFill>
                  <a:srgbClr val="060607"/>
                </a:solidFill>
                <a:latin typeface="微软雅黑" panose="020B0503020204020204" pitchFamily="34" charset="-122"/>
                <a:ea typeface="微软雅黑" panose="020B0503020204020204" pitchFamily="34" charset="-122"/>
              </a:rPr>
              <a:t>器官生态学研究</a:t>
            </a:r>
            <a:r>
              <a:rPr lang="zh-CN" altLang="en-US" sz="1200" dirty="0">
                <a:solidFill>
                  <a:srgbClr val="060607"/>
                </a:solidFill>
                <a:latin typeface="微软雅黑" panose="020B0503020204020204" pitchFamily="34" charset="-122"/>
                <a:ea typeface="微软雅黑" panose="020B0503020204020204" pitchFamily="34" charset="-122"/>
              </a:rPr>
              <a:t>：</a:t>
            </a:r>
            <a:r>
              <a:rPr lang="en-US" altLang="zh-CN" sz="1200" dirty="0" err="1">
                <a:solidFill>
                  <a:srgbClr val="060607"/>
                </a:solidFill>
                <a:latin typeface="微软雅黑" panose="020B0503020204020204" pitchFamily="34" charset="-122"/>
                <a:ea typeface="微软雅黑" panose="020B0503020204020204" pitchFamily="34" charset="-122"/>
              </a:rPr>
              <a:t>Spateo</a:t>
            </a:r>
            <a:r>
              <a:rPr lang="zh-CN" altLang="en-US" sz="1200" dirty="0">
                <a:solidFill>
                  <a:srgbClr val="060607"/>
                </a:solidFill>
                <a:latin typeface="微软雅黑" panose="020B0503020204020204" pitchFamily="34" charset="-122"/>
                <a:ea typeface="微软雅黑" panose="020B0503020204020204" pitchFamily="34" charset="-122"/>
              </a:rPr>
              <a:t>使得研究者能够在</a:t>
            </a:r>
            <a:r>
              <a:rPr lang="en-US" altLang="zh-CN" sz="1200" dirty="0">
                <a:solidFill>
                  <a:srgbClr val="060607"/>
                </a:solidFill>
                <a:latin typeface="微软雅黑" panose="020B0503020204020204" pitchFamily="34" charset="-122"/>
                <a:ea typeface="微软雅黑" panose="020B0503020204020204" pitchFamily="34" charset="-122"/>
              </a:rPr>
              <a:t>3D</a:t>
            </a:r>
            <a:r>
              <a:rPr lang="zh-CN" altLang="en-US" sz="1200" dirty="0">
                <a:solidFill>
                  <a:srgbClr val="060607"/>
                </a:solidFill>
                <a:latin typeface="微软雅黑" panose="020B0503020204020204" pitchFamily="34" charset="-122"/>
                <a:ea typeface="微软雅黑" panose="020B0503020204020204" pitchFamily="34" charset="-122"/>
              </a:rPr>
              <a:t>空间和时间上，从分子层面研究器官生态学。</a:t>
            </a:r>
            <a:endParaRPr lang="zh-CN" altLang="en-US" sz="1200" b="0" i="0" dirty="0">
              <a:solidFill>
                <a:srgbClr val="060607"/>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1878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E1D9B-98BC-485C-B16F-917418DCE67F}"/>
              </a:ext>
            </a:extLst>
          </p:cNvPr>
          <p:cNvSpPr>
            <a:spLocks noGrp="1"/>
          </p:cNvSpPr>
          <p:nvPr>
            <p:ph type="title"/>
          </p:nvPr>
        </p:nvSpPr>
        <p:spPr>
          <a:xfrm>
            <a:off x="371475" y="187325"/>
            <a:ext cx="10515600" cy="880201"/>
          </a:xfrm>
        </p:spPr>
        <p:txBody>
          <a:bodyPr/>
          <a:lstStyle/>
          <a:p>
            <a:r>
              <a:rPr lang="zh-CN" altLang="en-US" dirty="0"/>
              <a:t>单细胞数据分析总结</a:t>
            </a:r>
          </a:p>
        </p:txBody>
      </p:sp>
      <p:pic>
        <p:nvPicPr>
          <p:cNvPr id="4" name="图片 3">
            <a:extLst>
              <a:ext uri="{FF2B5EF4-FFF2-40B4-BE49-F238E27FC236}">
                <a16:creationId xmlns:a16="http://schemas.microsoft.com/office/drawing/2014/main" id="{4A828BC9-3DCB-4648-B450-1E187A30DEDA}"/>
              </a:ext>
            </a:extLst>
          </p:cNvPr>
          <p:cNvPicPr>
            <a:picLocks noChangeAspect="1"/>
          </p:cNvPicPr>
          <p:nvPr/>
        </p:nvPicPr>
        <p:blipFill rotWithShape="1">
          <a:blip r:embed="rId2"/>
          <a:srcRect t="849"/>
          <a:stretch/>
        </p:blipFill>
        <p:spPr>
          <a:xfrm>
            <a:off x="682003" y="1106024"/>
            <a:ext cx="4438636" cy="5386852"/>
          </a:xfrm>
          <a:prstGeom prst="rect">
            <a:avLst/>
          </a:prstGeom>
        </p:spPr>
      </p:pic>
      <p:sp>
        <p:nvSpPr>
          <p:cNvPr id="3" name="灯片编号占位符 2">
            <a:extLst>
              <a:ext uri="{FF2B5EF4-FFF2-40B4-BE49-F238E27FC236}">
                <a16:creationId xmlns:a16="http://schemas.microsoft.com/office/drawing/2014/main" id="{FC3CAA97-0F56-4451-9842-BE6340E8D7CA}"/>
              </a:ext>
            </a:extLst>
          </p:cNvPr>
          <p:cNvSpPr>
            <a:spLocks noGrp="1"/>
          </p:cNvSpPr>
          <p:nvPr>
            <p:ph type="sldNum" sz="quarter" idx="12"/>
          </p:nvPr>
        </p:nvSpPr>
        <p:spPr/>
        <p:txBody>
          <a:bodyPr/>
          <a:lstStyle/>
          <a:p>
            <a:fld id="{DF849393-7876-44FF-8BC7-6C3A91957E85}" type="slidenum">
              <a:rPr lang="zh-CN" altLang="en-US" smtClean="0"/>
              <a:t>66</a:t>
            </a:fld>
            <a:endParaRPr lang="zh-CN" altLang="en-US"/>
          </a:p>
        </p:txBody>
      </p:sp>
      <p:sp>
        <p:nvSpPr>
          <p:cNvPr id="6" name="矩形 5">
            <a:extLst>
              <a:ext uri="{FF2B5EF4-FFF2-40B4-BE49-F238E27FC236}">
                <a16:creationId xmlns:a16="http://schemas.microsoft.com/office/drawing/2014/main" id="{4698C3D4-DBDA-4829-9FE4-A8A1CBB409B0}"/>
              </a:ext>
            </a:extLst>
          </p:cNvPr>
          <p:cNvSpPr/>
          <p:nvPr/>
        </p:nvSpPr>
        <p:spPr>
          <a:xfrm>
            <a:off x="6095999" y="1748027"/>
            <a:ext cx="5629275" cy="2807948"/>
          </a:xfrm>
          <a:prstGeom prst="rect">
            <a:avLst/>
          </a:prstGeom>
        </p:spPr>
        <p:txBody>
          <a:bodyPr wrap="square">
            <a:spAutoFit/>
          </a:bodyPr>
          <a:lstStyle/>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Transcriptomics</a:t>
            </a:r>
          </a:p>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Chromatin accessibility</a:t>
            </a:r>
          </a:p>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Surface protein expression</a:t>
            </a:r>
          </a:p>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Adaptive immune receptor repertoire profiling</a:t>
            </a:r>
          </a:p>
          <a:p>
            <a:pPr marL="457200" indent="-457200">
              <a:lnSpc>
                <a:spcPct val="150000"/>
              </a:lnSpc>
              <a:buFont typeface="+mj-lt"/>
              <a:buAutoNum type="arabicPeriod"/>
            </a:pP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Spatial information</a:t>
            </a:r>
          </a:p>
        </p:txBody>
      </p:sp>
    </p:spTree>
    <p:extLst>
      <p:ext uri="{BB962C8B-B14F-4D97-AF65-F5344CB8AC3E}">
        <p14:creationId xmlns:p14="http://schemas.microsoft.com/office/powerpoint/2010/main" val="887072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F0490-414B-43EA-9760-8957863C58A7}"/>
              </a:ext>
            </a:extLst>
          </p:cNvPr>
          <p:cNvSpPr>
            <a:spLocks noGrp="1"/>
          </p:cNvSpPr>
          <p:nvPr>
            <p:ph type="title"/>
          </p:nvPr>
        </p:nvSpPr>
        <p:spPr>
          <a:xfrm>
            <a:off x="199836" y="18255"/>
            <a:ext cx="11992164" cy="910597"/>
          </a:xfrm>
        </p:spPr>
        <p:txBody>
          <a:bodyPr>
            <a:normAutofit/>
          </a:bodyPr>
          <a:lstStyle/>
          <a:p>
            <a:r>
              <a:rPr lang="zh-CN" altLang="en-US" sz="3600" dirty="0"/>
              <a:t>单细胞组学</a:t>
            </a:r>
            <a:r>
              <a:rPr lang="en-US" altLang="zh-CN" sz="3600" dirty="0"/>
              <a:t>(</a:t>
            </a:r>
            <a:r>
              <a:rPr lang="zh-CN" altLang="en-US" sz="3600" dirty="0"/>
              <a:t>转录组</a:t>
            </a:r>
            <a:r>
              <a:rPr lang="en-US" altLang="zh-CN" sz="3600" dirty="0"/>
              <a:t>and/or</a:t>
            </a:r>
            <a:r>
              <a:rPr lang="zh-CN" altLang="en-US" sz="3600" dirty="0"/>
              <a:t>表观组</a:t>
            </a:r>
            <a:r>
              <a:rPr lang="en-US" altLang="zh-CN" sz="3600" dirty="0"/>
              <a:t>)</a:t>
            </a:r>
            <a:r>
              <a:rPr lang="zh-CN" altLang="en-US" sz="3600" dirty="0"/>
              <a:t>研究基因转录调控</a:t>
            </a:r>
          </a:p>
        </p:txBody>
      </p:sp>
      <p:sp>
        <p:nvSpPr>
          <p:cNvPr id="4" name="灯片编号占位符 3">
            <a:extLst>
              <a:ext uri="{FF2B5EF4-FFF2-40B4-BE49-F238E27FC236}">
                <a16:creationId xmlns:a16="http://schemas.microsoft.com/office/drawing/2014/main" id="{D8C2D17C-A903-4B5D-A110-39C6EB21DB70}"/>
              </a:ext>
            </a:extLst>
          </p:cNvPr>
          <p:cNvSpPr>
            <a:spLocks noGrp="1"/>
          </p:cNvSpPr>
          <p:nvPr>
            <p:ph type="sldNum" sz="quarter" idx="12"/>
          </p:nvPr>
        </p:nvSpPr>
        <p:spPr/>
        <p:txBody>
          <a:bodyPr/>
          <a:lstStyle/>
          <a:p>
            <a:fld id="{DF849393-7876-44FF-8BC7-6C3A91957E85}" type="slidenum">
              <a:rPr lang="zh-CN" altLang="en-US" smtClean="0"/>
              <a:t>67</a:t>
            </a:fld>
            <a:endParaRPr lang="zh-CN" altLang="en-US"/>
          </a:p>
        </p:txBody>
      </p:sp>
      <p:sp>
        <p:nvSpPr>
          <p:cNvPr id="5" name="矩形 4">
            <a:extLst>
              <a:ext uri="{FF2B5EF4-FFF2-40B4-BE49-F238E27FC236}">
                <a16:creationId xmlns:a16="http://schemas.microsoft.com/office/drawing/2014/main" id="{C3FD7D3C-7A40-47D5-88F2-C38E5AC5C5EA}"/>
              </a:ext>
            </a:extLst>
          </p:cNvPr>
          <p:cNvSpPr/>
          <p:nvPr/>
        </p:nvSpPr>
        <p:spPr>
          <a:xfrm>
            <a:off x="3514725" y="6356350"/>
            <a:ext cx="8560885" cy="461665"/>
          </a:xfrm>
          <a:prstGeom prst="rect">
            <a:avLst/>
          </a:prstGeom>
        </p:spPr>
        <p:txBody>
          <a:bodyPr wrap="square">
            <a:spAutoFit/>
          </a:bodyPr>
          <a:lstStyle/>
          <a:p>
            <a:r>
              <a:rPr lang="en-US" altLang="zh-CN" sz="1200" dirty="0" err="1">
                <a:solidFill>
                  <a:srgbClr val="222222"/>
                </a:solidFill>
                <a:latin typeface="-apple-system"/>
              </a:rPr>
              <a:t>Badia-i-Mompel</a:t>
            </a:r>
            <a:r>
              <a:rPr lang="en-US" altLang="zh-CN" sz="1200" dirty="0">
                <a:solidFill>
                  <a:srgbClr val="222222"/>
                </a:solidFill>
                <a:latin typeface="-apple-system"/>
              </a:rPr>
              <a:t>, P., Wessels, L., Müller-</a:t>
            </a:r>
            <a:r>
              <a:rPr lang="en-US" altLang="zh-CN" sz="1200" dirty="0" err="1">
                <a:solidFill>
                  <a:srgbClr val="222222"/>
                </a:solidFill>
                <a:latin typeface="-apple-system"/>
              </a:rPr>
              <a:t>Dott</a:t>
            </a:r>
            <a:r>
              <a:rPr lang="en-US" altLang="zh-CN" sz="1200" dirty="0">
                <a:solidFill>
                  <a:srgbClr val="222222"/>
                </a:solidFill>
                <a:latin typeface="-apple-system"/>
              </a:rPr>
              <a:t>, S. </a:t>
            </a:r>
            <a:r>
              <a:rPr lang="en-US" altLang="zh-CN" sz="1200" i="1" dirty="0">
                <a:solidFill>
                  <a:srgbClr val="222222"/>
                </a:solidFill>
                <a:latin typeface="-apple-system"/>
              </a:rPr>
              <a:t>et al.</a:t>
            </a:r>
            <a:r>
              <a:rPr lang="en-US" altLang="zh-CN" sz="1200" dirty="0">
                <a:solidFill>
                  <a:srgbClr val="222222"/>
                </a:solidFill>
                <a:latin typeface="-apple-system"/>
              </a:rPr>
              <a:t> Gene regulatory network inference in the era of single-cell multi-omics. </a:t>
            </a:r>
          </a:p>
          <a:p>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739–754 (2023).</a:t>
            </a:r>
            <a:endParaRPr lang="zh-CN" altLang="en-US" sz="1200" dirty="0"/>
          </a:p>
        </p:txBody>
      </p:sp>
      <p:pic>
        <p:nvPicPr>
          <p:cNvPr id="6" name="图片 5">
            <a:extLst>
              <a:ext uri="{FF2B5EF4-FFF2-40B4-BE49-F238E27FC236}">
                <a16:creationId xmlns:a16="http://schemas.microsoft.com/office/drawing/2014/main" id="{B41E5A67-2682-4C70-BBB9-5124F65C606E}"/>
              </a:ext>
            </a:extLst>
          </p:cNvPr>
          <p:cNvPicPr>
            <a:picLocks noChangeAspect="1"/>
          </p:cNvPicPr>
          <p:nvPr/>
        </p:nvPicPr>
        <p:blipFill>
          <a:blip r:embed="rId2"/>
          <a:stretch>
            <a:fillRect/>
          </a:stretch>
        </p:blipFill>
        <p:spPr>
          <a:xfrm>
            <a:off x="6890090" y="679240"/>
            <a:ext cx="4165806" cy="4625212"/>
          </a:xfrm>
          <a:prstGeom prst="rect">
            <a:avLst/>
          </a:prstGeom>
        </p:spPr>
      </p:pic>
      <p:pic>
        <p:nvPicPr>
          <p:cNvPr id="7" name="图片 6">
            <a:extLst>
              <a:ext uri="{FF2B5EF4-FFF2-40B4-BE49-F238E27FC236}">
                <a16:creationId xmlns:a16="http://schemas.microsoft.com/office/drawing/2014/main" id="{F434A8D9-9181-4251-B15A-217585227468}"/>
              </a:ext>
            </a:extLst>
          </p:cNvPr>
          <p:cNvPicPr>
            <a:picLocks noChangeAspect="1"/>
          </p:cNvPicPr>
          <p:nvPr/>
        </p:nvPicPr>
        <p:blipFill>
          <a:blip r:embed="rId3"/>
          <a:stretch>
            <a:fillRect/>
          </a:stretch>
        </p:blipFill>
        <p:spPr>
          <a:xfrm>
            <a:off x="989393" y="766066"/>
            <a:ext cx="5206525" cy="4381224"/>
          </a:xfrm>
          <a:prstGeom prst="rect">
            <a:avLst/>
          </a:prstGeom>
        </p:spPr>
      </p:pic>
      <p:sp>
        <p:nvSpPr>
          <p:cNvPr id="8" name="矩形 7">
            <a:extLst>
              <a:ext uri="{FF2B5EF4-FFF2-40B4-BE49-F238E27FC236}">
                <a16:creationId xmlns:a16="http://schemas.microsoft.com/office/drawing/2014/main" id="{7FA8A750-A20C-48F5-9A2D-7FC45972A775}"/>
              </a:ext>
            </a:extLst>
          </p:cNvPr>
          <p:cNvSpPr/>
          <p:nvPr/>
        </p:nvSpPr>
        <p:spPr>
          <a:xfrm>
            <a:off x="280655" y="5227263"/>
            <a:ext cx="6096000" cy="1200329"/>
          </a:xfrm>
          <a:prstGeom prst="rect">
            <a:avLst/>
          </a:prstGeom>
        </p:spPr>
        <p:txBody>
          <a:bodyPr>
            <a:spAutoFit/>
          </a:bodyPr>
          <a:lstStyle/>
          <a:p>
            <a:pPr marL="285750"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GRN</a:t>
            </a:r>
            <a:r>
              <a:rPr lang="zh-CN" altLang="en-US" dirty="0">
                <a:solidFill>
                  <a:srgbClr val="060607"/>
                </a:solidFill>
                <a:latin typeface="微软雅黑" panose="020B0503020204020204" pitchFamily="34" charset="-122"/>
                <a:ea typeface="微软雅黑" panose="020B0503020204020204" pitchFamily="34" charset="-122"/>
              </a:rPr>
              <a:t>可以从组学数据中推断出来，并通过额外信息</a:t>
            </a:r>
            <a:br>
              <a:rPr lang="en-US" altLang="zh-CN" dirty="0">
                <a:solidFill>
                  <a:srgbClr val="060607"/>
                </a:solidFill>
                <a:latin typeface="微软雅黑" panose="020B0503020204020204" pitchFamily="34" charset="-122"/>
                <a:ea typeface="微软雅黑" panose="020B0503020204020204" pitchFamily="34" charset="-122"/>
              </a:rPr>
            </a:b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如</a:t>
            </a:r>
            <a:r>
              <a:rPr lang="en-US" altLang="zh-CN" dirty="0">
                <a:solidFill>
                  <a:srgbClr val="060607"/>
                </a:solidFill>
                <a:latin typeface="微软雅黑" panose="020B0503020204020204" pitchFamily="34" charset="-122"/>
                <a:ea typeface="微软雅黑" panose="020B0503020204020204" pitchFamily="34" charset="-122"/>
              </a:rPr>
              <a:t>TF</a:t>
            </a:r>
            <a:r>
              <a:rPr lang="zh-CN" altLang="en-US" dirty="0">
                <a:solidFill>
                  <a:srgbClr val="060607"/>
                </a:solidFill>
                <a:latin typeface="微软雅黑" panose="020B0503020204020204" pitchFamily="34" charset="-122"/>
                <a:ea typeface="微软雅黑" panose="020B0503020204020204" pitchFamily="34" charset="-122"/>
              </a:rPr>
              <a:t>结合预测或染色质可及性</a:t>
            </a:r>
            <a:r>
              <a:rPr lang="en-US" altLang="zh-CN" dirty="0">
                <a:solidFill>
                  <a:srgbClr val="060607"/>
                </a:solidFill>
                <a:latin typeface="微软雅黑" panose="020B0503020204020204" pitchFamily="34" charset="-122"/>
                <a:ea typeface="微软雅黑" panose="020B0503020204020204" pitchFamily="34" charset="-122"/>
              </a:rPr>
              <a:t>) </a:t>
            </a:r>
            <a:r>
              <a:rPr lang="zh-CN" altLang="en-US" dirty="0">
                <a:solidFill>
                  <a:srgbClr val="060607"/>
                </a:solidFill>
                <a:latin typeface="微软雅黑" panose="020B0503020204020204" pitchFamily="34" charset="-122"/>
                <a:ea typeface="微软雅黑" panose="020B0503020204020204" pitchFamily="34" charset="-122"/>
              </a:rPr>
              <a:t>进行优化</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GRN</a:t>
            </a:r>
            <a:r>
              <a:rPr lang="zh-CN" altLang="en-US" dirty="0">
                <a:solidFill>
                  <a:srgbClr val="060607"/>
                </a:solidFill>
                <a:latin typeface="微软雅黑" panose="020B0503020204020204" pitchFamily="34" charset="-122"/>
                <a:ea typeface="微软雅黑" panose="020B0503020204020204" pitchFamily="34" charset="-122"/>
              </a:rPr>
              <a:t>的节点是</a:t>
            </a:r>
            <a:r>
              <a:rPr lang="en-US" altLang="zh-CN" dirty="0">
                <a:solidFill>
                  <a:srgbClr val="060607"/>
                </a:solidFill>
                <a:latin typeface="微软雅黑" panose="020B0503020204020204" pitchFamily="34" charset="-122"/>
                <a:ea typeface="微软雅黑" panose="020B0503020204020204" pitchFamily="34" charset="-122"/>
              </a:rPr>
              <a:t>TFs</a:t>
            </a:r>
            <a:r>
              <a:rPr lang="zh-CN" altLang="en-US" dirty="0">
                <a:solidFill>
                  <a:srgbClr val="060607"/>
                </a:solidFill>
                <a:latin typeface="微软雅黑" panose="020B0503020204020204" pitchFamily="34" charset="-122"/>
                <a:ea typeface="微软雅黑" panose="020B0503020204020204" pitchFamily="34" charset="-122"/>
              </a:rPr>
              <a:t>及其调控的基因，节点之间的边表示调控模式（激活或抑制）</a:t>
            </a:r>
            <a:endParaRPr lang="zh-CN" altLang="en-US" dirty="0"/>
          </a:p>
        </p:txBody>
      </p:sp>
      <p:sp>
        <p:nvSpPr>
          <p:cNvPr id="9" name="矩形 8">
            <a:extLst>
              <a:ext uri="{FF2B5EF4-FFF2-40B4-BE49-F238E27FC236}">
                <a16:creationId xmlns:a16="http://schemas.microsoft.com/office/drawing/2014/main" id="{89F30A64-2244-4737-A64C-A21FC1283F92}"/>
              </a:ext>
            </a:extLst>
          </p:cNvPr>
          <p:cNvSpPr/>
          <p:nvPr/>
        </p:nvSpPr>
        <p:spPr>
          <a:xfrm>
            <a:off x="6477000" y="5271223"/>
            <a:ext cx="5301910" cy="923330"/>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特定细胞类型和细胞状态的原因 </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重构</a:t>
            </a:r>
            <a:r>
              <a:rPr lang="en-US" altLang="zh-CN" dirty="0">
                <a:solidFill>
                  <a:srgbClr val="060607"/>
                </a:solidFill>
                <a:latin typeface="微软雅黑" panose="020B0503020204020204" pitchFamily="34" charset="-122"/>
                <a:ea typeface="微软雅黑" panose="020B0503020204020204" pitchFamily="34" charset="-122"/>
              </a:rPr>
              <a:t>rewiring)</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解释动态轨迹的驱动</a:t>
            </a:r>
            <a:r>
              <a:rPr lang="en-US" altLang="zh-CN" dirty="0">
                <a:solidFill>
                  <a:srgbClr val="060607"/>
                </a:solidFill>
                <a:latin typeface="微软雅黑" panose="020B0503020204020204" pitchFamily="34" charset="-122"/>
                <a:ea typeface="微软雅黑" panose="020B0503020204020204" pitchFamily="34" charset="-122"/>
              </a:rPr>
              <a:t>TF</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识别不同条件之间的核心差异驱动元件</a:t>
            </a:r>
            <a:endParaRPr lang="zh-CN" altLang="en-US" dirty="0"/>
          </a:p>
        </p:txBody>
      </p:sp>
      <p:sp>
        <p:nvSpPr>
          <p:cNvPr id="10" name="矩形 9">
            <a:extLst>
              <a:ext uri="{FF2B5EF4-FFF2-40B4-BE49-F238E27FC236}">
                <a16:creationId xmlns:a16="http://schemas.microsoft.com/office/drawing/2014/main" id="{F5C71493-3A39-40FD-87F3-213085FE89C9}"/>
              </a:ext>
            </a:extLst>
          </p:cNvPr>
          <p:cNvSpPr/>
          <p:nvPr/>
        </p:nvSpPr>
        <p:spPr>
          <a:xfrm>
            <a:off x="290180" y="1142175"/>
            <a:ext cx="2648482" cy="369332"/>
          </a:xfrm>
          <a:prstGeom prst="rect">
            <a:avLst/>
          </a:prstGeom>
        </p:spPr>
        <p:txBody>
          <a:bodyPr wrap="none">
            <a:spAutoFit/>
          </a:bodyPr>
          <a:lstStyle/>
          <a:p>
            <a:r>
              <a:rPr lang="zh-CN" altLang="en-US" dirty="0">
                <a:solidFill>
                  <a:srgbClr val="060607"/>
                </a:solidFill>
                <a:latin typeface="微软雅黑" panose="020B0503020204020204" pitchFamily="34" charset="-122"/>
                <a:ea typeface="微软雅黑" panose="020B0503020204020204" pitchFamily="34" charset="-122"/>
              </a:rPr>
              <a:t>基因调控网络（</a:t>
            </a:r>
            <a:r>
              <a:rPr lang="en-US" altLang="zh-CN" dirty="0">
                <a:solidFill>
                  <a:srgbClr val="060607"/>
                </a:solidFill>
                <a:latin typeface="微软雅黑" panose="020B0503020204020204" pitchFamily="34" charset="-122"/>
                <a:ea typeface="微软雅黑" panose="020B0503020204020204" pitchFamily="34" charset="-122"/>
              </a:rPr>
              <a:t>GRNs</a:t>
            </a:r>
            <a:r>
              <a:rPr lang="zh-CN" altLang="en-US" dirty="0">
                <a:solidFill>
                  <a:srgbClr val="060607"/>
                </a:solidFill>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6403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555A6-7C0D-40A7-9D3A-D417860FD2B0}"/>
              </a:ext>
            </a:extLst>
          </p:cNvPr>
          <p:cNvSpPr>
            <a:spLocks noGrp="1"/>
          </p:cNvSpPr>
          <p:nvPr>
            <p:ph type="title"/>
          </p:nvPr>
        </p:nvSpPr>
        <p:spPr>
          <a:xfrm>
            <a:off x="239620" y="96485"/>
            <a:ext cx="5267514" cy="662782"/>
          </a:xfrm>
        </p:spPr>
        <p:txBody>
          <a:bodyPr>
            <a:normAutofit/>
          </a:bodyPr>
          <a:lstStyle/>
          <a:p>
            <a:r>
              <a:rPr lang="zh-CN" altLang="en-US" sz="3600" dirty="0"/>
              <a:t>生物学网络的基本概念</a:t>
            </a:r>
          </a:p>
        </p:txBody>
      </p:sp>
      <p:sp>
        <p:nvSpPr>
          <p:cNvPr id="4" name="灯片编号占位符 3">
            <a:extLst>
              <a:ext uri="{FF2B5EF4-FFF2-40B4-BE49-F238E27FC236}">
                <a16:creationId xmlns:a16="http://schemas.microsoft.com/office/drawing/2014/main" id="{B0EA79DD-1C00-4F48-B69C-3CC41B64D54B}"/>
              </a:ext>
            </a:extLst>
          </p:cNvPr>
          <p:cNvSpPr>
            <a:spLocks noGrp="1"/>
          </p:cNvSpPr>
          <p:nvPr>
            <p:ph type="sldNum" sz="quarter" idx="12"/>
          </p:nvPr>
        </p:nvSpPr>
        <p:spPr/>
        <p:txBody>
          <a:bodyPr/>
          <a:lstStyle/>
          <a:p>
            <a:fld id="{DF849393-7876-44FF-8BC7-6C3A91957E85}" type="slidenum">
              <a:rPr lang="zh-CN" altLang="en-US" smtClean="0"/>
              <a:t>68</a:t>
            </a:fld>
            <a:endParaRPr lang="zh-CN" altLang="en-US"/>
          </a:p>
        </p:txBody>
      </p:sp>
      <p:pic>
        <p:nvPicPr>
          <p:cNvPr id="5" name="Picture 6">
            <a:extLst>
              <a:ext uri="{FF2B5EF4-FFF2-40B4-BE49-F238E27FC236}">
                <a16:creationId xmlns:a16="http://schemas.microsoft.com/office/drawing/2014/main" id="{C0BA587C-1E57-40DF-9E6E-16C58650287A}"/>
              </a:ext>
            </a:extLst>
          </p:cNvPr>
          <p:cNvPicPr>
            <a:picLocks noChangeAspect="1"/>
          </p:cNvPicPr>
          <p:nvPr/>
        </p:nvPicPr>
        <p:blipFill rotWithShape="1">
          <a:blip r:embed="rId4"/>
          <a:srcRect l="1488" t="6184" r="35180" b="3847"/>
          <a:stretch/>
        </p:blipFill>
        <p:spPr>
          <a:xfrm>
            <a:off x="304739" y="695269"/>
            <a:ext cx="2706912" cy="2714228"/>
          </a:xfrm>
          <a:prstGeom prst="rect">
            <a:avLst/>
          </a:prstGeom>
        </p:spPr>
      </p:pic>
      <p:sp>
        <p:nvSpPr>
          <p:cNvPr id="6" name="Rectangle 3">
            <a:extLst>
              <a:ext uri="{FF2B5EF4-FFF2-40B4-BE49-F238E27FC236}">
                <a16:creationId xmlns:a16="http://schemas.microsoft.com/office/drawing/2014/main" id="{74483247-F339-4B0A-A65C-766A8F801CDD}"/>
              </a:ext>
            </a:extLst>
          </p:cNvPr>
          <p:cNvSpPr/>
          <p:nvPr/>
        </p:nvSpPr>
        <p:spPr>
          <a:xfrm>
            <a:off x="3004881" y="856471"/>
            <a:ext cx="1974771"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2000" i="1" dirty="0">
                <a:latin typeface="微软雅黑" panose="020B0503020204020204" pitchFamily="34" charset="-122"/>
                <a:ea typeface="微软雅黑" panose="020B0503020204020204" pitchFamily="34" charset="-122"/>
              </a:rPr>
              <a:t>Graph: G=(V,E)</a:t>
            </a:r>
          </a:p>
        </p:txBody>
      </p:sp>
      <p:sp>
        <p:nvSpPr>
          <p:cNvPr id="7" name="Rectangle 28">
            <a:extLst>
              <a:ext uri="{FF2B5EF4-FFF2-40B4-BE49-F238E27FC236}">
                <a16:creationId xmlns:a16="http://schemas.microsoft.com/office/drawing/2014/main" id="{BB5C947B-D3C1-4566-B9B4-BAC05EEE0F42}"/>
              </a:ext>
            </a:extLst>
          </p:cNvPr>
          <p:cNvSpPr/>
          <p:nvPr/>
        </p:nvSpPr>
        <p:spPr>
          <a:xfrm>
            <a:off x="3316439" y="1420392"/>
            <a:ext cx="3321743"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2000" i="1" dirty="0">
                <a:latin typeface="微软雅黑" panose="020B0503020204020204" pitchFamily="34" charset="-122"/>
                <a:ea typeface="微软雅黑" panose="020B0503020204020204" pitchFamily="34" charset="-122"/>
              </a:rPr>
              <a:t>Nodes(vertices/points): N</a:t>
            </a:r>
          </a:p>
        </p:txBody>
      </p:sp>
      <p:sp>
        <p:nvSpPr>
          <p:cNvPr id="8" name="Rectangle 29">
            <a:extLst>
              <a:ext uri="{FF2B5EF4-FFF2-40B4-BE49-F238E27FC236}">
                <a16:creationId xmlns:a16="http://schemas.microsoft.com/office/drawing/2014/main" id="{00AB7825-CA6E-459A-A7C7-1554850C2ED5}"/>
              </a:ext>
            </a:extLst>
          </p:cNvPr>
          <p:cNvSpPr/>
          <p:nvPr/>
        </p:nvSpPr>
        <p:spPr>
          <a:xfrm>
            <a:off x="3004881" y="1945968"/>
            <a:ext cx="2511778" cy="400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2000" i="1" dirty="0">
                <a:latin typeface="微软雅黑" panose="020B0503020204020204" pitchFamily="34" charset="-122"/>
                <a:ea typeface="微软雅黑" panose="020B0503020204020204" pitchFamily="34" charset="-122"/>
              </a:rPr>
              <a:t>Edges(arcs/links): E</a:t>
            </a:r>
          </a:p>
        </p:txBody>
      </p:sp>
      <p:sp>
        <p:nvSpPr>
          <p:cNvPr id="9" name="Rectangle 30">
            <a:extLst>
              <a:ext uri="{FF2B5EF4-FFF2-40B4-BE49-F238E27FC236}">
                <a16:creationId xmlns:a16="http://schemas.microsoft.com/office/drawing/2014/main" id="{18C97324-0C57-4A7F-8011-C7830394BDA4}"/>
              </a:ext>
            </a:extLst>
          </p:cNvPr>
          <p:cNvSpPr/>
          <p:nvPr/>
        </p:nvSpPr>
        <p:spPr>
          <a:xfrm>
            <a:off x="6760328" y="1466559"/>
            <a:ext cx="2826736"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V={PRO31,RET1,…,RPA135}</a:t>
            </a:r>
          </a:p>
        </p:txBody>
      </p:sp>
      <p:sp>
        <p:nvSpPr>
          <p:cNvPr id="10" name="Rectangle 31">
            <a:extLst>
              <a:ext uri="{FF2B5EF4-FFF2-40B4-BE49-F238E27FC236}">
                <a16:creationId xmlns:a16="http://schemas.microsoft.com/office/drawing/2014/main" id="{38982B2D-E961-4795-8EB0-6654545BAB08}"/>
              </a:ext>
            </a:extLst>
          </p:cNvPr>
          <p:cNvSpPr/>
          <p:nvPr/>
        </p:nvSpPr>
        <p:spPr>
          <a:xfrm>
            <a:off x="5711793" y="1945968"/>
            <a:ext cx="3712811" cy="40011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000" i="1" dirty="0">
                <a:latin typeface="微软雅黑" panose="020B0503020204020204" pitchFamily="34" charset="-122"/>
                <a:ea typeface="微软雅黑" panose="020B0503020204020204" pitchFamily="34" charset="-122"/>
              </a:rPr>
              <a:t>E={</a:t>
            </a:r>
            <a:r>
              <a:rPr lang="en-US" sz="1600" i="1" dirty="0">
                <a:latin typeface="微软雅黑" panose="020B0503020204020204" pitchFamily="34" charset="-122"/>
                <a:ea typeface="微软雅黑" panose="020B0503020204020204" pitchFamily="34" charset="-122"/>
              </a:rPr>
              <a:t>{RET1,RPO31},{PRO31,PRC40}…</a:t>
            </a:r>
            <a:endParaRPr lang="en-US" sz="2000" i="1" dirty="0">
              <a:latin typeface="微软雅黑" panose="020B0503020204020204" pitchFamily="34" charset="-122"/>
              <a:ea typeface="微软雅黑" panose="020B0503020204020204" pitchFamily="34" charset="-122"/>
            </a:endParaRPr>
          </a:p>
        </p:txBody>
      </p:sp>
      <p:sp>
        <p:nvSpPr>
          <p:cNvPr id="11" name="Rectangle 32">
            <a:extLst>
              <a:ext uri="{FF2B5EF4-FFF2-40B4-BE49-F238E27FC236}">
                <a16:creationId xmlns:a16="http://schemas.microsoft.com/office/drawing/2014/main" id="{9B73599C-0ECC-48A2-9B53-5303B58C933D}"/>
              </a:ext>
            </a:extLst>
          </p:cNvPr>
          <p:cNvSpPr/>
          <p:nvPr/>
        </p:nvSpPr>
        <p:spPr>
          <a:xfrm>
            <a:off x="3004881" y="2471544"/>
            <a:ext cx="3140603" cy="40011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000" i="1" dirty="0">
                <a:latin typeface="微软雅黑" panose="020B0503020204020204" pitchFamily="34" charset="-122"/>
                <a:ea typeface="微软雅黑" panose="020B0503020204020204" pitchFamily="34" charset="-122"/>
              </a:rPr>
              <a:t>Adjacent matrix: A(N*N)</a:t>
            </a:r>
          </a:p>
        </p:txBody>
      </p:sp>
      <p:sp>
        <p:nvSpPr>
          <p:cNvPr id="12" name="Rectangle 24">
            <a:extLst>
              <a:ext uri="{FF2B5EF4-FFF2-40B4-BE49-F238E27FC236}">
                <a16:creationId xmlns:a16="http://schemas.microsoft.com/office/drawing/2014/main" id="{F28FD5AE-FC90-4B04-95F5-AB3DD08B1D63}"/>
              </a:ext>
            </a:extLst>
          </p:cNvPr>
          <p:cNvSpPr/>
          <p:nvPr/>
        </p:nvSpPr>
        <p:spPr>
          <a:xfrm>
            <a:off x="5285925" y="871198"/>
            <a:ext cx="284610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i="1" dirty="0" err="1">
                <a:latin typeface="微软雅黑" panose="020B0503020204020204" pitchFamily="34" charset="-122"/>
                <a:ea typeface="微软雅黑" panose="020B0503020204020204" pitchFamily="34" charset="-122"/>
              </a:rPr>
              <a:t>Subgraph</a:t>
            </a:r>
            <a:r>
              <a:rPr lang="en-US" i="1" dirty="0">
                <a:latin typeface="微软雅黑" panose="020B0503020204020204" pitchFamily="34" charset="-122"/>
                <a:ea typeface="微软雅黑" panose="020B0503020204020204" pitchFamily="34" charset="-122"/>
              </a:rPr>
              <a:t> G’=(V’,E’)</a:t>
            </a:r>
          </a:p>
        </p:txBody>
      </p:sp>
      <p:sp>
        <p:nvSpPr>
          <p:cNvPr id="13" name="Rectangle 7">
            <a:extLst>
              <a:ext uri="{FF2B5EF4-FFF2-40B4-BE49-F238E27FC236}">
                <a16:creationId xmlns:a16="http://schemas.microsoft.com/office/drawing/2014/main" id="{B2A7E0A0-06E5-4092-902F-7473AEED7EA7}"/>
              </a:ext>
            </a:extLst>
          </p:cNvPr>
          <p:cNvSpPr/>
          <p:nvPr/>
        </p:nvSpPr>
        <p:spPr>
          <a:xfrm>
            <a:off x="9709210" y="1466559"/>
            <a:ext cx="2253139" cy="33855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600" i="1" dirty="0">
                <a:latin typeface="微软雅黑" panose="020B0503020204020204" pitchFamily="34" charset="-122"/>
                <a:ea typeface="微软雅黑" panose="020B0503020204020204" pitchFamily="34" charset="-122"/>
              </a:rPr>
              <a:t>Total number </a:t>
            </a:r>
            <a:r>
              <a:rPr lang="en-US" sz="1600" i="1" dirty="0">
                <a:latin typeface="微软雅黑" panose="020B0503020204020204" pitchFamily="34" charset="-122"/>
                <a:ea typeface="微软雅黑" panose="020B0503020204020204" pitchFamily="34" charset="-122"/>
                <a:sym typeface="Wingdings"/>
              </a:rPr>
              <a:t> </a:t>
            </a:r>
            <a:r>
              <a:rPr lang="en-US" sz="1600" i="1" dirty="0">
                <a:latin typeface="微软雅黑" panose="020B0503020204020204" pitchFamily="34" charset="-122"/>
                <a:ea typeface="微软雅黑" panose="020B0503020204020204" pitchFamily="34" charset="-122"/>
              </a:rPr>
              <a:t>Size</a:t>
            </a:r>
          </a:p>
        </p:txBody>
      </p:sp>
      <p:sp>
        <p:nvSpPr>
          <p:cNvPr id="14" name="Rectangle 10">
            <a:extLst>
              <a:ext uri="{FF2B5EF4-FFF2-40B4-BE49-F238E27FC236}">
                <a16:creationId xmlns:a16="http://schemas.microsoft.com/office/drawing/2014/main" id="{CA681CAF-422C-42B5-AF1A-ACF068F60D46}"/>
              </a:ext>
            </a:extLst>
          </p:cNvPr>
          <p:cNvSpPr/>
          <p:nvPr/>
        </p:nvSpPr>
        <p:spPr>
          <a:xfrm>
            <a:off x="9587064" y="2007524"/>
            <a:ext cx="1079463" cy="3385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Direction</a:t>
            </a:r>
          </a:p>
        </p:txBody>
      </p:sp>
      <p:sp>
        <p:nvSpPr>
          <p:cNvPr id="15" name="Rectangle 11">
            <a:extLst>
              <a:ext uri="{FF2B5EF4-FFF2-40B4-BE49-F238E27FC236}">
                <a16:creationId xmlns:a16="http://schemas.microsoft.com/office/drawing/2014/main" id="{4872B8D3-2E7A-49F3-9D65-A61540DA19B7}"/>
              </a:ext>
            </a:extLst>
          </p:cNvPr>
          <p:cNvSpPr/>
          <p:nvPr/>
        </p:nvSpPr>
        <p:spPr>
          <a:xfrm>
            <a:off x="10815305" y="2007524"/>
            <a:ext cx="894284" cy="3385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Weight</a:t>
            </a:r>
          </a:p>
        </p:txBody>
      </p:sp>
      <p:sp>
        <p:nvSpPr>
          <p:cNvPr id="16" name="Rectangle 18">
            <a:extLst>
              <a:ext uri="{FF2B5EF4-FFF2-40B4-BE49-F238E27FC236}">
                <a16:creationId xmlns:a16="http://schemas.microsoft.com/office/drawing/2014/main" id="{16A480DC-DD33-4D98-BBDA-90C1AAA3D62A}"/>
              </a:ext>
            </a:extLst>
          </p:cNvPr>
          <p:cNvSpPr/>
          <p:nvPr/>
        </p:nvSpPr>
        <p:spPr>
          <a:xfrm>
            <a:off x="6380352" y="2533100"/>
            <a:ext cx="759952"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Walks</a:t>
            </a:r>
          </a:p>
        </p:txBody>
      </p:sp>
      <p:sp>
        <p:nvSpPr>
          <p:cNvPr id="17" name="Rectangle 19">
            <a:extLst>
              <a:ext uri="{FF2B5EF4-FFF2-40B4-BE49-F238E27FC236}">
                <a16:creationId xmlns:a16="http://schemas.microsoft.com/office/drawing/2014/main" id="{752BB1AE-8FDC-4BD7-B73E-E0AC2DD0CE92}"/>
              </a:ext>
            </a:extLst>
          </p:cNvPr>
          <p:cNvSpPr/>
          <p:nvPr/>
        </p:nvSpPr>
        <p:spPr>
          <a:xfrm>
            <a:off x="7278887" y="2533100"/>
            <a:ext cx="714555"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Paths</a:t>
            </a:r>
          </a:p>
        </p:txBody>
      </p:sp>
      <p:sp>
        <p:nvSpPr>
          <p:cNvPr id="18" name="Rectangle 21">
            <a:extLst>
              <a:ext uri="{FF2B5EF4-FFF2-40B4-BE49-F238E27FC236}">
                <a16:creationId xmlns:a16="http://schemas.microsoft.com/office/drawing/2014/main" id="{8255FB2F-CDE9-4EC9-BF5C-7F6E15572C38}"/>
              </a:ext>
            </a:extLst>
          </p:cNvPr>
          <p:cNvSpPr/>
          <p:nvPr/>
        </p:nvSpPr>
        <p:spPr>
          <a:xfrm>
            <a:off x="9869892" y="2533100"/>
            <a:ext cx="704552"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Cycle</a:t>
            </a:r>
          </a:p>
        </p:txBody>
      </p:sp>
      <p:sp>
        <p:nvSpPr>
          <p:cNvPr id="19" name="Rectangle 26">
            <a:extLst>
              <a:ext uri="{FF2B5EF4-FFF2-40B4-BE49-F238E27FC236}">
                <a16:creationId xmlns:a16="http://schemas.microsoft.com/office/drawing/2014/main" id="{BE076B57-6899-4856-8F8F-449096F907E9}"/>
              </a:ext>
            </a:extLst>
          </p:cNvPr>
          <p:cNvSpPr/>
          <p:nvPr/>
        </p:nvSpPr>
        <p:spPr>
          <a:xfrm>
            <a:off x="8132025" y="2536384"/>
            <a:ext cx="1599284"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Shortest Paths</a:t>
            </a:r>
          </a:p>
        </p:txBody>
      </p:sp>
      <p:sp>
        <p:nvSpPr>
          <p:cNvPr id="20" name="Rectangle 27">
            <a:extLst>
              <a:ext uri="{FF2B5EF4-FFF2-40B4-BE49-F238E27FC236}">
                <a16:creationId xmlns:a16="http://schemas.microsoft.com/office/drawing/2014/main" id="{D67031EF-4B00-4557-BBAC-324F733A9187}"/>
              </a:ext>
            </a:extLst>
          </p:cNvPr>
          <p:cNvSpPr/>
          <p:nvPr/>
        </p:nvSpPr>
        <p:spPr>
          <a:xfrm>
            <a:off x="8396759" y="2943592"/>
            <a:ext cx="1027845"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Distance</a:t>
            </a:r>
          </a:p>
        </p:txBody>
      </p:sp>
      <p:sp>
        <p:nvSpPr>
          <p:cNvPr id="22" name="Rectangle 22">
            <a:extLst>
              <a:ext uri="{FF2B5EF4-FFF2-40B4-BE49-F238E27FC236}">
                <a16:creationId xmlns:a16="http://schemas.microsoft.com/office/drawing/2014/main" id="{F3B5F821-5BE8-4950-80EC-7A2DFA6FDE7F}"/>
              </a:ext>
            </a:extLst>
          </p:cNvPr>
          <p:cNvSpPr/>
          <p:nvPr/>
        </p:nvSpPr>
        <p:spPr>
          <a:xfrm>
            <a:off x="10713027" y="2533100"/>
            <a:ext cx="1216872" cy="3385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1600" i="1" dirty="0">
                <a:latin typeface="微软雅黑" panose="020B0503020204020204" pitchFamily="34" charset="-122"/>
                <a:ea typeface="微软雅黑" panose="020B0503020204020204" pitchFamily="34" charset="-122"/>
              </a:rPr>
              <a:t>Neighbors</a:t>
            </a:r>
          </a:p>
        </p:txBody>
      </p:sp>
      <p:sp>
        <p:nvSpPr>
          <p:cNvPr id="24" name="Rectangle 1">
            <a:extLst>
              <a:ext uri="{FF2B5EF4-FFF2-40B4-BE49-F238E27FC236}">
                <a16:creationId xmlns:a16="http://schemas.microsoft.com/office/drawing/2014/main" id="{023E32E7-6262-4558-A395-D709B5F55CE6}"/>
              </a:ext>
            </a:extLst>
          </p:cNvPr>
          <p:cNvSpPr/>
          <p:nvPr/>
        </p:nvSpPr>
        <p:spPr>
          <a:xfrm>
            <a:off x="1082260" y="3394881"/>
            <a:ext cx="150073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Component</a:t>
            </a:r>
          </a:p>
        </p:txBody>
      </p:sp>
      <p:sp>
        <p:nvSpPr>
          <p:cNvPr id="25" name="Rectangle 3">
            <a:extLst>
              <a:ext uri="{FF2B5EF4-FFF2-40B4-BE49-F238E27FC236}">
                <a16:creationId xmlns:a16="http://schemas.microsoft.com/office/drawing/2014/main" id="{531231D6-A6C9-433F-873E-F57E07BC9596}"/>
              </a:ext>
            </a:extLst>
          </p:cNvPr>
          <p:cNvSpPr/>
          <p:nvPr/>
        </p:nvSpPr>
        <p:spPr>
          <a:xfrm>
            <a:off x="3277024" y="3394881"/>
            <a:ext cx="1040670"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Module</a:t>
            </a:r>
          </a:p>
        </p:txBody>
      </p:sp>
      <p:sp>
        <p:nvSpPr>
          <p:cNvPr id="26" name="Rectangle 4">
            <a:extLst>
              <a:ext uri="{FF2B5EF4-FFF2-40B4-BE49-F238E27FC236}">
                <a16:creationId xmlns:a16="http://schemas.microsoft.com/office/drawing/2014/main" id="{C3E3D450-37B2-487B-889B-5164EFB28362}"/>
              </a:ext>
            </a:extLst>
          </p:cNvPr>
          <p:cNvSpPr/>
          <p:nvPr/>
        </p:nvSpPr>
        <p:spPr>
          <a:xfrm>
            <a:off x="5011725" y="3394881"/>
            <a:ext cx="785793"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Motif</a:t>
            </a:r>
          </a:p>
        </p:txBody>
      </p:sp>
      <p:pic>
        <p:nvPicPr>
          <p:cNvPr id="27" name="Picture 9">
            <a:extLst>
              <a:ext uri="{FF2B5EF4-FFF2-40B4-BE49-F238E27FC236}">
                <a16:creationId xmlns:a16="http://schemas.microsoft.com/office/drawing/2014/main" id="{47757C88-7625-40B0-BFA4-7E71D3243F23}"/>
              </a:ext>
            </a:extLst>
          </p:cNvPr>
          <p:cNvPicPr>
            <a:picLocks noChangeAspect="1"/>
          </p:cNvPicPr>
          <p:nvPr/>
        </p:nvPicPr>
        <p:blipFill>
          <a:blip r:embed="rId5"/>
          <a:stretch>
            <a:fillRect/>
          </a:stretch>
        </p:blipFill>
        <p:spPr>
          <a:xfrm>
            <a:off x="798432" y="3934647"/>
            <a:ext cx="1974771" cy="1430701"/>
          </a:xfrm>
          <a:prstGeom prst="rect">
            <a:avLst/>
          </a:prstGeom>
        </p:spPr>
      </p:pic>
      <p:pic>
        <p:nvPicPr>
          <p:cNvPr id="28" name="Picture 13">
            <a:extLst>
              <a:ext uri="{FF2B5EF4-FFF2-40B4-BE49-F238E27FC236}">
                <a16:creationId xmlns:a16="http://schemas.microsoft.com/office/drawing/2014/main" id="{AB1C00BC-79E7-4587-83F4-C1250B86D5D6}"/>
              </a:ext>
            </a:extLst>
          </p:cNvPr>
          <p:cNvPicPr>
            <a:picLocks noChangeAspect="1"/>
          </p:cNvPicPr>
          <p:nvPr/>
        </p:nvPicPr>
        <p:blipFill>
          <a:blip r:embed="rId6"/>
          <a:stretch>
            <a:fillRect/>
          </a:stretch>
        </p:blipFill>
        <p:spPr>
          <a:xfrm>
            <a:off x="4915271" y="4192797"/>
            <a:ext cx="1028700" cy="914400"/>
          </a:xfrm>
          <a:prstGeom prst="rect">
            <a:avLst/>
          </a:prstGeom>
        </p:spPr>
      </p:pic>
      <p:pic>
        <p:nvPicPr>
          <p:cNvPr id="30" name="图片 29">
            <a:extLst>
              <a:ext uri="{FF2B5EF4-FFF2-40B4-BE49-F238E27FC236}">
                <a16:creationId xmlns:a16="http://schemas.microsoft.com/office/drawing/2014/main" id="{C16A69C6-20EA-4567-87A1-E1E53AF91F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1232" y="3934647"/>
            <a:ext cx="1445841" cy="1430701"/>
          </a:xfrm>
          <a:prstGeom prst="rect">
            <a:avLst/>
          </a:prstGeom>
        </p:spPr>
      </p:pic>
      <p:sp>
        <p:nvSpPr>
          <p:cNvPr id="31" name="Rectangle 4">
            <a:extLst>
              <a:ext uri="{FF2B5EF4-FFF2-40B4-BE49-F238E27FC236}">
                <a16:creationId xmlns:a16="http://schemas.microsoft.com/office/drawing/2014/main" id="{8C5DFE1D-0B3C-4F6C-A76B-B3CA995FF799}"/>
              </a:ext>
            </a:extLst>
          </p:cNvPr>
          <p:cNvSpPr/>
          <p:nvPr/>
        </p:nvSpPr>
        <p:spPr>
          <a:xfrm>
            <a:off x="7033946" y="3639247"/>
            <a:ext cx="2709331"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Degree/Connectivity: k</a:t>
            </a:r>
          </a:p>
        </p:txBody>
      </p:sp>
      <p:sp>
        <p:nvSpPr>
          <p:cNvPr id="32" name="Rectangle 11">
            <a:extLst>
              <a:ext uri="{FF2B5EF4-FFF2-40B4-BE49-F238E27FC236}">
                <a16:creationId xmlns:a16="http://schemas.microsoft.com/office/drawing/2014/main" id="{1AF3DDC7-F78C-496F-8745-DA0022A6C80D}"/>
              </a:ext>
            </a:extLst>
          </p:cNvPr>
          <p:cNvSpPr/>
          <p:nvPr/>
        </p:nvSpPr>
        <p:spPr>
          <a:xfrm>
            <a:off x="7650204" y="4398942"/>
            <a:ext cx="2093073"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i="1" dirty="0" err="1">
                <a:latin typeface="微软雅黑" panose="020B0503020204020204" pitchFamily="34" charset="-122"/>
                <a:ea typeface="微软雅黑" panose="020B0503020204020204" pitchFamily="34" charset="-122"/>
              </a:rPr>
              <a:t>Assortativity</a:t>
            </a:r>
            <a:r>
              <a:rPr lang="en-US" i="1" dirty="0">
                <a:latin typeface="微软雅黑" panose="020B0503020204020204" pitchFamily="34" charset="-122"/>
                <a:ea typeface="微软雅黑" panose="020B0503020204020204" pitchFamily="34" charset="-122"/>
              </a:rPr>
              <a:t>: </a:t>
            </a:r>
            <a:r>
              <a:rPr lang="en-US" i="1" dirty="0" err="1">
                <a:latin typeface="微软雅黑" panose="020B0503020204020204" pitchFamily="34" charset="-122"/>
                <a:ea typeface="微软雅黑" panose="020B0503020204020204" pitchFamily="34" charset="-122"/>
              </a:rPr>
              <a:t>knn</a:t>
            </a:r>
            <a:endParaRPr lang="en-US" i="1" dirty="0">
              <a:latin typeface="微软雅黑" panose="020B0503020204020204" pitchFamily="34" charset="-122"/>
              <a:ea typeface="微软雅黑" panose="020B0503020204020204" pitchFamily="34" charset="-122"/>
            </a:endParaRPr>
          </a:p>
        </p:txBody>
      </p:sp>
      <p:sp>
        <p:nvSpPr>
          <p:cNvPr id="33" name="Rectangle 10">
            <a:extLst>
              <a:ext uri="{FF2B5EF4-FFF2-40B4-BE49-F238E27FC236}">
                <a16:creationId xmlns:a16="http://schemas.microsoft.com/office/drawing/2014/main" id="{243E587C-2FFA-4E04-AD51-FA25E293E2D7}"/>
              </a:ext>
            </a:extLst>
          </p:cNvPr>
          <p:cNvSpPr/>
          <p:nvPr/>
        </p:nvSpPr>
        <p:spPr>
          <a:xfrm>
            <a:off x="7289079" y="5158637"/>
            <a:ext cx="2454198"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Cluster coefficient: C</a:t>
            </a:r>
          </a:p>
        </p:txBody>
      </p:sp>
      <p:graphicFrame>
        <p:nvGraphicFramePr>
          <p:cNvPr id="34" name="Object 10">
            <a:extLst>
              <a:ext uri="{FF2B5EF4-FFF2-40B4-BE49-F238E27FC236}">
                <a16:creationId xmlns:a16="http://schemas.microsoft.com/office/drawing/2014/main" id="{C512DEA6-380A-4751-BE15-99C4A6456999}"/>
              </a:ext>
            </a:extLst>
          </p:cNvPr>
          <p:cNvGraphicFramePr>
            <a:graphicFrameLocks noChangeAspect="1"/>
          </p:cNvGraphicFramePr>
          <p:nvPr>
            <p:extLst/>
          </p:nvPr>
        </p:nvGraphicFramePr>
        <p:xfrm>
          <a:off x="9880331" y="3502711"/>
          <a:ext cx="1371527" cy="749785"/>
        </p:xfrm>
        <a:graphic>
          <a:graphicData uri="http://schemas.openxmlformats.org/presentationml/2006/ole">
            <mc:AlternateContent xmlns:mc="http://schemas.openxmlformats.org/markup-compatibility/2006">
              <mc:Choice xmlns:v="urn:schemas-microsoft-com:vml" Requires="v">
                <p:oleObj spid="_x0000_s22430" name="Equation" r:id="rId8" imgW="673100" imgH="368300" progId="Equation.DSMT4">
                  <p:embed/>
                </p:oleObj>
              </mc:Choice>
              <mc:Fallback>
                <p:oleObj name="Equation" r:id="rId8" imgW="673100" imgH="368300" progId="Equation.DSMT4">
                  <p:embed/>
                  <p:pic>
                    <p:nvPicPr>
                      <p:cNvPr id="34" name="Object 10">
                        <a:extLst>
                          <a:ext uri="{FF2B5EF4-FFF2-40B4-BE49-F238E27FC236}">
                            <a16:creationId xmlns:a16="http://schemas.microsoft.com/office/drawing/2014/main" id="{C512DEA6-380A-4751-BE15-99C4A6456999}"/>
                          </a:ext>
                        </a:extLst>
                      </p:cNvPr>
                      <p:cNvPicPr/>
                      <p:nvPr/>
                    </p:nvPicPr>
                    <p:blipFill>
                      <a:blip r:embed="rId9"/>
                      <a:stretch>
                        <a:fillRect/>
                      </a:stretch>
                    </p:blipFill>
                    <p:spPr>
                      <a:xfrm>
                        <a:off x="9880331" y="3502711"/>
                        <a:ext cx="1371527" cy="749785"/>
                      </a:xfrm>
                      <a:prstGeom prst="rect">
                        <a:avLst/>
                      </a:prstGeom>
                    </p:spPr>
                  </p:pic>
                </p:oleObj>
              </mc:Fallback>
            </mc:AlternateContent>
          </a:graphicData>
        </a:graphic>
      </p:graphicFrame>
      <p:graphicFrame>
        <p:nvGraphicFramePr>
          <p:cNvPr id="35" name="Object 12">
            <a:extLst>
              <a:ext uri="{FF2B5EF4-FFF2-40B4-BE49-F238E27FC236}">
                <a16:creationId xmlns:a16="http://schemas.microsoft.com/office/drawing/2014/main" id="{85E79230-8BC2-4507-80FF-608FF1B4B941}"/>
              </a:ext>
            </a:extLst>
          </p:cNvPr>
          <p:cNvGraphicFramePr>
            <a:graphicFrameLocks noChangeAspect="1"/>
          </p:cNvGraphicFramePr>
          <p:nvPr>
            <p:extLst/>
          </p:nvPr>
        </p:nvGraphicFramePr>
        <p:xfrm>
          <a:off x="9880331" y="4294877"/>
          <a:ext cx="1916084" cy="707386"/>
        </p:xfrm>
        <a:graphic>
          <a:graphicData uri="http://schemas.openxmlformats.org/presentationml/2006/ole">
            <mc:AlternateContent xmlns:mc="http://schemas.openxmlformats.org/markup-compatibility/2006">
              <mc:Choice xmlns:v="urn:schemas-microsoft-com:vml" Requires="v">
                <p:oleObj spid="_x0000_s22431" name="Equation" r:id="rId10" imgW="1168400" imgH="431800" progId="Equation.DSMT4">
                  <p:embed/>
                </p:oleObj>
              </mc:Choice>
              <mc:Fallback>
                <p:oleObj name="Equation" r:id="rId10" imgW="1168400" imgH="431800" progId="Equation.DSMT4">
                  <p:embed/>
                  <p:pic>
                    <p:nvPicPr>
                      <p:cNvPr id="35" name="Object 12">
                        <a:extLst>
                          <a:ext uri="{FF2B5EF4-FFF2-40B4-BE49-F238E27FC236}">
                            <a16:creationId xmlns:a16="http://schemas.microsoft.com/office/drawing/2014/main" id="{85E79230-8BC2-4507-80FF-608FF1B4B941}"/>
                          </a:ext>
                        </a:extLst>
                      </p:cNvPr>
                      <p:cNvPicPr/>
                      <p:nvPr/>
                    </p:nvPicPr>
                    <p:blipFill>
                      <a:blip r:embed="rId11"/>
                      <a:stretch>
                        <a:fillRect/>
                      </a:stretch>
                    </p:blipFill>
                    <p:spPr>
                      <a:xfrm>
                        <a:off x="9880331" y="4294877"/>
                        <a:ext cx="1916084" cy="707386"/>
                      </a:xfrm>
                      <a:prstGeom prst="rect">
                        <a:avLst/>
                      </a:prstGeom>
                    </p:spPr>
                  </p:pic>
                </p:oleObj>
              </mc:Fallback>
            </mc:AlternateContent>
          </a:graphicData>
        </a:graphic>
      </p:graphicFrame>
      <p:graphicFrame>
        <p:nvGraphicFramePr>
          <p:cNvPr id="36" name="Object 11">
            <a:extLst>
              <a:ext uri="{FF2B5EF4-FFF2-40B4-BE49-F238E27FC236}">
                <a16:creationId xmlns:a16="http://schemas.microsoft.com/office/drawing/2014/main" id="{7418A462-3BD3-465E-B7C3-8276D026B506}"/>
              </a:ext>
            </a:extLst>
          </p:cNvPr>
          <p:cNvGraphicFramePr>
            <a:graphicFrameLocks noChangeAspect="1"/>
          </p:cNvGraphicFramePr>
          <p:nvPr>
            <p:extLst/>
          </p:nvPr>
        </p:nvGraphicFramePr>
        <p:xfrm>
          <a:off x="9899719" y="5055050"/>
          <a:ext cx="1436568" cy="707386"/>
        </p:xfrm>
        <a:graphic>
          <a:graphicData uri="http://schemas.openxmlformats.org/presentationml/2006/ole">
            <mc:AlternateContent xmlns:mc="http://schemas.openxmlformats.org/markup-compatibility/2006">
              <mc:Choice xmlns:v="urn:schemas-microsoft-com:vml" Requires="v">
                <p:oleObj spid="_x0000_s22432" name="Equation" r:id="rId12" imgW="876300" imgH="431800" progId="Equation.DSMT4">
                  <p:embed/>
                </p:oleObj>
              </mc:Choice>
              <mc:Fallback>
                <p:oleObj name="Equation" r:id="rId12" imgW="876300" imgH="431800" progId="Equation.DSMT4">
                  <p:embed/>
                  <p:pic>
                    <p:nvPicPr>
                      <p:cNvPr id="36" name="Object 11">
                        <a:extLst>
                          <a:ext uri="{FF2B5EF4-FFF2-40B4-BE49-F238E27FC236}">
                            <a16:creationId xmlns:a16="http://schemas.microsoft.com/office/drawing/2014/main" id="{7418A462-3BD3-465E-B7C3-8276D026B506}"/>
                          </a:ext>
                        </a:extLst>
                      </p:cNvPr>
                      <p:cNvPicPr/>
                      <p:nvPr/>
                    </p:nvPicPr>
                    <p:blipFill>
                      <a:blip r:embed="rId13"/>
                      <a:stretch>
                        <a:fillRect/>
                      </a:stretch>
                    </p:blipFill>
                    <p:spPr>
                      <a:xfrm>
                        <a:off x="9899719" y="5055050"/>
                        <a:ext cx="1436568" cy="707386"/>
                      </a:xfrm>
                      <a:prstGeom prst="rect">
                        <a:avLst/>
                      </a:prstGeom>
                    </p:spPr>
                  </p:pic>
                </p:oleObj>
              </mc:Fallback>
            </mc:AlternateContent>
          </a:graphicData>
        </a:graphic>
      </p:graphicFrame>
      <p:sp>
        <p:nvSpPr>
          <p:cNvPr id="37" name="Rectangle 9">
            <a:extLst>
              <a:ext uri="{FF2B5EF4-FFF2-40B4-BE49-F238E27FC236}">
                <a16:creationId xmlns:a16="http://schemas.microsoft.com/office/drawing/2014/main" id="{E849FDD7-DDAF-4963-96CF-3BF70D86B0E6}"/>
              </a:ext>
            </a:extLst>
          </p:cNvPr>
          <p:cNvSpPr/>
          <p:nvPr/>
        </p:nvSpPr>
        <p:spPr>
          <a:xfrm>
            <a:off x="7786908" y="5918332"/>
            <a:ext cx="1956369"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i="1" dirty="0">
                <a:latin typeface="微软雅黑" panose="020B0503020204020204" pitchFamily="34" charset="-122"/>
                <a:ea typeface="微软雅黑" panose="020B0503020204020204" pitchFamily="34" charset="-122"/>
              </a:rPr>
              <a:t>Betweenness: b</a:t>
            </a:r>
          </a:p>
        </p:txBody>
      </p:sp>
      <p:graphicFrame>
        <p:nvGraphicFramePr>
          <p:cNvPr id="38" name="Object 12">
            <a:extLst>
              <a:ext uri="{FF2B5EF4-FFF2-40B4-BE49-F238E27FC236}">
                <a16:creationId xmlns:a16="http://schemas.microsoft.com/office/drawing/2014/main" id="{FDF58CBF-5997-4614-9506-1D334FF79F43}"/>
              </a:ext>
            </a:extLst>
          </p:cNvPr>
          <p:cNvGraphicFramePr>
            <a:graphicFrameLocks noChangeAspect="1"/>
          </p:cNvGraphicFramePr>
          <p:nvPr>
            <p:extLst/>
          </p:nvPr>
        </p:nvGraphicFramePr>
        <p:xfrm>
          <a:off x="9899719" y="5762436"/>
          <a:ext cx="1590192" cy="681125"/>
        </p:xfrm>
        <a:graphic>
          <a:graphicData uri="http://schemas.openxmlformats.org/presentationml/2006/ole">
            <mc:AlternateContent xmlns:mc="http://schemas.openxmlformats.org/markup-compatibility/2006">
              <mc:Choice xmlns:v="urn:schemas-microsoft-com:vml" Requires="v">
                <p:oleObj spid="_x0000_s22433" name="Equation" r:id="rId14" imgW="1066800" imgH="457200" progId="Equation.DSMT4">
                  <p:embed/>
                </p:oleObj>
              </mc:Choice>
              <mc:Fallback>
                <p:oleObj name="Equation" r:id="rId14" imgW="1066800" imgH="457200" progId="Equation.DSMT4">
                  <p:embed/>
                  <p:pic>
                    <p:nvPicPr>
                      <p:cNvPr id="38" name="Object 12">
                        <a:extLst>
                          <a:ext uri="{FF2B5EF4-FFF2-40B4-BE49-F238E27FC236}">
                            <a16:creationId xmlns:a16="http://schemas.microsoft.com/office/drawing/2014/main" id="{FDF58CBF-5997-4614-9506-1D334FF79F43}"/>
                          </a:ext>
                        </a:extLst>
                      </p:cNvPr>
                      <p:cNvPicPr/>
                      <p:nvPr/>
                    </p:nvPicPr>
                    <p:blipFill>
                      <a:blip r:embed="rId15"/>
                      <a:stretch>
                        <a:fillRect/>
                      </a:stretch>
                    </p:blipFill>
                    <p:spPr>
                      <a:xfrm>
                        <a:off x="9899719" y="5762436"/>
                        <a:ext cx="1590192" cy="681125"/>
                      </a:xfrm>
                      <a:prstGeom prst="rect">
                        <a:avLst/>
                      </a:prstGeom>
                    </p:spPr>
                  </p:pic>
                </p:oleObj>
              </mc:Fallback>
            </mc:AlternateContent>
          </a:graphicData>
        </a:graphic>
      </p:graphicFrame>
      <p:sp>
        <p:nvSpPr>
          <p:cNvPr id="39" name="Rectangle 5">
            <a:extLst>
              <a:ext uri="{FF2B5EF4-FFF2-40B4-BE49-F238E27FC236}">
                <a16:creationId xmlns:a16="http://schemas.microsoft.com/office/drawing/2014/main" id="{88A81741-E703-4688-BBBB-24358830AE83}"/>
              </a:ext>
            </a:extLst>
          </p:cNvPr>
          <p:cNvSpPr/>
          <p:nvPr/>
        </p:nvSpPr>
        <p:spPr>
          <a:xfrm>
            <a:off x="590219" y="5428848"/>
            <a:ext cx="5024283" cy="36933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dirty="0">
                <a:latin typeface="微软雅黑" panose="020B0503020204020204" pitchFamily="34" charset="-122"/>
                <a:ea typeface="微软雅黑" panose="020B0503020204020204" pitchFamily="34" charset="-122"/>
              </a:rPr>
              <a:t>Scale-free </a:t>
            </a:r>
            <a:r>
              <a:rPr lang="en-US" dirty="0">
                <a:latin typeface="微软雅黑" panose="020B0503020204020204" pitchFamily="34" charset="-122"/>
                <a:ea typeface="微软雅黑" panose="020B0503020204020204" pitchFamily="34" charset="-122"/>
                <a:sym typeface="Wingdings"/>
              </a:rPr>
              <a:t> power-law degree distribution</a:t>
            </a:r>
            <a:endParaRPr lang="en-US" dirty="0">
              <a:latin typeface="微软雅黑" panose="020B0503020204020204" pitchFamily="34" charset="-122"/>
              <a:ea typeface="微软雅黑" panose="020B0503020204020204" pitchFamily="34" charset="-122"/>
            </a:endParaRPr>
          </a:p>
        </p:txBody>
      </p:sp>
      <p:sp>
        <p:nvSpPr>
          <p:cNvPr id="40" name="Rectangle 2">
            <a:extLst>
              <a:ext uri="{FF2B5EF4-FFF2-40B4-BE49-F238E27FC236}">
                <a16:creationId xmlns:a16="http://schemas.microsoft.com/office/drawing/2014/main" id="{E5E74435-89D7-46E2-8355-2FCF983EE42F}"/>
              </a:ext>
            </a:extLst>
          </p:cNvPr>
          <p:cNvSpPr/>
          <p:nvPr/>
        </p:nvSpPr>
        <p:spPr>
          <a:xfrm>
            <a:off x="585785" y="5850077"/>
            <a:ext cx="5028717" cy="36933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dirty="0">
                <a:latin typeface="微软雅黑" panose="020B0503020204020204" pitchFamily="34" charset="-122"/>
                <a:ea typeface="微软雅黑" panose="020B0503020204020204" pitchFamily="34" charset="-122"/>
              </a:rPr>
              <a:t>Small-world </a:t>
            </a:r>
            <a:r>
              <a:rPr lang="en-US" dirty="0">
                <a:latin typeface="微软雅黑" panose="020B0503020204020204" pitchFamily="34" charset="-122"/>
                <a:ea typeface="微软雅黑" panose="020B0503020204020204" pitchFamily="34" charset="-122"/>
                <a:sym typeface="Wingdings"/>
              </a:rPr>
              <a:t> high clustering coefficient</a:t>
            </a:r>
            <a:endParaRPr lang="en-US" dirty="0">
              <a:latin typeface="微软雅黑" panose="020B0503020204020204" pitchFamily="34" charset="-122"/>
              <a:ea typeface="微软雅黑" panose="020B0503020204020204" pitchFamily="34" charset="-122"/>
            </a:endParaRPr>
          </a:p>
        </p:txBody>
      </p:sp>
      <p:sp>
        <p:nvSpPr>
          <p:cNvPr id="41" name="Rectangle 2">
            <a:extLst>
              <a:ext uri="{FF2B5EF4-FFF2-40B4-BE49-F238E27FC236}">
                <a16:creationId xmlns:a16="http://schemas.microsoft.com/office/drawing/2014/main" id="{C891BA62-3E0B-410F-A44A-AE09F0EA212F}"/>
              </a:ext>
            </a:extLst>
          </p:cNvPr>
          <p:cNvSpPr/>
          <p:nvPr/>
        </p:nvSpPr>
        <p:spPr>
          <a:xfrm>
            <a:off x="585785" y="6273930"/>
            <a:ext cx="6938965" cy="36933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dirty="0" err="1">
                <a:latin typeface="微软雅黑" panose="020B0503020204020204" pitchFamily="34" charset="-122"/>
                <a:ea typeface="微软雅黑" panose="020B0503020204020204" pitchFamily="34" charset="-122"/>
              </a:rPr>
              <a:t>Disassortativity</a:t>
            </a:r>
            <a:r>
              <a:rPr lang="en-US" dirty="0">
                <a:latin typeface="微软雅黑" panose="020B0503020204020204" pitchFamily="34" charset="-122"/>
                <a:ea typeface="微软雅黑" panose="020B0503020204020204" pitchFamily="34" charset="-122"/>
              </a:rPr>
              <a:t> </a:t>
            </a:r>
            <a:r>
              <a:rPr lang="en-US" dirty="0">
                <a:latin typeface="微软雅黑" panose="020B0503020204020204" pitchFamily="34" charset="-122"/>
                <a:ea typeface="微软雅黑" panose="020B0503020204020204" pitchFamily="34" charset="-122"/>
                <a:sym typeface="Wingdings"/>
              </a:rPr>
              <a:t> </a:t>
            </a:r>
            <a:r>
              <a:rPr lang="en-US" dirty="0">
                <a:latin typeface="微软雅黑" panose="020B0503020204020204" pitchFamily="34" charset="-122"/>
                <a:ea typeface="微软雅黑" panose="020B0503020204020204" pitchFamily="34" charset="-122"/>
              </a:rPr>
              <a:t>Heterogeneous degree–degree correlation </a:t>
            </a:r>
          </a:p>
        </p:txBody>
      </p:sp>
      <p:sp>
        <p:nvSpPr>
          <p:cNvPr id="42" name="矩形 41">
            <a:extLst>
              <a:ext uri="{FF2B5EF4-FFF2-40B4-BE49-F238E27FC236}">
                <a16:creationId xmlns:a16="http://schemas.microsoft.com/office/drawing/2014/main" id="{F828F2E6-9CB2-4611-BAC3-22764CC0F64C}"/>
              </a:ext>
            </a:extLst>
          </p:cNvPr>
          <p:cNvSpPr/>
          <p:nvPr/>
        </p:nvSpPr>
        <p:spPr>
          <a:xfrm>
            <a:off x="9113832" y="4006389"/>
            <a:ext cx="617477" cy="369332"/>
          </a:xfrm>
          <a:prstGeom prst="rect">
            <a:avLst/>
          </a:prstGeom>
        </p:spPr>
        <p:txBody>
          <a:bodyPr wrap="none">
            <a:spAutoFit/>
          </a:bodyPr>
          <a:lstStyle/>
          <a:p>
            <a:r>
              <a:rPr lang="en-US" altLang="zh-CN" i="1" dirty="0">
                <a:latin typeface="微软雅黑" panose="020B0503020204020204" pitchFamily="34" charset="-122"/>
                <a:ea typeface="微软雅黑" panose="020B0503020204020204" pitchFamily="34" charset="-122"/>
              </a:rPr>
              <a:t>hub</a:t>
            </a:r>
            <a:endParaRPr lang="zh-CN" altLang="en-US" dirty="0"/>
          </a:p>
        </p:txBody>
      </p:sp>
    </p:spTree>
    <p:extLst>
      <p:ext uri="{BB962C8B-B14F-4D97-AF65-F5344CB8AC3E}">
        <p14:creationId xmlns:p14="http://schemas.microsoft.com/office/powerpoint/2010/main" val="77799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3"/>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4" grpId="0" animBg="1"/>
      <p:bldP spid="25" grpId="0" animBg="1"/>
      <p:bldP spid="26" grpId="0" animBg="1"/>
      <p:bldP spid="31" grpId="0" animBg="1"/>
      <p:bldP spid="32" grpId="0" animBg="1"/>
      <p:bldP spid="33" grpId="0" animBg="1"/>
      <p:bldP spid="37" grpId="0" animBg="1"/>
      <p:bldP spid="39" grpId="0" animBg="1"/>
      <p:bldP spid="40" grpId="0" animBg="1"/>
      <p:bldP spid="41" grpId="0" animBg="1"/>
      <p:bldP spid="4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FF9459-BD63-4CF8-AB2A-43F23CA62E50}"/>
              </a:ext>
            </a:extLst>
          </p:cNvPr>
          <p:cNvSpPr>
            <a:spLocks noGrp="1"/>
          </p:cNvSpPr>
          <p:nvPr>
            <p:ph type="sldNum" sz="quarter" idx="12"/>
          </p:nvPr>
        </p:nvSpPr>
        <p:spPr/>
        <p:txBody>
          <a:bodyPr/>
          <a:lstStyle/>
          <a:p>
            <a:fld id="{DF849393-7876-44FF-8BC7-6C3A91957E85}" type="slidenum">
              <a:rPr lang="zh-CN" altLang="en-US" smtClean="0"/>
              <a:t>69</a:t>
            </a:fld>
            <a:endParaRPr lang="zh-CN" altLang="en-US"/>
          </a:p>
        </p:txBody>
      </p:sp>
      <p:pic>
        <p:nvPicPr>
          <p:cNvPr id="5" name="图片 4">
            <a:extLst>
              <a:ext uri="{FF2B5EF4-FFF2-40B4-BE49-F238E27FC236}">
                <a16:creationId xmlns:a16="http://schemas.microsoft.com/office/drawing/2014/main" id="{EBDA53BB-6F3A-42B8-821C-2EE177E8AFDB}"/>
              </a:ext>
            </a:extLst>
          </p:cNvPr>
          <p:cNvPicPr>
            <a:picLocks noChangeAspect="1"/>
          </p:cNvPicPr>
          <p:nvPr/>
        </p:nvPicPr>
        <p:blipFill>
          <a:blip r:embed="rId3"/>
          <a:stretch>
            <a:fillRect/>
          </a:stretch>
        </p:blipFill>
        <p:spPr>
          <a:xfrm>
            <a:off x="199837" y="770600"/>
            <a:ext cx="6662594" cy="5234483"/>
          </a:xfrm>
          <a:prstGeom prst="rect">
            <a:avLst/>
          </a:prstGeom>
        </p:spPr>
      </p:pic>
      <p:sp>
        <p:nvSpPr>
          <p:cNvPr id="6" name="矩形 5">
            <a:extLst>
              <a:ext uri="{FF2B5EF4-FFF2-40B4-BE49-F238E27FC236}">
                <a16:creationId xmlns:a16="http://schemas.microsoft.com/office/drawing/2014/main" id="{C0B04FA5-AEA9-4202-BE6F-2B7F431FA00B}"/>
              </a:ext>
            </a:extLst>
          </p:cNvPr>
          <p:cNvSpPr/>
          <p:nvPr/>
        </p:nvSpPr>
        <p:spPr>
          <a:xfrm>
            <a:off x="340458" y="6125517"/>
            <a:ext cx="6148320" cy="461665"/>
          </a:xfrm>
          <a:prstGeom prst="rect">
            <a:avLst/>
          </a:prstGeom>
        </p:spPr>
        <p:txBody>
          <a:bodyPr wrap="square">
            <a:spAutoFit/>
          </a:bodyPr>
          <a:lstStyle/>
          <a:p>
            <a:r>
              <a:rPr lang="en-US" altLang="zh-CN" sz="1200" dirty="0" err="1">
                <a:solidFill>
                  <a:srgbClr val="222222"/>
                </a:solidFill>
                <a:latin typeface="-apple-system"/>
              </a:rPr>
              <a:t>Badia-i-Mompel</a:t>
            </a:r>
            <a:r>
              <a:rPr lang="en-US" altLang="zh-CN" sz="1200" dirty="0">
                <a:solidFill>
                  <a:srgbClr val="222222"/>
                </a:solidFill>
                <a:latin typeface="-apple-system"/>
              </a:rPr>
              <a:t>, P., Wessels, L., Müller-</a:t>
            </a:r>
            <a:r>
              <a:rPr lang="en-US" altLang="zh-CN" sz="1200" dirty="0" err="1">
                <a:solidFill>
                  <a:srgbClr val="222222"/>
                </a:solidFill>
                <a:latin typeface="-apple-system"/>
              </a:rPr>
              <a:t>Dott</a:t>
            </a:r>
            <a:r>
              <a:rPr lang="en-US" altLang="zh-CN" sz="1200" dirty="0">
                <a:solidFill>
                  <a:srgbClr val="222222"/>
                </a:solidFill>
                <a:latin typeface="-apple-system"/>
              </a:rPr>
              <a:t>, S. </a:t>
            </a:r>
            <a:r>
              <a:rPr lang="en-US" altLang="zh-CN" sz="1200" i="1" dirty="0">
                <a:solidFill>
                  <a:srgbClr val="222222"/>
                </a:solidFill>
                <a:latin typeface="-apple-system"/>
              </a:rPr>
              <a:t>et al.</a:t>
            </a:r>
            <a:r>
              <a:rPr lang="en-US" altLang="zh-CN" sz="1200" dirty="0">
                <a:solidFill>
                  <a:srgbClr val="222222"/>
                </a:solidFill>
                <a:latin typeface="-apple-system"/>
              </a:rPr>
              <a:t> Gene regulatory network inference in the era of single-cell multi-omics. </a:t>
            </a:r>
            <a:r>
              <a:rPr lang="en-US" altLang="zh-CN" sz="1200" i="1" dirty="0">
                <a:solidFill>
                  <a:srgbClr val="222222"/>
                </a:solidFill>
                <a:latin typeface="-apple-system"/>
              </a:rPr>
              <a:t>Nat Rev Genet</a:t>
            </a:r>
            <a:r>
              <a:rPr lang="en-US" altLang="zh-CN" sz="1200" dirty="0">
                <a:solidFill>
                  <a:srgbClr val="222222"/>
                </a:solidFill>
                <a:latin typeface="-apple-system"/>
              </a:rPr>
              <a:t> </a:t>
            </a:r>
            <a:r>
              <a:rPr lang="en-US" altLang="zh-CN" sz="1200" b="1" dirty="0">
                <a:solidFill>
                  <a:srgbClr val="222222"/>
                </a:solidFill>
                <a:latin typeface="-apple-system"/>
              </a:rPr>
              <a:t>24</a:t>
            </a:r>
            <a:r>
              <a:rPr lang="en-US" altLang="zh-CN" sz="1200" dirty="0">
                <a:solidFill>
                  <a:srgbClr val="222222"/>
                </a:solidFill>
                <a:latin typeface="-apple-system"/>
              </a:rPr>
              <a:t>, 739–754 (2023).</a:t>
            </a:r>
            <a:endParaRPr lang="zh-CN" altLang="en-US" sz="1200" dirty="0"/>
          </a:p>
        </p:txBody>
      </p:sp>
      <p:sp>
        <p:nvSpPr>
          <p:cNvPr id="8" name="标题 1">
            <a:extLst>
              <a:ext uri="{FF2B5EF4-FFF2-40B4-BE49-F238E27FC236}">
                <a16:creationId xmlns:a16="http://schemas.microsoft.com/office/drawing/2014/main" id="{30963485-87D8-4052-9088-642C4465504A}"/>
              </a:ext>
            </a:extLst>
          </p:cNvPr>
          <p:cNvSpPr>
            <a:spLocks noGrp="1"/>
          </p:cNvSpPr>
          <p:nvPr>
            <p:ph type="title"/>
          </p:nvPr>
        </p:nvSpPr>
        <p:spPr>
          <a:xfrm>
            <a:off x="199836" y="18256"/>
            <a:ext cx="11992164" cy="848520"/>
          </a:xfrm>
        </p:spPr>
        <p:txBody>
          <a:bodyPr>
            <a:normAutofit/>
          </a:bodyPr>
          <a:lstStyle/>
          <a:p>
            <a:r>
              <a:rPr lang="zh-CN" altLang="en-US" sz="3600" dirty="0"/>
              <a:t>如何构建基因转录调控网络 </a:t>
            </a:r>
            <a:r>
              <a:rPr lang="en-US" altLang="zh-CN" sz="3600" dirty="0"/>
              <a:t>?</a:t>
            </a:r>
            <a:endParaRPr lang="zh-CN" altLang="en-US" sz="3600" dirty="0"/>
          </a:p>
        </p:txBody>
      </p:sp>
      <p:sp>
        <p:nvSpPr>
          <p:cNvPr id="7" name="矩形 6">
            <a:extLst>
              <a:ext uri="{FF2B5EF4-FFF2-40B4-BE49-F238E27FC236}">
                <a16:creationId xmlns:a16="http://schemas.microsoft.com/office/drawing/2014/main" id="{E3CA7497-BB68-4CC9-8AF0-100E5955E568}"/>
              </a:ext>
            </a:extLst>
          </p:cNvPr>
          <p:cNvSpPr/>
          <p:nvPr/>
        </p:nvSpPr>
        <p:spPr>
          <a:xfrm>
            <a:off x="6644020" y="156187"/>
            <a:ext cx="5547980" cy="6463308"/>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GRN</a:t>
            </a:r>
            <a:r>
              <a:rPr lang="zh-CN" altLang="en-US" dirty="0">
                <a:solidFill>
                  <a:srgbClr val="060607"/>
                </a:solidFill>
                <a:latin typeface="微软雅黑" panose="020B0503020204020204" pitchFamily="34" charset="-122"/>
                <a:ea typeface="微软雅黑" panose="020B0503020204020204" pitchFamily="34" charset="-122"/>
              </a:rPr>
              <a:t>推断：利用计算方法将基因调控从数据中总结为可解释的网络结构</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假设：</a:t>
            </a:r>
            <a:r>
              <a:rPr lang="en-US" altLang="zh-CN" dirty="0">
                <a:solidFill>
                  <a:srgbClr val="060607"/>
                </a:solidFill>
                <a:latin typeface="微软雅黑" panose="020B0503020204020204" pitchFamily="34" charset="-122"/>
                <a:ea typeface="微软雅黑" panose="020B0503020204020204" pitchFamily="34" charset="-122"/>
              </a:rPr>
              <a:t>TF</a:t>
            </a:r>
            <a:r>
              <a:rPr lang="zh-CN" altLang="en-US" dirty="0">
                <a:solidFill>
                  <a:srgbClr val="060607"/>
                </a:solidFill>
                <a:latin typeface="微软雅黑" panose="020B0503020204020204" pitchFamily="34" charset="-122"/>
                <a:ea typeface="微软雅黑" panose="020B0503020204020204" pitchFamily="34" charset="-122"/>
              </a:rPr>
              <a:t>产生的影响</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靶向调控的基因</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可以在组学数据中观测和测量</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有向网络 </a:t>
            </a:r>
            <a:r>
              <a:rPr lang="en-US" altLang="zh-CN" dirty="0">
                <a:solidFill>
                  <a:srgbClr val="060607"/>
                </a:solidFill>
                <a:latin typeface="微软雅黑" panose="020B0503020204020204" pitchFamily="34" charset="-122"/>
                <a:ea typeface="微软雅黑" panose="020B0503020204020204" pitchFamily="34" charset="-122"/>
              </a:rPr>
              <a:t>Vs. </a:t>
            </a:r>
            <a:r>
              <a:rPr lang="zh-CN" altLang="en-US" dirty="0">
                <a:solidFill>
                  <a:srgbClr val="060607"/>
                </a:solidFill>
                <a:latin typeface="微软雅黑" panose="020B0503020204020204" pitchFamily="34" charset="-122"/>
                <a:ea typeface="微软雅黑" panose="020B0503020204020204" pitchFamily="34" charset="-122"/>
              </a:rPr>
              <a:t>无向网络 </a:t>
            </a:r>
            <a:r>
              <a:rPr lang="en-US" altLang="zh-CN" dirty="0">
                <a:solidFill>
                  <a:srgbClr val="060607"/>
                </a:solidFill>
                <a:latin typeface="微软雅黑" panose="020B0503020204020204" pitchFamily="34" charset="-122"/>
                <a:ea typeface="微软雅黑" panose="020B0503020204020204" pitchFamily="34" charset="-122"/>
              </a:rPr>
              <a:t>/ </a:t>
            </a:r>
            <a:r>
              <a:rPr lang="zh-CN" altLang="en-US" dirty="0">
                <a:solidFill>
                  <a:srgbClr val="060607"/>
                </a:solidFill>
                <a:latin typeface="微软雅黑" panose="020B0503020204020204" pitchFamily="34" charset="-122"/>
                <a:ea typeface="微软雅黑" panose="020B0503020204020204" pitchFamily="34" charset="-122"/>
              </a:rPr>
              <a:t>有权网络 </a:t>
            </a:r>
            <a:r>
              <a:rPr lang="en-US" altLang="zh-CN" dirty="0">
                <a:solidFill>
                  <a:srgbClr val="060607"/>
                </a:solidFill>
                <a:latin typeface="微软雅黑" panose="020B0503020204020204" pitchFamily="34" charset="-122"/>
                <a:ea typeface="微软雅黑" panose="020B0503020204020204" pitchFamily="34" charset="-122"/>
              </a:rPr>
              <a:t>Vs. </a:t>
            </a:r>
            <a:r>
              <a:rPr lang="zh-CN" altLang="en-US" dirty="0">
                <a:solidFill>
                  <a:srgbClr val="060607"/>
                </a:solidFill>
                <a:latin typeface="微软雅黑" panose="020B0503020204020204" pitchFamily="34" charset="-122"/>
                <a:ea typeface="微软雅黑" panose="020B0503020204020204" pitchFamily="34" charset="-122"/>
              </a:rPr>
              <a:t>无权网络</a:t>
            </a:r>
            <a:endParaRPr lang="en-US" altLang="zh-CN" dirty="0">
              <a:solidFill>
                <a:srgbClr val="060607"/>
              </a:solidFill>
              <a:latin typeface="微软雅黑" panose="020B0503020204020204" pitchFamily="34" charset="-122"/>
              <a:ea typeface="微软雅黑" panose="020B0503020204020204" pitchFamily="34" charset="-122"/>
            </a:endParaRPr>
          </a:p>
          <a:p>
            <a:endParaRPr lang="en-US" altLang="zh-CN" dirty="0">
              <a:solidFill>
                <a:srgbClr val="060607"/>
              </a:solidFill>
              <a:latin typeface="微软雅黑" panose="020B0503020204020204" pitchFamily="34" charset="-122"/>
              <a:ea typeface="微软雅黑" panose="020B0503020204020204" pitchFamily="34" charset="-122"/>
            </a:endParaRPr>
          </a:p>
          <a:p>
            <a:r>
              <a:rPr lang="en-US" altLang="zh-CN" dirty="0">
                <a:solidFill>
                  <a:srgbClr val="060607"/>
                </a:solidFill>
                <a:latin typeface="微软雅黑" panose="020B0503020204020204" pitchFamily="34" charset="-122"/>
                <a:ea typeface="微软雅黑" panose="020B0503020204020204" pitchFamily="34" charset="-122"/>
              </a:rPr>
              <a:t>Bulk</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通过转录组学</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WGCNA / </a:t>
            </a:r>
            <a:r>
              <a:rPr lang="en-US" altLang="zh-CN" dirty="0" err="1">
                <a:solidFill>
                  <a:srgbClr val="060607"/>
                </a:solidFill>
                <a:latin typeface="微软雅黑" panose="020B0503020204020204" pitchFamily="34" charset="-122"/>
                <a:ea typeface="微软雅黑" panose="020B0503020204020204" pitchFamily="34" charset="-122"/>
              </a:rPr>
              <a:t>ARACNe</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通过表观组学</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err="1">
                <a:solidFill>
                  <a:srgbClr val="060607"/>
                </a:solidFill>
                <a:latin typeface="微软雅黑" panose="020B0503020204020204" pitchFamily="34" charset="-122"/>
                <a:ea typeface="微软雅黑" panose="020B0503020204020204" pitchFamily="34" charset="-122"/>
              </a:rPr>
              <a:t>ChIP</a:t>
            </a:r>
            <a:r>
              <a:rPr lang="en-US" altLang="zh-CN" dirty="0">
                <a:solidFill>
                  <a:srgbClr val="060607"/>
                </a:solidFill>
                <a:latin typeface="微软雅黑" panose="020B0503020204020204" pitchFamily="34" charset="-122"/>
                <a:ea typeface="微软雅黑" panose="020B0503020204020204" pitchFamily="34" charset="-122"/>
              </a:rPr>
              <a:t>-Seq/</a:t>
            </a:r>
            <a:r>
              <a:rPr lang="en-US" altLang="zh-CN" dirty="0" err="1">
                <a:solidFill>
                  <a:srgbClr val="060607"/>
                </a:solidFill>
                <a:latin typeface="微软雅黑" panose="020B0503020204020204" pitchFamily="34" charset="-122"/>
                <a:ea typeface="微软雅黑" panose="020B0503020204020204" pitchFamily="34" charset="-122"/>
              </a:rPr>
              <a:t>CUT&amp;Tag</a:t>
            </a:r>
            <a:r>
              <a:rPr lang="en-US" altLang="zh-CN" dirty="0">
                <a:solidFill>
                  <a:srgbClr val="060607"/>
                </a:solidFill>
                <a:latin typeface="微软雅黑" panose="020B0503020204020204" pitchFamily="34" charset="-122"/>
                <a:ea typeface="微软雅黑" panose="020B0503020204020204" pitchFamily="34" charset="-122"/>
              </a:rPr>
              <a:t>: TF+</a:t>
            </a:r>
            <a:r>
              <a:rPr lang="zh-CN" altLang="en-US" dirty="0">
                <a:solidFill>
                  <a:srgbClr val="060607"/>
                </a:solidFill>
                <a:latin typeface="微软雅黑" panose="020B0503020204020204" pitchFamily="34" charset="-122"/>
                <a:ea typeface="微软雅黑" panose="020B0503020204020204" pitchFamily="34" charset="-122"/>
              </a:rPr>
              <a:t>靶基因</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ATAC-Seq:</a:t>
            </a:r>
            <a:r>
              <a:rPr lang="zh-CN" altLang="en-US" dirty="0">
                <a:solidFill>
                  <a:srgbClr val="060607"/>
                </a:solidFill>
                <a:latin typeface="微软雅黑" panose="020B0503020204020204" pitchFamily="34" charset="-122"/>
                <a:ea typeface="微软雅黑" panose="020B0503020204020204" pitchFamily="34" charset="-122"/>
              </a:rPr>
              <a:t> 注释</a:t>
            </a:r>
            <a:r>
              <a:rPr lang="en-US" altLang="zh-CN" dirty="0">
                <a:solidFill>
                  <a:srgbClr val="060607"/>
                </a:solidFill>
                <a:latin typeface="微软雅黑" panose="020B0503020204020204" pitchFamily="34" charset="-122"/>
                <a:ea typeface="微软雅黑" panose="020B0503020204020204" pitchFamily="34" charset="-122"/>
              </a:rPr>
              <a:t>CRE(TF) + </a:t>
            </a:r>
            <a:r>
              <a:rPr lang="zh-CN" altLang="en-US" dirty="0">
                <a:solidFill>
                  <a:srgbClr val="060607"/>
                </a:solidFill>
                <a:latin typeface="微软雅黑" panose="020B0503020204020204" pitchFamily="34" charset="-122"/>
                <a:ea typeface="微软雅黑" panose="020B0503020204020204" pitchFamily="34" charset="-122"/>
              </a:rPr>
              <a:t>靶基因</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solidFill>
                <a:srgbClr val="060607"/>
              </a:solidFill>
              <a:latin typeface="微软雅黑" panose="020B0503020204020204" pitchFamily="34" charset="-122"/>
              <a:ea typeface="微软雅黑" panose="020B0503020204020204" pitchFamily="34" charset="-122"/>
            </a:endParaRPr>
          </a:p>
          <a:p>
            <a:r>
              <a:rPr lang="en-US" altLang="zh-CN" dirty="0">
                <a:solidFill>
                  <a:srgbClr val="060607"/>
                </a:solidFill>
                <a:latin typeface="微软雅黑" panose="020B0503020204020204" pitchFamily="34" charset="-122"/>
                <a:ea typeface="微软雅黑" panose="020B0503020204020204" pitchFamily="34" charset="-122"/>
              </a:rPr>
              <a:t>Single Cell</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通过转录组学</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SCENIC/scMINER/…..</a:t>
            </a:r>
          </a:p>
          <a:p>
            <a:pPr marL="285750"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通过多模态 </a:t>
            </a:r>
            <a:r>
              <a:rPr lang="en-US" altLang="zh-CN" dirty="0">
                <a:solidFill>
                  <a:srgbClr val="060607"/>
                </a:solidFill>
                <a:latin typeface="微软雅黑" panose="020B0503020204020204" pitchFamily="34" charset="-122"/>
                <a:ea typeface="微软雅黑" panose="020B0503020204020204" pitchFamily="34" charset="-122"/>
              </a:rPr>
              <a:t>(SCENIC+)</a:t>
            </a: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TF</a:t>
            </a:r>
            <a:r>
              <a:rPr lang="zh-CN" altLang="en-US" dirty="0">
                <a:solidFill>
                  <a:srgbClr val="060607"/>
                </a:solidFill>
                <a:latin typeface="微软雅黑" panose="020B0503020204020204" pitchFamily="34" charset="-122"/>
                <a:ea typeface="微软雅黑" panose="020B0503020204020204" pitchFamily="34" charset="-122"/>
              </a:rPr>
              <a:t>表达</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靶基因</a:t>
            </a:r>
            <a:endPar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endParaRPr>
          </a:p>
          <a:p>
            <a:pPr marL="742950" lvl="1" indent="-285750">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注释</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CRE(TF motif)</a:t>
            </a:r>
            <a:endParaRPr lang="en-US" altLang="zh-CN" dirty="0">
              <a:solidFill>
                <a:srgbClr val="060607"/>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CRE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solidFill>
                  <a:srgbClr val="060607"/>
                </a:solidFill>
                <a:latin typeface="微软雅黑" panose="020B0503020204020204" pitchFamily="34" charset="-122"/>
                <a:ea typeface="微软雅黑" panose="020B0503020204020204" pitchFamily="34" charset="-122"/>
              </a:rPr>
              <a:t> </a:t>
            </a:r>
            <a:r>
              <a:rPr lang="zh-CN" altLang="en-US" dirty="0">
                <a:solidFill>
                  <a:srgbClr val="060607"/>
                </a:solidFill>
                <a:latin typeface="微软雅黑" panose="020B0503020204020204" pitchFamily="34" charset="-122"/>
                <a:ea typeface="微软雅黑" panose="020B0503020204020204" pitchFamily="34" charset="-122"/>
              </a:rPr>
              <a:t>靶基因：基因组距离 </a:t>
            </a:r>
            <a:r>
              <a:rPr lang="en-US" altLang="zh-CN" dirty="0">
                <a:solidFill>
                  <a:srgbClr val="060607"/>
                </a:solidFill>
                <a:latin typeface="微软雅黑" panose="020B0503020204020204" pitchFamily="34" charset="-122"/>
                <a:ea typeface="微软雅黑" panose="020B0503020204020204" pitchFamily="34" charset="-122"/>
              </a:rPr>
              <a:t>10kb/100kb/&lt;1000kb</a:t>
            </a:r>
          </a:p>
          <a:p>
            <a:pPr marL="742950" lvl="1" indent="-285750">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TF-CRE-gene (</a:t>
            </a:r>
            <a:r>
              <a:rPr lang="zh-CN" altLang="en-US" dirty="0">
                <a:solidFill>
                  <a:srgbClr val="060607"/>
                </a:solidFill>
                <a:latin typeface="微软雅黑" panose="020B0503020204020204" pitchFamily="34" charset="-122"/>
                <a:ea typeface="微软雅黑" panose="020B0503020204020204" pitchFamily="34" charset="-122"/>
              </a:rPr>
              <a:t>靶基因</a:t>
            </a:r>
            <a:r>
              <a:rPr lang="en-US" altLang="zh-CN" dirty="0">
                <a:solidFill>
                  <a:srgbClr val="060607"/>
                </a:solidFill>
                <a:latin typeface="微软雅黑" panose="020B0503020204020204" pitchFamily="34" charset="-122"/>
                <a:ea typeface="微软雅黑" panose="020B0503020204020204" pitchFamily="34" charset="-122"/>
              </a:rPr>
              <a:t>)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数据建模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线性</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非线性关系</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dirty="0">
              <a:solidFill>
                <a:srgbClr val="060607"/>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C9C7874-40EC-4993-B191-36B31C25A4FE}"/>
              </a:ext>
            </a:extLst>
          </p:cNvPr>
          <p:cNvSpPr/>
          <p:nvPr/>
        </p:nvSpPr>
        <p:spPr>
          <a:xfrm>
            <a:off x="9223649" y="3863459"/>
            <a:ext cx="1892954" cy="276999"/>
          </a:xfrm>
          <a:prstGeom prst="rect">
            <a:avLst/>
          </a:prstGeom>
        </p:spPr>
        <p:txBody>
          <a:bodyPr wrap="none">
            <a:spAutoFit/>
          </a:bodyPr>
          <a:lstStyle/>
          <a:p>
            <a:r>
              <a:rPr lang="en-US" altLang="zh-CN" sz="1200" dirty="0" err="1">
                <a:latin typeface="微软雅黑" panose="020B0503020204020204" pitchFamily="34" charset="-122"/>
                <a:ea typeface="微软雅黑" panose="020B0503020204020204" pitchFamily="34" charset="-122"/>
              </a:rPr>
              <a:t>cisTarget</a:t>
            </a:r>
            <a:r>
              <a:rPr lang="en-US" altLang="zh-CN" sz="1200" dirty="0">
                <a:latin typeface="微软雅黑" panose="020B0503020204020204" pitchFamily="34" charset="-122"/>
                <a:ea typeface="微软雅黑" panose="020B0503020204020204" pitchFamily="34" charset="-122"/>
              </a:rPr>
              <a:t>/DEM/HOMER</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729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5B96698F-A9FA-428D-A021-5D033ABC1667}"/>
              </a:ext>
            </a:extLst>
          </p:cNvPr>
          <p:cNvSpPr txBox="1">
            <a:spLocks/>
          </p:cNvSpPr>
          <p:nvPr/>
        </p:nvSpPr>
        <p:spPr>
          <a:xfrm>
            <a:off x="199836" y="155554"/>
            <a:ext cx="11992164" cy="6452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表观组学数据分析流程 </a:t>
            </a:r>
            <a:r>
              <a:rPr lang="en-US" altLang="zh-CN" sz="4000" dirty="0"/>
              <a:t>(ATAC-seq)</a:t>
            </a:r>
            <a:endParaRPr lang="zh-CN" altLang="en-US" sz="4000" dirty="0"/>
          </a:p>
        </p:txBody>
      </p:sp>
      <p:sp>
        <p:nvSpPr>
          <p:cNvPr id="16" name="矩形 15">
            <a:extLst>
              <a:ext uri="{FF2B5EF4-FFF2-40B4-BE49-F238E27FC236}">
                <a16:creationId xmlns:a16="http://schemas.microsoft.com/office/drawing/2014/main" id="{103CD6F2-CF06-4409-8B43-2D0617D3DBC5}"/>
              </a:ext>
            </a:extLst>
          </p:cNvPr>
          <p:cNvSpPr/>
          <p:nvPr/>
        </p:nvSpPr>
        <p:spPr>
          <a:xfrm>
            <a:off x="838200" y="6538912"/>
            <a:ext cx="11287125" cy="276999"/>
          </a:xfrm>
          <a:prstGeom prst="rect">
            <a:avLst/>
          </a:prstGeom>
        </p:spPr>
        <p:txBody>
          <a:bodyPr wrap="square">
            <a:spAutoFit/>
          </a:bodyPr>
          <a:lstStyle/>
          <a:p>
            <a:r>
              <a:rPr lang="en-US" altLang="zh-CN" sz="1200" dirty="0">
                <a:solidFill>
                  <a:srgbClr val="222222"/>
                </a:solidFill>
                <a:latin typeface="-apple-system"/>
              </a:rPr>
              <a:t>Yan, F., Powell, D.R., Curtis, D.J. et al. From reads to insight: a hitchhiker’s guide to ATAC-seq data analysis. Genome Biol 21, 22 (2020). https://doi.org/10.1186/s13059-020-1929-3</a:t>
            </a:r>
            <a:endParaRPr lang="zh-CN" altLang="en-US" sz="1200" dirty="0">
              <a:latin typeface="-apple-system"/>
            </a:endParaRPr>
          </a:p>
        </p:txBody>
      </p:sp>
      <p:pic>
        <p:nvPicPr>
          <p:cNvPr id="4" name="图片 3">
            <a:extLst>
              <a:ext uri="{FF2B5EF4-FFF2-40B4-BE49-F238E27FC236}">
                <a16:creationId xmlns:a16="http://schemas.microsoft.com/office/drawing/2014/main" id="{E08AC034-2816-40DE-A737-7C0E7D3E062C}"/>
              </a:ext>
            </a:extLst>
          </p:cNvPr>
          <p:cNvPicPr>
            <a:picLocks noChangeAspect="1"/>
          </p:cNvPicPr>
          <p:nvPr/>
        </p:nvPicPr>
        <p:blipFill>
          <a:blip r:embed="rId2"/>
          <a:stretch>
            <a:fillRect/>
          </a:stretch>
        </p:blipFill>
        <p:spPr>
          <a:xfrm>
            <a:off x="565783" y="800762"/>
            <a:ext cx="8317729" cy="5483783"/>
          </a:xfrm>
          <a:prstGeom prst="rect">
            <a:avLst/>
          </a:prstGeom>
        </p:spPr>
      </p:pic>
      <p:sp>
        <p:nvSpPr>
          <p:cNvPr id="7" name="矩形 6">
            <a:extLst>
              <a:ext uri="{FF2B5EF4-FFF2-40B4-BE49-F238E27FC236}">
                <a16:creationId xmlns:a16="http://schemas.microsoft.com/office/drawing/2014/main" id="{8A24D8BF-0D43-4E34-ABB5-B1D4B137D22D}"/>
              </a:ext>
            </a:extLst>
          </p:cNvPr>
          <p:cNvSpPr/>
          <p:nvPr/>
        </p:nvSpPr>
        <p:spPr>
          <a:xfrm>
            <a:off x="9107350" y="2853570"/>
            <a:ext cx="239553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Mapping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Peak Calling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Motif analysis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Visualization</a:t>
            </a:r>
            <a:endParaRPr lang="zh-CN" altLang="en-US" dirty="0">
              <a:latin typeface="微软雅黑" panose="020B0503020204020204" pitchFamily="34" charset="-122"/>
              <a:ea typeface="微软雅黑" panose="020B0503020204020204" pitchFamily="34" charset="-122"/>
            </a:endParaRPr>
          </a:p>
        </p:txBody>
      </p:sp>
      <p:sp>
        <p:nvSpPr>
          <p:cNvPr id="8" name="灯片编号占位符 3">
            <a:extLst>
              <a:ext uri="{FF2B5EF4-FFF2-40B4-BE49-F238E27FC236}">
                <a16:creationId xmlns:a16="http://schemas.microsoft.com/office/drawing/2014/main" id="{879E4B99-7466-450D-A5B5-924F645DA3F5}"/>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7</a:t>
            </a:fld>
            <a:endParaRPr lang="zh-CN" altLang="en-US" dirty="0"/>
          </a:p>
        </p:txBody>
      </p:sp>
    </p:spTree>
    <p:extLst>
      <p:ext uri="{BB962C8B-B14F-4D97-AF65-F5344CB8AC3E}">
        <p14:creationId xmlns:p14="http://schemas.microsoft.com/office/powerpoint/2010/main" val="182486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A9BF42E-E23A-4C2D-8016-37E58FBBD536}"/>
              </a:ext>
            </a:extLst>
          </p:cNvPr>
          <p:cNvSpPr>
            <a:spLocks noGrp="1"/>
          </p:cNvSpPr>
          <p:nvPr>
            <p:ph type="sldNum" sz="quarter" idx="12"/>
          </p:nvPr>
        </p:nvSpPr>
        <p:spPr/>
        <p:txBody>
          <a:bodyPr/>
          <a:lstStyle/>
          <a:p>
            <a:fld id="{DF849393-7876-44FF-8BC7-6C3A91957E85}" type="slidenum">
              <a:rPr lang="zh-CN" altLang="en-US" smtClean="0"/>
              <a:t>70</a:t>
            </a:fld>
            <a:endParaRPr lang="zh-CN" altLang="en-US"/>
          </a:p>
        </p:txBody>
      </p:sp>
      <p:sp>
        <p:nvSpPr>
          <p:cNvPr id="5" name="矩形 4">
            <a:extLst>
              <a:ext uri="{FF2B5EF4-FFF2-40B4-BE49-F238E27FC236}">
                <a16:creationId xmlns:a16="http://schemas.microsoft.com/office/drawing/2014/main" id="{091D3964-7823-4E21-A483-BBEB050CF4C6}"/>
              </a:ext>
            </a:extLst>
          </p:cNvPr>
          <p:cNvSpPr/>
          <p:nvPr/>
        </p:nvSpPr>
        <p:spPr>
          <a:xfrm>
            <a:off x="423340" y="193444"/>
            <a:ext cx="11090600" cy="369332"/>
          </a:xfrm>
          <a:prstGeom prst="rect">
            <a:avLst/>
          </a:prstGeom>
        </p:spPr>
        <p:txBody>
          <a:bodyPr wrap="none">
            <a:spAutoFit/>
          </a:bodyPr>
          <a:lstStyle/>
          <a:p>
            <a:r>
              <a:rPr lang="en-US" altLang="zh-CN" b="1" dirty="0" err="1">
                <a:latin typeface="微软雅黑" panose="020B0503020204020204" pitchFamily="34" charset="-122"/>
                <a:ea typeface="微软雅黑" panose="020B0503020204020204" pitchFamily="34" charset="-122"/>
              </a:rPr>
              <a:t>ARACNe</a:t>
            </a:r>
            <a:r>
              <a:rPr lang="en-US" altLang="zh-CN" sz="1600" dirty="0">
                <a:latin typeface="微软雅黑" panose="020B0503020204020204" pitchFamily="34" charset="-122"/>
                <a:ea typeface="微软雅黑" panose="020B0503020204020204" pitchFamily="34" charset="-122"/>
              </a:rPr>
              <a:t>: An Algorithm for the Reconstruction of Gene Regulatory Networks in a Mammalian Cellular Context</a:t>
            </a:r>
          </a:p>
        </p:txBody>
      </p:sp>
      <p:sp>
        <p:nvSpPr>
          <p:cNvPr id="7" name="矩形 6">
            <a:extLst>
              <a:ext uri="{FF2B5EF4-FFF2-40B4-BE49-F238E27FC236}">
                <a16:creationId xmlns:a16="http://schemas.microsoft.com/office/drawing/2014/main" id="{2DEB9BD6-30A5-445E-A75A-B1C34856075A}"/>
              </a:ext>
            </a:extLst>
          </p:cNvPr>
          <p:cNvSpPr/>
          <p:nvPr/>
        </p:nvSpPr>
        <p:spPr>
          <a:xfrm>
            <a:off x="5658025" y="6155728"/>
            <a:ext cx="6096000" cy="553998"/>
          </a:xfrm>
          <a:prstGeom prst="rect">
            <a:avLst/>
          </a:prstGeom>
        </p:spPr>
        <p:txBody>
          <a:bodyPr>
            <a:spAutoFit/>
          </a:bodyPr>
          <a:lstStyle/>
          <a:p>
            <a:r>
              <a:rPr lang="en-US" altLang="zh-CN" sz="1000" dirty="0">
                <a:solidFill>
                  <a:srgbClr val="333333"/>
                </a:solidFill>
                <a:latin typeface="-apple-system"/>
                <a:ea typeface="微软雅黑" panose="020B0503020204020204" pitchFamily="34" charset="-122"/>
              </a:rPr>
              <a:t>Margolin, A.A., </a:t>
            </a:r>
            <a:r>
              <a:rPr lang="en-US" altLang="zh-CN" sz="1000" dirty="0" err="1">
                <a:solidFill>
                  <a:srgbClr val="333333"/>
                </a:solidFill>
                <a:latin typeface="-apple-system"/>
                <a:ea typeface="微软雅黑" panose="020B0503020204020204" pitchFamily="34" charset="-122"/>
              </a:rPr>
              <a:t>Nemenman</a:t>
            </a:r>
            <a:r>
              <a:rPr lang="en-US" altLang="zh-CN" sz="1000" dirty="0">
                <a:solidFill>
                  <a:srgbClr val="333333"/>
                </a:solidFill>
                <a:latin typeface="-apple-system"/>
                <a:ea typeface="微软雅黑" panose="020B0503020204020204" pitchFamily="34" charset="-122"/>
              </a:rPr>
              <a:t>, I., Basso, K. </a:t>
            </a:r>
            <a:r>
              <a:rPr lang="en-US" altLang="zh-CN" sz="1000" i="1" dirty="0">
                <a:solidFill>
                  <a:srgbClr val="333333"/>
                </a:solidFill>
                <a:latin typeface="-apple-system"/>
                <a:ea typeface="微软雅黑" panose="020B0503020204020204" pitchFamily="34" charset="-122"/>
              </a:rPr>
              <a:t>et al.</a:t>
            </a:r>
            <a:r>
              <a:rPr lang="en-US" altLang="zh-CN" sz="1000" dirty="0">
                <a:solidFill>
                  <a:srgbClr val="333333"/>
                </a:solidFill>
                <a:latin typeface="-apple-system"/>
                <a:ea typeface="微软雅黑" panose="020B0503020204020204" pitchFamily="34" charset="-122"/>
              </a:rPr>
              <a:t> ARACNE: An Algorithm for the Reconstruction of Gene Regulatory Networks in a Mammalian Cellular Context. </a:t>
            </a:r>
            <a:r>
              <a:rPr lang="en-US" altLang="zh-CN" sz="1000" i="1" dirty="0">
                <a:solidFill>
                  <a:srgbClr val="333333"/>
                </a:solidFill>
                <a:latin typeface="-apple-system"/>
                <a:ea typeface="微软雅黑" panose="020B0503020204020204" pitchFamily="34" charset="-122"/>
              </a:rPr>
              <a:t>BMC Bioinformatics</a:t>
            </a:r>
            <a:r>
              <a:rPr lang="en-US" altLang="zh-CN" sz="1000" dirty="0">
                <a:solidFill>
                  <a:srgbClr val="333333"/>
                </a:solidFill>
                <a:latin typeface="-apple-system"/>
                <a:ea typeface="微软雅黑" panose="020B0503020204020204" pitchFamily="34" charset="-122"/>
              </a:rPr>
              <a:t> </a:t>
            </a:r>
            <a:r>
              <a:rPr lang="en-US" altLang="zh-CN" sz="1000" b="1" dirty="0">
                <a:solidFill>
                  <a:srgbClr val="333333"/>
                </a:solidFill>
                <a:latin typeface="-apple-system"/>
                <a:ea typeface="微软雅黑" panose="020B0503020204020204" pitchFamily="34" charset="-122"/>
              </a:rPr>
              <a:t>7</a:t>
            </a:r>
            <a:r>
              <a:rPr lang="en-US" altLang="zh-CN" sz="1000" dirty="0">
                <a:solidFill>
                  <a:srgbClr val="333333"/>
                </a:solidFill>
                <a:latin typeface="-apple-system"/>
                <a:ea typeface="微软雅黑" panose="020B0503020204020204" pitchFamily="34" charset="-122"/>
              </a:rPr>
              <a:t> (Suppl 1), S7 (2006). https://doi.org/10.1186/1471-2105-7-S1-S7</a:t>
            </a:r>
            <a:endParaRPr lang="zh-CN" altLang="en-US" sz="1000" dirty="0">
              <a:latin typeface="-apple-system"/>
              <a:ea typeface="微软雅黑" panose="020B0503020204020204" pitchFamily="34" charset="-122"/>
            </a:endParaRPr>
          </a:p>
        </p:txBody>
      </p:sp>
      <p:sp>
        <p:nvSpPr>
          <p:cNvPr id="9" name="矩形 8">
            <a:extLst>
              <a:ext uri="{FF2B5EF4-FFF2-40B4-BE49-F238E27FC236}">
                <a16:creationId xmlns:a16="http://schemas.microsoft.com/office/drawing/2014/main" id="{00789B4A-AAB3-48B0-A030-F7DA74FF38A6}"/>
              </a:ext>
            </a:extLst>
          </p:cNvPr>
          <p:cNvSpPr/>
          <p:nvPr/>
        </p:nvSpPr>
        <p:spPr>
          <a:xfrm>
            <a:off x="557544" y="695325"/>
            <a:ext cx="6929106" cy="400110"/>
          </a:xfrm>
          <a:prstGeom prst="rect">
            <a:avLst/>
          </a:prstGeom>
        </p:spPr>
        <p:txBody>
          <a:bodyPr wrap="square">
            <a:spAutoFit/>
          </a:bodyPr>
          <a:lstStyle/>
          <a:p>
            <a:r>
              <a:rPr lang="en-US" altLang="zh-CN" sz="2000" dirty="0">
                <a:solidFill>
                  <a:srgbClr val="060607"/>
                </a:solidFill>
                <a:latin typeface="微软雅黑" panose="020B0503020204020204" pitchFamily="34" charset="-122"/>
                <a:ea typeface="微软雅黑" panose="020B0503020204020204" pitchFamily="34" charset="-122"/>
              </a:rPr>
              <a:t>Step1: </a:t>
            </a:r>
            <a:r>
              <a:rPr lang="zh-CN" altLang="en-US" sz="2000" dirty="0">
                <a:solidFill>
                  <a:srgbClr val="060607"/>
                </a:solidFill>
                <a:latin typeface="微软雅黑" panose="020B0503020204020204" pitchFamily="34" charset="-122"/>
                <a:ea typeface="微软雅黑" panose="020B0503020204020204" pitchFamily="34" charset="-122"/>
              </a:rPr>
              <a:t>计算基因 </a:t>
            </a:r>
            <a:r>
              <a:rPr lang="en-US" altLang="zh-CN" sz="2000" i="1" dirty="0" err="1">
                <a:solidFill>
                  <a:srgbClr val="060607"/>
                </a:solidFill>
                <a:latin typeface="微软雅黑" panose="020B0503020204020204" pitchFamily="34" charset="-122"/>
                <a:ea typeface="微软雅黑" panose="020B0503020204020204" pitchFamily="34" charset="-122"/>
              </a:rPr>
              <a:t>i</a:t>
            </a:r>
            <a:r>
              <a:rPr lang="en-US" altLang="zh-CN" sz="2000" i="1" dirty="0">
                <a:solidFill>
                  <a:srgbClr val="060607"/>
                </a:solidFill>
                <a:latin typeface="微软雅黑" panose="020B0503020204020204" pitchFamily="34" charset="-122"/>
                <a:ea typeface="微软雅黑" panose="020B0503020204020204" pitchFamily="34" charset="-122"/>
              </a:rPr>
              <a:t> </a:t>
            </a:r>
            <a:r>
              <a:rPr lang="zh-CN" altLang="en-US" sz="2000" dirty="0">
                <a:solidFill>
                  <a:srgbClr val="060607"/>
                </a:solidFill>
                <a:latin typeface="微软雅黑" panose="020B0503020204020204" pitchFamily="34" charset="-122"/>
                <a:ea typeface="微软雅黑" panose="020B0503020204020204" pitchFamily="34" charset="-122"/>
              </a:rPr>
              <a:t>和基因 </a:t>
            </a:r>
            <a:r>
              <a:rPr lang="en-US" altLang="zh-CN" sz="2000" i="1" dirty="0">
                <a:solidFill>
                  <a:srgbClr val="060607"/>
                </a:solidFill>
                <a:latin typeface="微软雅黑" panose="020B0503020204020204" pitchFamily="34" charset="-122"/>
                <a:ea typeface="微软雅黑" panose="020B0503020204020204" pitchFamily="34" charset="-122"/>
              </a:rPr>
              <a:t>j </a:t>
            </a:r>
            <a:r>
              <a:rPr lang="zh-CN" altLang="en-US" sz="2000" dirty="0">
                <a:solidFill>
                  <a:srgbClr val="060607"/>
                </a:solidFill>
                <a:latin typeface="微软雅黑" panose="020B0503020204020204" pitchFamily="34" charset="-122"/>
                <a:ea typeface="微软雅黑" panose="020B0503020204020204" pitchFamily="34" charset="-122"/>
              </a:rPr>
              <a:t>表达</a:t>
            </a:r>
            <a:r>
              <a:rPr lang="en-US" altLang="zh-CN" sz="2000" dirty="0">
                <a:solidFill>
                  <a:srgbClr val="060607"/>
                </a:solidFill>
                <a:latin typeface="微软雅黑" panose="020B0503020204020204" pitchFamily="34" charset="-122"/>
                <a:ea typeface="微软雅黑" panose="020B0503020204020204" pitchFamily="34" charset="-122"/>
              </a:rPr>
              <a:t>profile</a:t>
            </a:r>
            <a:r>
              <a:rPr lang="zh-CN" altLang="en-US" sz="2000" dirty="0">
                <a:solidFill>
                  <a:srgbClr val="060607"/>
                </a:solidFill>
                <a:latin typeface="微软雅黑" panose="020B0503020204020204" pitchFamily="34" charset="-122"/>
                <a:ea typeface="微软雅黑" panose="020B0503020204020204" pitchFamily="34" charset="-122"/>
              </a:rPr>
              <a:t>的互信息 </a:t>
            </a:r>
            <a:r>
              <a:rPr lang="en-US" altLang="zh-CN" sz="2000" dirty="0">
                <a:solidFill>
                  <a:srgbClr val="060607"/>
                </a:solidFill>
                <a:latin typeface="微软雅黑" panose="020B0503020204020204" pitchFamily="34" charset="-122"/>
                <a:ea typeface="微软雅黑" panose="020B0503020204020204" pitchFamily="34" charset="-122"/>
              </a:rPr>
              <a:t>MI</a:t>
            </a:r>
          </a:p>
        </p:txBody>
      </p:sp>
      <p:sp>
        <p:nvSpPr>
          <p:cNvPr id="2" name="矩形 1">
            <a:extLst>
              <a:ext uri="{FF2B5EF4-FFF2-40B4-BE49-F238E27FC236}">
                <a16:creationId xmlns:a16="http://schemas.microsoft.com/office/drawing/2014/main" id="{67277DE9-61D0-4F7B-AED3-4B1C7BAAEC3A}"/>
              </a:ext>
            </a:extLst>
          </p:cNvPr>
          <p:cNvSpPr/>
          <p:nvPr/>
        </p:nvSpPr>
        <p:spPr>
          <a:xfrm>
            <a:off x="818649" y="1335321"/>
            <a:ext cx="3050835" cy="369332"/>
          </a:xfrm>
          <a:prstGeom prst="rect">
            <a:avLst/>
          </a:prstGeom>
        </p:spPr>
        <p:txBody>
          <a:bodyPr wrap="none">
            <a:spAutoFit/>
          </a:bodyPr>
          <a:lstStyle/>
          <a:p>
            <a:r>
              <a:rPr lang="es-ES" altLang="zh-CN" i="1" dirty="0">
                <a:solidFill>
                  <a:srgbClr val="333333"/>
                </a:solidFill>
                <a:latin typeface="Georgia" panose="02040502050405020303" pitchFamily="18" charset="0"/>
              </a:rPr>
              <a:t>I</a:t>
            </a:r>
            <a:r>
              <a:rPr lang="es-ES" altLang="zh-CN" dirty="0">
                <a:solidFill>
                  <a:srgbClr val="333333"/>
                </a:solidFill>
                <a:latin typeface="Georgia" panose="02040502050405020303" pitchFamily="18" charset="0"/>
              </a:rPr>
              <a:t>(</a:t>
            </a:r>
            <a:r>
              <a:rPr lang="es-ES" altLang="zh-CN" i="1" dirty="0">
                <a:solidFill>
                  <a:srgbClr val="333333"/>
                </a:solidFill>
                <a:latin typeface="Georgia" panose="02040502050405020303" pitchFamily="18" charset="0"/>
              </a:rPr>
              <a:t>x</a:t>
            </a:r>
            <a:r>
              <a:rPr lang="es-ES" altLang="zh-CN" dirty="0">
                <a:solidFill>
                  <a:srgbClr val="333333"/>
                </a:solidFill>
                <a:latin typeface="Georgia" panose="02040502050405020303" pitchFamily="18" charset="0"/>
              </a:rPr>
              <a:t>, </a:t>
            </a:r>
            <a:r>
              <a:rPr lang="es-ES" altLang="zh-CN" i="1" dirty="0">
                <a:solidFill>
                  <a:srgbClr val="333333"/>
                </a:solidFill>
                <a:latin typeface="Georgia" panose="02040502050405020303" pitchFamily="18" charset="0"/>
              </a:rPr>
              <a:t>y</a:t>
            </a:r>
            <a:r>
              <a:rPr lang="es-ES" altLang="zh-CN" dirty="0">
                <a:solidFill>
                  <a:srgbClr val="333333"/>
                </a:solidFill>
                <a:latin typeface="Georgia" panose="02040502050405020303" pitchFamily="18" charset="0"/>
              </a:rPr>
              <a:t>) = </a:t>
            </a:r>
            <a:r>
              <a:rPr lang="es-ES" altLang="zh-CN" i="1" dirty="0">
                <a:solidFill>
                  <a:srgbClr val="333333"/>
                </a:solidFill>
                <a:latin typeface="Georgia" panose="02040502050405020303" pitchFamily="18" charset="0"/>
              </a:rPr>
              <a:t>S</a:t>
            </a:r>
            <a:r>
              <a:rPr lang="es-ES" altLang="zh-CN" dirty="0">
                <a:solidFill>
                  <a:srgbClr val="333333"/>
                </a:solidFill>
                <a:latin typeface="Georgia" panose="02040502050405020303" pitchFamily="18" charset="0"/>
              </a:rPr>
              <a:t>(</a:t>
            </a:r>
            <a:r>
              <a:rPr lang="es-ES" altLang="zh-CN" i="1" dirty="0">
                <a:solidFill>
                  <a:srgbClr val="333333"/>
                </a:solidFill>
                <a:latin typeface="Georgia" panose="02040502050405020303" pitchFamily="18" charset="0"/>
              </a:rPr>
              <a:t>x</a:t>
            </a:r>
            <a:r>
              <a:rPr lang="es-ES" altLang="zh-CN" dirty="0">
                <a:solidFill>
                  <a:srgbClr val="333333"/>
                </a:solidFill>
                <a:latin typeface="Georgia" panose="02040502050405020303" pitchFamily="18" charset="0"/>
              </a:rPr>
              <a:t>) + </a:t>
            </a:r>
            <a:r>
              <a:rPr lang="es-ES" altLang="zh-CN" i="1" dirty="0">
                <a:solidFill>
                  <a:srgbClr val="333333"/>
                </a:solidFill>
                <a:latin typeface="Georgia" panose="02040502050405020303" pitchFamily="18" charset="0"/>
              </a:rPr>
              <a:t>S</a:t>
            </a:r>
            <a:r>
              <a:rPr lang="es-ES" altLang="zh-CN" dirty="0">
                <a:solidFill>
                  <a:srgbClr val="333333"/>
                </a:solidFill>
                <a:latin typeface="Georgia" panose="02040502050405020303" pitchFamily="18" charset="0"/>
              </a:rPr>
              <a:t>(</a:t>
            </a:r>
            <a:r>
              <a:rPr lang="es-ES" altLang="zh-CN" i="1" dirty="0">
                <a:solidFill>
                  <a:srgbClr val="333333"/>
                </a:solidFill>
                <a:latin typeface="Georgia" panose="02040502050405020303" pitchFamily="18" charset="0"/>
              </a:rPr>
              <a:t>y</a:t>
            </a:r>
            <a:r>
              <a:rPr lang="es-ES" altLang="zh-CN" dirty="0">
                <a:solidFill>
                  <a:srgbClr val="333333"/>
                </a:solidFill>
                <a:latin typeface="Georgia" panose="02040502050405020303" pitchFamily="18" charset="0"/>
              </a:rPr>
              <a:t>) - </a:t>
            </a:r>
            <a:r>
              <a:rPr lang="es-ES" altLang="zh-CN" i="1" dirty="0">
                <a:solidFill>
                  <a:srgbClr val="333333"/>
                </a:solidFill>
                <a:latin typeface="Georgia" panose="02040502050405020303" pitchFamily="18" charset="0"/>
              </a:rPr>
              <a:t>S</a:t>
            </a:r>
            <a:r>
              <a:rPr lang="es-ES" altLang="zh-CN" dirty="0">
                <a:solidFill>
                  <a:srgbClr val="333333"/>
                </a:solidFill>
                <a:latin typeface="Georgia" panose="02040502050405020303" pitchFamily="18" charset="0"/>
              </a:rPr>
              <a:t>(</a:t>
            </a:r>
            <a:r>
              <a:rPr lang="es-ES" altLang="zh-CN" i="1" dirty="0">
                <a:solidFill>
                  <a:srgbClr val="333333"/>
                </a:solidFill>
                <a:latin typeface="Georgia" panose="02040502050405020303" pitchFamily="18" charset="0"/>
              </a:rPr>
              <a:t>x</a:t>
            </a:r>
            <a:r>
              <a:rPr lang="es-ES" altLang="zh-CN" dirty="0">
                <a:solidFill>
                  <a:srgbClr val="333333"/>
                </a:solidFill>
                <a:latin typeface="Georgia" panose="02040502050405020303" pitchFamily="18" charset="0"/>
              </a:rPr>
              <a:t>, </a:t>
            </a:r>
            <a:r>
              <a:rPr lang="es-ES" altLang="zh-CN" i="1" dirty="0">
                <a:solidFill>
                  <a:srgbClr val="333333"/>
                </a:solidFill>
                <a:latin typeface="Georgia" panose="02040502050405020303" pitchFamily="18" charset="0"/>
              </a:rPr>
              <a:t>y</a:t>
            </a:r>
            <a:r>
              <a:rPr lang="es-ES" altLang="zh-CN" dirty="0">
                <a:solidFill>
                  <a:srgbClr val="333333"/>
                </a:solidFill>
                <a:latin typeface="Georgia" panose="02040502050405020303" pitchFamily="18" charset="0"/>
              </a:rPr>
              <a:t>)</a:t>
            </a:r>
            <a:endParaRPr lang="zh-CN" altLang="en-US" dirty="0"/>
          </a:p>
        </p:txBody>
      </p:sp>
      <p:sp>
        <p:nvSpPr>
          <p:cNvPr id="3" name="矩形 2">
            <a:extLst>
              <a:ext uri="{FF2B5EF4-FFF2-40B4-BE49-F238E27FC236}">
                <a16:creationId xmlns:a16="http://schemas.microsoft.com/office/drawing/2014/main" id="{B6FD106D-A092-4D71-8FFB-6C50BDC758F5}"/>
              </a:ext>
            </a:extLst>
          </p:cNvPr>
          <p:cNvSpPr/>
          <p:nvPr/>
        </p:nvSpPr>
        <p:spPr>
          <a:xfrm>
            <a:off x="4140352" y="1329758"/>
            <a:ext cx="4565673" cy="369332"/>
          </a:xfrm>
          <a:prstGeom prst="rect">
            <a:avLst/>
          </a:prstGeom>
        </p:spPr>
        <p:txBody>
          <a:bodyPr wrap="none">
            <a:spAutoFit/>
          </a:bodyPr>
          <a:lstStyle/>
          <a:p>
            <a:r>
              <a:rPr lang="en-US" altLang="zh-CN" i="1" dirty="0">
                <a:solidFill>
                  <a:srgbClr val="333333"/>
                </a:solidFill>
                <a:latin typeface="Georgia" panose="02040502050405020303" pitchFamily="18" charset="0"/>
              </a:rPr>
              <a:t>S</a:t>
            </a:r>
            <a:r>
              <a:rPr lang="en-US" altLang="zh-CN" dirty="0">
                <a:solidFill>
                  <a:srgbClr val="333333"/>
                </a:solidFill>
                <a:latin typeface="Georgia" panose="02040502050405020303" pitchFamily="18" charset="0"/>
              </a:rPr>
              <a:t>(</a:t>
            </a:r>
            <a:r>
              <a:rPr lang="en-US" altLang="zh-CN" i="1" dirty="0">
                <a:solidFill>
                  <a:srgbClr val="333333"/>
                </a:solidFill>
                <a:latin typeface="Georgia" panose="02040502050405020303" pitchFamily="18" charset="0"/>
              </a:rPr>
              <a:t>t</a:t>
            </a:r>
            <a:r>
              <a:rPr lang="en-US" altLang="zh-CN" dirty="0">
                <a:solidFill>
                  <a:srgbClr val="333333"/>
                </a:solidFill>
                <a:latin typeface="Georgia" panose="02040502050405020303" pitchFamily="18" charset="0"/>
              </a:rPr>
              <a:t>) is the entropy of an arbitrary variable </a:t>
            </a:r>
            <a:r>
              <a:rPr lang="en-US" altLang="zh-CN" i="1" dirty="0">
                <a:solidFill>
                  <a:srgbClr val="333333"/>
                </a:solidFill>
                <a:latin typeface="Georgia" panose="02040502050405020303" pitchFamily="18" charset="0"/>
              </a:rPr>
              <a:t>t</a:t>
            </a:r>
            <a:endParaRPr lang="zh-CN" altLang="en-US" dirty="0"/>
          </a:p>
        </p:txBody>
      </p:sp>
      <p:pic>
        <p:nvPicPr>
          <p:cNvPr id="11" name="图片 10">
            <a:extLst>
              <a:ext uri="{FF2B5EF4-FFF2-40B4-BE49-F238E27FC236}">
                <a16:creationId xmlns:a16="http://schemas.microsoft.com/office/drawing/2014/main" id="{E382D101-4781-4307-A1B5-BBD59BCE1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615" y="1777914"/>
            <a:ext cx="5334652" cy="636892"/>
          </a:xfrm>
          <a:prstGeom prst="rect">
            <a:avLst/>
          </a:prstGeom>
        </p:spPr>
      </p:pic>
      <p:sp>
        <p:nvSpPr>
          <p:cNvPr id="13" name="矩形 12">
            <a:extLst>
              <a:ext uri="{FF2B5EF4-FFF2-40B4-BE49-F238E27FC236}">
                <a16:creationId xmlns:a16="http://schemas.microsoft.com/office/drawing/2014/main" id="{9C614BC2-6651-4960-B3F5-19C17B640DE6}"/>
              </a:ext>
            </a:extLst>
          </p:cNvPr>
          <p:cNvSpPr/>
          <p:nvPr/>
        </p:nvSpPr>
        <p:spPr>
          <a:xfrm>
            <a:off x="557544" y="3059668"/>
            <a:ext cx="5248873" cy="400110"/>
          </a:xfrm>
          <a:prstGeom prst="rect">
            <a:avLst/>
          </a:prstGeom>
        </p:spPr>
        <p:txBody>
          <a:bodyPr wrap="none">
            <a:spAutoFit/>
          </a:bodyPr>
          <a:lstStyle/>
          <a:p>
            <a:r>
              <a:rPr lang="en-US" altLang="zh-CN" sz="2000" dirty="0">
                <a:solidFill>
                  <a:srgbClr val="060607"/>
                </a:solidFill>
                <a:latin typeface="微软雅黑" panose="020B0503020204020204" pitchFamily="34" charset="-122"/>
                <a:ea typeface="微软雅黑" panose="020B0503020204020204" pitchFamily="34" charset="-122"/>
              </a:rPr>
              <a:t>Step2: </a:t>
            </a:r>
            <a:r>
              <a:rPr lang="zh-CN" altLang="en-US" sz="2000" dirty="0">
                <a:solidFill>
                  <a:srgbClr val="060607"/>
                </a:solidFill>
                <a:latin typeface="微软雅黑" panose="020B0503020204020204" pitchFamily="34" charset="-122"/>
                <a:ea typeface="微软雅黑" panose="020B0503020204020204" pitchFamily="34" charset="-122"/>
              </a:rPr>
              <a:t>去除</a:t>
            </a:r>
            <a:r>
              <a:rPr lang="en-US" altLang="zh-CN" sz="2000" dirty="0">
                <a:solidFill>
                  <a:srgbClr val="060607"/>
                </a:solidFill>
                <a:latin typeface="微软雅黑" panose="020B0503020204020204" pitchFamily="34" charset="-122"/>
                <a:ea typeface="微软雅黑" panose="020B0503020204020204" pitchFamily="34" charset="-122"/>
              </a:rPr>
              <a:t>indirect candidate interactions</a:t>
            </a:r>
          </a:p>
        </p:txBody>
      </p:sp>
      <p:sp>
        <p:nvSpPr>
          <p:cNvPr id="16" name="矩形 15">
            <a:extLst>
              <a:ext uri="{FF2B5EF4-FFF2-40B4-BE49-F238E27FC236}">
                <a16:creationId xmlns:a16="http://schemas.microsoft.com/office/drawing/2014/main" id="{FA8D1655-8763-4218-9648-33E5720AEDFB}"/>
              </a:ext>
            </a:extLst>
          </p:cNvPr>
          <p:cNvSpPr/>
          <p:nvPr/>
        </p:nvSpPr>
        <p:spPr>
          <a:xfrm>
            <a:off x="870543" y="2557224"/>
            <a:ext cx="10573571" cy="338554"/>
          </a:xfrm>
          <a:prstGeom prst="rect">
            <a:avLst/>
          </a:prstGeom>
        </p:spPr>
        <p:txBody>
          <a:bodyPr wrap="square">
            <a:spAutoFit/>
          </a:bodyPr>
          <a:lstStyle/>
          <a:p>
            <a:r>
              <a:rPr lang="en-US" altLang="zh-CN" sz="1600" dirty="0">
                <a:solidFill>
                  <a:srgbClr val="333333"/>
                </a:solidFill>
                <a:latin typeface="微软雅黑" panose="020B0503020204020204" pitchFamily="34" charset="-122"/>
                <a:ea typeface="微软雅黑" panose="020B0503020204020204" pitchFamily="34" charset="-122"/>
              </a:rPr>
              <a:t>Randomly shuffle the expression of genes across the various microarray profiles </a:t>
            </a:r>
            <a:r>
              <a:rPr lang="en-US" altLang="zh-CN" sz="1600"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assign a p-value (10^-4)</a:t>
            </a:r>
            <a:endParaRPr lang="zh-CN" altLang="en-US" sz="16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7DB67C6D-D28B-462E-9ACF-8C751C3571CB}"/>
              </a:ext>
            </a:extLst>
          </p:cNvPr>
          <p:cNvSpPr/>
          <p:nvPr/>
        </p:nvSpPr>
        <p:spPr>
          <a:xfrm>
            <a:off x="4279421" y="3602456"/>
            <a:ext cx="6941029" cy="584775"/>
          </a:xfrm>
          <a:prstGeom prst="rect">
            <a:avLst/>
          </a:prstGeom>
        </p:spPr>
        <p:txBody>
          <a:bodyPr wrap="square">
            <a:spAutoFit/>
          </a:bodyPr>
          <a:lstStyle/>
          <a:p>
            <a:r>
              <a:rPr lang="zh-CN" altLang="en-US" sz="1600" dirty="0">
                <a:solidFill>
                  <a:srgbClr val="333333"/>
                </a:solidFill>
                <a:latin typeface="微软雅黑" panose="020B0503020204020204" pitchFamily="34" charset="-122"/>
                <a:ea typeface="微软雅黑" panose="020B0503020204020204" pitchFamily="34" charset="-122"/>
              </a:rPr>
              <a:t>运用信息论中的</a:t>
            </a:r>
            <a:r>
              <a:rPr lang="en-US" altLang="zh-CN" sz="1600" dirty="0">
                <a:latin typeface="微软雅黑" panose="020B0503020204020204" pitchFamily="34" charset="-122"/>
                <a:ea typeface="微软雅黑" panose="020B0503020204020204" pitchFamily="34" charset="-122"/>
              </a:rPr>
              <a:t>Data Processing Inequality</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数据处理不等式</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原理</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  infer the most likely path of information flow</a:t>
            </a:r>
            <a:endParaRPr lang="en-US" altLang="zh-CN" sz="16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1452EA35-0C42-4D29-B0CD-4065514298BD}"/>
              </a:ext>
            </a:extLst>
          </p:cNvPr>
          <p:cNvPicPr>
            <a:picLocks noChangeAspect="1"/>
          </p:cNvPicPr>
          <p:nvPr/>
        </p:nvPicPr>
        <p:blipFill rotWithShape="1">
          <a:blip r:embed="rId4">
            <a:extLst>
              <a:ext uri="{28A0092B-C50C-407E-A947-70E740481C1C}">
                <a14:useLocalDpi xmlns:a14="http://schemas.microsoft.com/office/drawing/2010/main" val="0"/>
              </a:ext>
            </a:extLst>
          </a:blip>
          <a:srcRect t="-1" b="66149"/>
          <a:stretch/>
        </p:blipFill>
        <p:spPr>
          <a:xfrm>
            <a:off x="340651" y="3978891"/>
            <a:ext cx="3717894" cy="1631334"/>
          </a:xfrm>
          <a:prstGeom prst="rect">
            <a:avLst/>
          </a:prstGeom>
        </p:spPr>
      </p:pic>
      <p:sp>
        <p:nvSpPr>
          <p:cNvPr id="20" name="矩形 19">
            <a:extLst>
              <a:ext uri="{FF2B5EF4-FFF2-40B4-BE49-F238E27FC236}">
                <a16:creationId xmlns:a16="http://schemas.microsoft.com/office/drawing/2014/main" id="{EBAAD4BA-9C05-42E1-B94D-1F8E105028ED}"/>
              </a:ext>
            </a:extLst>
          </p:cNvPr>
          <p:cNvSpPr/>
          <p:nvPr/>
        </p:nvSpPr>
        <p:spPr>
          <a:xfrm>
            <a:off x="4058545" y="4344934"/>
            <a:ext cx="7552430" cy="152580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i="1" dirty="0">
                <a:solidFill>
                  <a:srgbClr val="333333"/>
                </a:solidFill>
                <a:latin typeface="微软雅黑" panose="020B0503020204020204" pitchFamily="34" charset="-122"/>
                <a:ea typeface="微软雅黑" panose="020B0503020204020204" pitchFamily="34" charset="-122"/>
              </a:rPr>
              <a:t>I(g1, g2) &gt;I(g1, g3) and I(g2, g3) &gt;I(g1, g3) </a:t>
            </a:r>
            <a:r>
              <a:rPr lang="en-US" altLang="zh-CN"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i="1" dirty="0">
                <a:solidFill>
                  <a:srgbClr val="333333"/>
                </a:solidFill>
                <a:latin typeface="微软雅黑" panose="020B0503020204020204" pitchFamily="34" charset="-122"/>
                <a:ea typeface="微软雅黑" panose="020B0503020204020204" pitchFamily="34" charset="-122"/>
              </a:rPr>
              <a:t>去除</a:t>
            </a:r>
            <a:r>
              <a:rPr lang="en-US" altLang="zh-CN" sz="1600" i="1" dirty="0">
                <a:solidFill>
                  <a:srgbClr val="333333"/>
                </a:solidFill>
                <a:latin typeface="微软雅黑" panose="020B0503020204020204" pitchFamily="34" charset="-122"/>
                <a:ea typeface="微软雅黑" panose="020B0503020204020204" pitchFamily="34" charset="-122"/>
              </a:rPr>
              <a:t> g1 &lt;-&gt; g3</a:t>
            </a:r>
          </a:p>
          <a:p>
            <a:pPr marL="285750" indent="-285750">
              <a:lnSpc>
                <a:spcPct val="150000"/>
              </a:lnSpc>
              <a:buFont typeface="Arial" panose="020B0604020202020204" pitchFamily="34" charset="0"/>
              <a:buChar char="•"/>
            </a:pPr>
            <a:r>
              <a:rPr lang="en-US" altLang="zh-CN" sz="1600" i="1" dirty="0">
                <a:solidFill>
                  <a:srgbClr val="333333"/>
                </a:solidFill>
                <a:latin typeface="微软雅黑" panose="020B0503020204020204" pitchFamily="34" charset="-122"/>
                <a:ea typeface="微软雅黑" panose="020B0503020204020204" pitchFamily="34" charset="-122"/>
              </a:rPr>
              <a:t>I(g2, g3) &gt;I(g2, g4) and I(g3, g4) &gt;I(g2, g4) </a:t>
            </a:r>
            <a:r>
              <a:rPr lang="en-US" altLang="zh-CN"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i="1" dirty="0">
                <a:solidFill>
                  <a:srgbClr val="333333"/>
                </a:solidFill>
                <a:latin typeface="微软雅黑" panose="020B0503020204020204" pitchFamily="34" charset="-122"/>
                <a:ea typeface="微软雅黑" panose="020B0503020204020204" pitchFamily="34" charset="-122"/>
              </a:rPr>
              <a:t>去除</a:t>
            </a:r>
            <a:r>
              <a:rPr lang="en-US" altLang="zh-CN" sz="1600" i="1" dirty="0">
                <a:solidFill>
                  <a:srgbClr val="333333"/>
                </a:solidFill>
                <a:latin typeface="微软雅黑" panose="020B0503020204020204" pitchFamily="34" charset="-122"/>
                <a:ea typeface="微软雅黑" panose="020B0503020204020204" pitchFamily="34" charset="-122"/>
              </a:rPr>
              <a:t>g2  &lt;-&gt; g4. </a:t>
            </a:r>
          </a:p>
          <a:p>
            <a:pPr marL="285750" indent="-285750">
              <a:lnSpc>
                <a:spcPct val="150000"/>
              </a:lnSpc>
              <a:buFont typeface="Arial" panose="020B0604020202020204" pitchFamily="34" charset="0"/>
              <a:buChar char="•"/>
            </a:pPr>
            <a:r>
              <a:rPr lang="en-US" altLang="zh-CN" sz="1600" i="1" dirty="0">
                <a:solidFill>
                  <a:srgbClr val="333333"/>
                </a:solidFill>
                <a:latin typeface="微软雅黑" panose="020B0503020204020204" pitchFamily="34" charset="-122"/>
                <a:ea typeface="微软雅黑" panose="020B0503020204020204" pitchFamily="34" charset="-122"/>
              </a:rPr>
              <a:t>I(g1, g2) &gt;I(g1, g4) and I(g2, g4) &gt;I(g1, g4) </a:t>
            </a:r>
            <a:r>
              <a:rPr lang="zh-CN" altLang="en-US" sz="1600" i="1" dirty="0">
                <a:solidFill>
                  <a:srgbClr val="333333"/>
                </a:solidFill>
                <a:latin typeface="微软雅黑" panose="020B0503020204020204" pitchFamily="34" charset="-122"/>
                <a:ea typeface="微软雅黑" panose="020B0503020204020204" pitchFamily="34" charset="-122"/>
              </a:rPr>
              <a:t>或者</a:t>
            </a:r>
            <a:r>
              <a:rPr lang="en-US" altLang="zh-CN" sz="1600" i="1" dirty="0">
                <a:solidFill>
                  <a:srgbClr val="333333"/>
                </a:solidFill>
                <a:latin typeface="微软雅黑" panose="020B0503020204020204" pitchFamily="34" charset="-122"/>
                <a:ea typeface="微软雅黑" panose="020B0503020204020204" pitchFamily="34" charset="-122"/>
              </a:rPr>
              <a:t> </a:t>
            </a:r>
            <a:br>
              <a:rPr lang="en-US" altLang="zh-CN" sz="1600" i="1" dirty="0">
                <a:solidFill>
                  <a:srgbClr val="333333"/>
                </a:solidFill>
                <a:latin typeface="微软雅黑" panose="020B0503020204020204" pitchFamily="34" charset="-122"/>
                <a:ea typeface="微软雅黑" panose="020B0503020204020204" pitchFamily="34" charset="-122"/>
              </a:rPr>
            </a:br>
            <a:r>
              <a:rPr lang="en-US" altLang="zh-CN" sz="1600" i="1" dirty="0">
                <a:solidFill>
                  <a:srgbClr val="333333"/>
                </a:solidFill>
                <a:latin typeface="微软雅黑" panose="020B0503020204020204" pitchFamily="34" charset="-122"/>
                <a:ea typeface="微软雅黑" panose="020B0503020204020204" pitchFamily="34" charset="-122"/>
              </a:rPr>
              <a:t>I(g1, g3) &gt;I(g1, g4) and I(g3, g4) &gt;I(g1, g4) </a:t>
            </a:r>
            <a:r>
              <a:rPr lang="en-US" altLang="zh-CN"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去除 </a:t>
            </a:r>
            <a:r>
              <a:rPr lang="en-US" altLang="zh-CN" sz="1600" i="1" dirty="0">
                <a:solidFill>
                  <a:srgbClr val="333333"/>
                </a:solidFill>
                <a:latin typeface="微软雅黑" panose="020B0503020204020204" pitchFamily="34" charset="-122"/>
                <a:ea typeface="微软雅黑" panose="020B0503020204020204" pitchFamily="34" charset="-122"/>
                <a:sym typeface="Wingdings" panose="05000000000000000000" pitchFamily="2" charset="2"/>
              </a:rPr>
              <a:t>g1&lt;-&gt;g4</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06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p:bldP spid="16" grpId="0"/>
      <p:bldP spid="17" grpId="0"/>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FF9459-BD63-4CF8-AB2A-43F23CA62E50}"/>
              </a:ext>
            </a:extLst>
          </p:cNvPr>
          <p:cNvSpPr>
            <a:spLocks noGrp="1"/>
          </p:cNvSpPr>
          <p:nvPr>
            <p:ph type="sldNum" sz="quarter" idx="12"/>
          </p:nvPr>
        </p:nvSpPr>
        <p:spPr/>
        <p:txBody>
          <a:bodyPr/>
          <a:lstStyle/>
          <a:p>
            <a:fld id="{DF849393-7876-44FF-8BC7-6C3A91957E85}" type="slidenum">
              <a:rPr lang="zh-CN" altLang="en-US" smtClean="0"/>
              <a:t>71</a:t>
            </a:fld>
            <a:endParaRPr lang="zh-CN" altLang="en-US"/>
          </a:p>
        </p:txBody>
      </p:sp>
      <p:sp>
        <p:nvSpPr>
          <p:cNvPr id="6" name="矩形 5">
            <a:extLst>
              <a:ext uri="{FF2B5EF4-FFF2-40B4-BE49-F238E27FC236}">
                <a16:creationId xmlns:a16="http://schemas.microsoft.com/office/drawing/2014/main" id="{C0B04FA5-AEA9-4202-BE6F-2B7F431FA00B}"/>
              </a:ext>
            </a:extLst>
          </p:cNvPr>
          <p:cNvSpPr/>
          <p:nvPr/>
        </p:nvSpPr>
        <p:spPr>
          <a:xfrm>
            <a:off x="6907640" y="6356350"/>
            <a:ext cx="5053080" cy="430887"/>
          </a:xfrm>
          <a:prstGeom prst="rect">
            <a:avLst/>
          </a:prstGeom>
        </p:spPr>
        <p:txBody>
          <a:bodyPr wrap="square">
            <a:spAutoFit/>
          </a:bodyPr>
          <a:lstStyle/>
          <a:p>
            <a:r>
              <a:rPr lang="en-US" altLang="zh-CN" sz="1100" dirty="0" err="1">
                <a:solidFill>
                  <a:srgbClr val="222222"/>
                </a:solidFill>
                <a:latin typeface="-apple-system"/>
              </a:rPr>
              <a:t>Badia-i-Mompel</a:t>
            </a:r>
            <a:r>
              <a:rPr lang="en-US" altLang="zh-CN" sz="1100" dirty="0">
                <a:solidFill>
                  <a:srgbClr val="222222"/>
                </a:solidFill>
                <a:latin typeface="-apple-system"/>
              </a:rPr>
              <a:t>, P., Wessels, L., Müller-</a:t>
            </a:r>
            <a:r>
              <a:rPr lang="en-US" altLang="zh-CN" sz="1100" dirty="0" err="1">
                <a:solidFill>
                  <a:srgbClr val="222222"/>
                </a:solidFill>
                <a:latin typeface="-apple-system"/>
              </a:rPr>
              <a:t>Dott</a:t>
            </a:r>
            <a:r>
              <a:rPr lang="en-US" altLang="zh-CN" sz="1100" dirty="0">
                <a:solidFill>
                  <a:srgbClr val="222222"/>
                </a:solidFill>
                <a:latin typeface="-apple-system"/>
              </a:rPr>
              <a:t>, S. </a:t>
            </a:r>
            <a:r>
              <a:rPr lang="en-US" altLang="zh-CN" sz="1100" i="1" dirty="0">
                <a:solidFill>
                  <a:srgbClr val="222222"/>
                </a:solidFill>
                <a:latin typeface="-apple-system"/>
              </a:rPr>
              <a:t>et al.</a:t>
            </a:r>
            <a:r>
              <a:rPr lang="en-US" altLang="zh-CN" sz="1100" dirty="0">
                <a:solidFill>
                  <a:srgbClr val="222222"/>
                </a:solidFill>
                <a:latin typeface="-apple-system"/>
              </a:rPr>
              <a:t> Gene regulatory network inference in the era of single-cell multi-omics. </a:t>
            </a:r>
            <a:r>
              <a:rPr lang="en-US" altLang="zh-CN" sz="1100" i="1" dirty="0">
                <a:solidFill>
                  <a:srgbClr val="222222"/>
                </a:solidFill>
                <a:latin typeface="-apple-system"/>
              </a:rPr>
              <a:t>Nat Rev Genet</a:t>
            </a:r>
            <a:r>
              <a:rPr lang="en-US" altLang="zh-CN" sz="1100" dirty="0">
                <a:solidFill>
                  <a:srgbClr val="222222"/>
                </a:solidFill>
                <a:latin typeface="-apple-system"/>
              </a:rPr>
              <a:t> </a:t>
            </a:r>
            <a:r>
              <a:rPr lang="en-US" altLang="zh-CN" sz="1100" b="1" dirty="0">
                <a:solidFill>
                  <a:srgbClr val="222222"/>
                </a:solidFill>
                <a:latin typeface="-apple-system"/>
              </a:rPr>
              <a:t>24</a:t>
            </a:r>
            <a:r>
              <a:rPr lang="en-US" altLang="zh-CN" sz="1100" dirty="0">
                <a:solidFill>
                  <a:srgbClr val="222222"/>
                </a:solidFill>
                <a:latin typeface="-apple-system"/>
              </a:rPr>
              <a:t>, 739–754 (2023).</a:t>
            </a:r>
            <a:endParaRPr lang="zh-CN" altLang="en-US" sz="1100" dirty="0"/>
          </a:p>
        </p:txBody>
      </p:sp>
      <p:sp>
        <p:nvSpPr>
          <p:cNvPr id="8" name="标题 1">
            <a:extLst>
              <a:ext uri="{FF2B5EF4-FFF2-40B4-BE49-F238E27FC236}">
                <a16:creationId xmlns:a16="http://schemas.microsoft.com/office/drawing/2014/main" id="{30963485-87D8-4052-9088-642C4465504A}"/>
              </a:ext>
            </a:extLst>
          </p:cNvPr>
          <p:cNvSpPr>
            <a:spLocks noGrp="1"/>
          </p:cNvSpPr>
          <p:nvPr>
            <p:ph type="title"/>
          </p:nvPr>
        </p:nvSpPr>
        <p:spPr>
          <a:xfrm>
            <a:off x="199836" y="18255"/>
            <a:ext cx="11992164" cy="1021509"/>
          </a:xfrm>
        </p:spPr>
        <p:txBody>
          <a:bodyPr>
            <a:normAutofit/>
          </a:bodyPr>
          <a:lstStyle/>
          <a:p>
            <a:r>
              <a:rPr lang="zh-CN" altLang="en-US" sz="3600" dirty="0"/>
              <a:t>基因转录调控网络的应用</a:t>
            </a:r>
          </a:p>
        </p:txBody>
      </p:sp>
      <p:pic>
        <p:nvPicPr>
          <p:cNvPr id="2" name="图片 1">
            <a:extLst>
              <a:ext uri="{FF2B5EF4-FFF2-40B4-BE49-F238E27FC236}">
                <a16:creationId xmlns:a16="http://schemas.microsoft.com/office/drawing/2014/main" id="{EC54F1CA-A111-43BD-AFE8-F11FFC704546}"/>
              </a:ext>
            </a:extLst>
          </p:cNvPr>
          <p:cNvPicPr>
            <a:picLocks noChangeAspect="1"/>
          </p:cNvPicPr>
          <p:nvPr/>
        </p:nvPicPr>
        <p:blipFill>
          <a:blip r:embed="rId3"/>
          <a:stretch>
            <a:fillRect/>
          </a:stretch>
        </p:blipFill>
        <p:spPr>
          <a:xfrm>
            <a:off x="1203815" y="1335698"/>
            <a:ext cx="4217258" cy="2201885"/>
          </a:xfrm>
          <a:prstGeom prst="rect">
            <a:avLst/>
          </a:prstGeom>
        </p:spPr>
      </p:pic>
      <p:pic>
        <p:nvPicPr>
          <p:cNvPr id="3" name="图片 2">
            <a:extLst>
              <a:ext uri="{FF2B5EF4-FFF2-40B4-BE49-F238E27FC236}">
                <a16:creationId xmlns:a16="http://schemas.microsoft.com/office/drawing/2014/main" id="{35D6C6C2-1DAD-4FB7-BDD5-0C63B0E88E91}"/>
              </a:ext>
            </a:extLst>
          </p:cNvPr>
          <p:cNvPicPr>
            <a:picLocks noChangeAspect="1"/>
          </p:cNvPicPr>
          <p:nvPr/>
        </p:nvPicPr>
        <p:blipFill>
          <a:blip r:embed="rId4"/>
          <a:stretch>
            <a:fillRect/>
          </a:stretch>
        </p:blipFill>
        <p:spPr>
          <a:xfrm>
            <a:off x="1328211" y="3382584"/>
            <a:ext cx="3206261" cy="2908004"/>
          </a:xfrm>
          <a:prstGeom prst="rect">
            <a:avLst/>
          </a:prstGeom>
        </p:spPr>
      </p:pic>
      <p:pic>
        <p:nvPicPr>
          <p:cNvPr id="7" name="图片 6">
            <a:extLst>
              <a:ext uri="{FF2B5EF4-FFF2-40B4-BE49-F238E27FC236}">
                <a16:creationId xmlns:a16="http://schemas.microsoft.com/office/drawing/2014/main" id="{E1A9122B-F5DB-4E36-AFFC-CBF1BBE7D0A0}"/>
              </a:ext>
            </a:extLst>
          </p:cNvPr>
          <p:cNvPicPr>
            <a:picLocks noChangeAspect="1"/>
          </p:cNvPicPr>
          <p:nvPr/>
        </p:nvPicPr>
        <p:blipFill>
          <a:blip r:embed="rId5"/>
          <a:stretch>
            <a:fillRect/>
          </a:stretch>
        </p:blipFill>
        <p:spPr>
          <a:xfrm>
            <a:off x="5322008" y="1423907"/>
            <a:ext cx="5714120" cy="2201885"/>
          </a:xfrm>
          <a:prstGeom prst="rect">
            <a:avLst/>
          </a:prstGeom>
        </p:spPr>
      </p:pic>
      <p:pic>
        <p:nvPicPr>
          <p:cNvPr id="9" name="图片 8">
            <a:extLst>
              <a:ext uri="{FF2B5EF4-FFF2-40B4-BE49-F238E27FC236}">
                <a16:creationId xmlns:a16="http://schemas.microsoft.com/office/drawing/2014/main" id="{400EAF72-552B-4316-AD95-8EB9A95412A6}"/>
              </a:ext>
            </a:extLst>
          </p:cNvPr>
          <p:cNvPicPr>
            <a:picLocks noChangeAspect="1"/>
          </p:cNvPicPr>
          <p:nvPr/>
        </p:nvPicPr>
        <p:blipFill>
          <a:blip r:embed="rId6"/>
          <a:stretch>
            <a:fillRect/>
          </a:stretch>
        </p:blipFill>
        <p:spPr>
          <a:xfrm>
            <a:off x="4534472" y="3657559"/>
            <a:ext cx="6966327" cy="1675078"/>
          </a:xfrm>
          <a:prstGeom prst="rect">
            <a:avLst/>
          </a:prstGeom>
        </p:spPr>
      </p:pic>
      <p:sp>
        <p:nvSpPr>
          <p:cNvPr id="5" name="矩形 4">
            <a:extLst>
              <a:ext uri="{FF2B5EF4-FFF2-40B4-BE49-F238E27FC236}">
                <a16:creationId xmlns:a16="http://schemas.microsoft.com/office/drawing/2014/main" id="{5E21E6BC-30AC-49B7-9025-B8E0775FFDED}"/>
              </a:ext>
            </a:extLst>
          </p:cNvPr>
          <p:cNvSpPr/>
          <p:nvPr/>
        </p:nvSpPr>
        <p:spPr>
          <a:xfrm>
            <a:off x="1557797" y="878157"/>
            <a:ext cx="3509294"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网络拓扑学分析 </a:t>
            </a:r>
            <a:r>
              <a:rPr lang="en-US" altLang="zh-CN" dirty="0">
                <a:latin typeface="微软雅黑" panose="020B0503020204020204" pitchFamily="34" charset="-122"/>
                <a:ea typeface="微软雅黑" panose="020B0503020204020204" pitchFamily="34" charset="-122"/>
              </a:rPr>
              <a:t>(hub/modules)</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1B8B231-AD7D-436C-8B2F-ACD04CFD8D92}"/>
              </a:ext>
            </a:extLst>
          </p:cNvPr>
          <p:cNvSpPr/>
          <p:nvPr/>
        </p:nvSpPr>
        <p:spPr>
          <a:xfrm>
            <a:off x="1557797" y="6290588"/>
            <a:ext cx="320235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比较分析 </a:t>
            </a:r>
            <a:r>
              <a:rPr lang="en-US" altLang="zh-CN" dirty="0">
                <a:latin typeface="微软雅黑" panose="020B0503020204020204" pitchFamily="34" charset="-122"/>
                <a:ea typeface="微软雅黑" panose="020B0503020204020204" pitchFamily="34" charset="-122"/>
              </a:rPr>
              <a:t>(network rewiring)</a:t>
            </a: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CFDFDAEC-90DB-4AD5-8CAA-8D148784EAD4}"/>
              </a:ext>
            </a:extLst>
          </p:cNvPr>
          <p:cNvSpPr/>
          <p:nvPr/>
        </p:nvSpPr>
        <p:spPr>
          <a:xfrm>
            <a:off x="7124911" y="878157"/>
            <a:ext cx="2919325"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a:latin typeface="微软雅黑" panose="020B0503020204020204" pitchFamily="34" charset="-122"/>
                <a:ea typeface="微软雅黑" panose="020B0503020204020204" pitchFamily="34" charset="-122"/>
              </a:rPr>
              <a:t>TF: Expression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Activity</a:t>
            </a: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4FBE1791-A814-46C8-A755-749B65221DDF}"/>
              </a:ext>
            </a:extLst>
          </p:cNvPr>
          <p:cNvSpPr/>
          <p:nvPr/>
        </p:nvSpPr>
        <p:spPr>
          <a:xfrm>
            <a:off x="5710775" y="5659827"/>
            <a:ext cx="5484386"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CN" altLang="en-US" dirty="0">
                <a:latin typeface="微软雅黑" panose="020B0503020204020204" pitchFamily="34" charset="-122"/>
                <a:ea typeface="微软雅黑" panose="020B0503020204020204" pitchFamily="34" charset="-122"/>
              </a:rPr>
              <a:t>改变</a:t>
            </a:r>
            <a:r>
              <a:rPr lang="en-US" altLang="zh-CN" dirty="0">
                <a:latin typeface="微软雅黑" panose="020B0503020204020204" pitchFamily="34" charset="-122"/>
                <a:ea typeface="微软雅黑" panose="020B0503020204020204" pitchFamily="34" charset="-122"/>
              </a:rPr>
              <a:t>TF</a:t>
            </a:r>
            <a:r>
              <a:rPr lang="zh-CN" altLang="en-US" dirty="0">
                <a:latin typeface="微软雅黑" panose="020B0503020204020204" pitchFamily="34" charset="-122"/>
                <a:ea typeface="微软雅黑" panose="020B0503020204020204" pitchFamily="34" charset="-122"/>
              </a:rPr>
              <a:t>表达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模拟基因表达随时间的变化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验证</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853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4FF9459-BD63-4CF8-AB2A-43F23CA62E50}"/>
              </a:ext>
            </a:extLst>
          </p:cNvPr>
          <p:cNvSpPr>
            <a:spLocks noGrp="1"/>
          </p:cNvSpPr>
          <p:nvPr>
            <p:ph type="sldNum" sz="quarter" idx="12"/>
          </p:nvPr>
        </p:nvSpPr>
        <p:spPr/>
        <p:txBody>
          <a:bodyPr/>
          <a:lstStyle/>
          <a:p>
            <a:fld id="{DF849393-7876-44FF-8BC7-6C3A91957E85}" type="slidenum">
              <a:rPr lang="zh-CN" altLang="en-US" smtClean="0"/>
              <a:t>72</a:t>
            </a:fld>
            <a:endParaRPr lang="zh-CN" altLang="en-US"/>
          </a:p>
        </p:txBody>
      </p:sp>
      <p:sp>
        <p:nvSpPr>
          <p:cNvPr id="6" name="矩形 5">
            <a:extLst>
              <a:ext uri="{FF2B5EF4-FFF2-40B4-BE49-F238E27FC236}">
                <a16:creationId xmlns:a16="http://schemas.microsoft.com/office/drawing/2014/main" id="{C0B04FA5-AEA9-4202-BE6F-2B7F431FA00B}"/>
              </a:ext>
            </a:extLst>
          </p:cNvPr>
          <p:cNvSpPr/>
          <p:nvPr/>
        </p:nvSpPr>
        <p:spPr>
          <a:xfrm>
            <a:off x="881224" y="6094740"/>
            <a:ext cx="6096000" cy="523220"/>
          </a:xfrm>
          <a:prstGeom prst="rect">
            <a:avLst/>
          </a:prstGeom>
        </p:spPr>
        <p:txBody>
          <a:bodyPr>
            <a:spAutoFit/>
          </a:bodyPr>
          <a:lstStyle/>
          <a:p>
            <a:r>
              <a:rPr lang="en-US" altLang="zh-CN" sz="1400" dirty="0" err="1">
                <a:solidFill>
                  <a:srgbClr val="222222"/>
                </a:solidFill>
                <a:latin typeface="-apple-system"/>
              </a:rPr>
              <a:t>Badia-i-Mompel</a:t>
            </a:r>
            <a:r>
              <a:rPr lang="en-US" altLang="zh-CN" sz="1400" dirty="0">
                <a:solidFill>
                  <a:srgbClr val="222222"/>
                </a:solidFill>
                <a:latin typeface="-apple-system"/>
              </a:rPr>
              <a:t>, P., Wessels, L., Müller-</a:t>
            </a:r>
            <a:r>
              <a:rPr lang="en-US" altLang="zh-CN" sz="1400" dirty="0" err="1">
                <a:solidFill>
                  <a:srgbClr val="222222"/>
                </a:solidFill>
                <a:latin typeface="-apple-system"/>
              </a:rPr>
              <a:t>Dott</a:t>
            </a:r>
            <a:r>
              <a:rPr lang="en-US" altLang="zh-CN" sz="1400" dirty="0">
                <a:solidFill>
                  <a:srgbClr val="222222"/>
                </a:solidFill>
                <a:latin typeface="-apple-system"/>
              </a:rPr>
              <a:t>, S. </a:t>
            </a:r>
            <a:r>
              <a:rPr lang="en-US" altLang="zh-CN" sz="1400" i="1" dirty="0">
                <a:solidFill>
                  <a:srgbClr val="222222"/>
                </a:solidFill>
                <a:latin typeface="-apple-system"/>
              </a:rPr>
              <a:t>et al.</a:t>
            </a:r>
            <a:r>
              <a:rPr lang="en-US" altLang="zh-CN" sz="1400" dirty="0">
                <a:solidFill>
                  <a:srgbClr val="222222"/>
                </a:solidFill>
                <a:latin typeface="-apple-system"/>
              </a:rPr>
              <a:t> Gene regulatory network inference in the era of single-cell multi-omics. </a:t>
            </a:r>
            <a:r>
              <a:rPr lang="en-US" altLang="zh-CN" sz="1400" i="1" dirty="0">
                <a:solidFill>
                  <a:srgbClr val="222222"/>
                </a:solidFill>
                <a:latin typeface="-apple-system"/>
              </a:rPr>
              <a:t>Nat Rev Genet</a:t>
            </a:r>
            <a:r>
              <a:rPr lang="en-US" altLang="zh-CN" sz="1400" dirty="0">
                <a:solidFill>
                  <a:srgbClr val="222222"/>
                </a:solidFill>
                <a:latin typeface="-apple-system"/>
              </a:rPr>
              <a:t> </a:t>
            </a:r>
            <a:r>
              <a:rPr lang="en-US" altLang="zh-CN" sz="1400" b="1" dirty="0">
                <a:solidFill>
                  <a:srgbClr val="222222"/>
                </a:solidFill>
                <a:latin typeface="-apple-system"/>
              </a:rPr>
              <a:t>24</a:t>
            </a:r>
            <a:r>
              <a:rPr lang="en-US" altLang="zh-CN" sz="1400" dirty="0">
                <a:solidFill>
                  <a:srgbClr val="222222"/>
                </a:solidFill>
                <a:latin typeface="-apple-system"/>
              </a:rPr>
              <a:t>, 739–754 (2023).</a:t>
            </a:r>
            <a:endParaRPr lang="zh-CN" altLang="en-US" sz="1400" dirty="0"/>
          </a:p>
        </p:txBody>
      </p:sp>
      <p:sp>
        <p:nvSpPr>
          <p:cNvPr id="8" name="标题 1">
            <a:extLst>
              <a:ext uri="{FF2B5EF4-FFF2-40B4-BE49-F238E27FC236}">
                <a16:creationId xmlns:a16="http://schemas.microsoft.com/office/drawing/2014/main" id="{30963485-87D8-4052-9088-642C4465504A}"/>
              </a:ext>
            </a:extLst>
          </p:cNvPr>
          <p:cNvSpPr>
            <a:spLocks noGrp="1"/>
          </p:cNvSpPr>
          <p:nvPr>
            <p:ph type="title"/>
          </p:nvPr>
        </p:nvSpPr>
        <p:spPr>
          <a:xfrm>
            <a:off x="199836" y="18256"/>
            <a:ext cx="11992164" cy="1090060"/>
          </a:xfrm>
        </p:spPr>
        <p:txBody>
          <a:bodyPr>
            <a:normAutofit/>
          </a:bodyPr>
          <a:lstStyle/>
          <a:p>
            <a:r>
              <a:rPr lang="zh-CN" altLang="en-US" sz="3600" dirty="0"/>
              <a:t>实验验证策略</a:t>
            </a:r>
          </a:p>
        </p:txBody>
      </p:sp>
      <p:pic>
        <p:nvPicPr>
          <p:cNvPr id="5" name="图片 4">
            <a:extLst>
              <a:ext uri="{FF2B5EF4-FFF2-40B4-BE49-F238E27FC236}">
                <a16:creationId xmlns:a16="http://schemas.microsoft.com/office/drawing/2014/main" id="{80AFD692-843D-4FE9-A82D-37254B10AAD5}"/>
              </a:ext>
            </a:extLst>
          </p:cNvPr>
          <p:cNvPicPr>
            <a:picLocks noChangeAspect="1"/>
          </p:cNvPicPr>
          <p:nvPr/>
        </p:nvPicPr>
        <p:blipFill>
          <a:blip r:embed="rId2"/>
          <a:stretch>
            <a:fillRect/>
          </a:stretch>
        </p:blipFill>
        <p:spPr>
          <a:xfrm>
            <a:off x="452504" y="995944"/>
            <a:ext cx="6953439" cy="4142299"/>
          </a:xfrm>
          <a:prstGeom prst="rect">
            <a:avLst/>
          </a:prstGeom>
        </p:spPr>
      </p:pic>
      <p:sp>
        <p:nvSpPr>
          <p:cNvPr id="7" name="矩形 6">
            <a:extLst>
              <a:ext uri="{FF2B5EF4-FFF2-40B4-BE49-F238E27FC236}">
                <a16:creationId xmlns:a16="http://schemas.microsoft.com/office/drawing/2014/main" id="{72ADB886-BE6E-431E-A936-A322BE079241}"/>
              </a:ext>
            </a:extLst>
          </p:cNvPr>
          <p:cNvSpPr/>
          <p:nvPr/>
        </p:nvSpPr>
        <p:spPr>
          <a:xfrm>
            <a:off x="7405944" y="502286"/>
            <a:ext cx="4438650" cy="5616922"/>
          </a:xfrm>
          <a:prstGeom prst="rect">
            <a:avLst/>
          </a:prstGeom>
        </p:spPr>
        <p:txBody>
          <a:bodyPr wrap="square">
            <a:spAutoFit/>
          </a:bodyPr>
          <a:lstStyle/>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实验策略</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通过蛋白质组学分析确认 </a:t>
            </a:r>
            <a:r>
              <a:rPr lang="en-US" altLang="zh-CN" dirty="0">
                <a:solidFill>
                  <a:srgbClr val="060607"/>
                </a:solidFill>
                <a:latin typeface="微软雅黑" panose="020B0503020204020204" pitchFamily="34" charset="-122"/>
                <a:ea typeface="微软雅黑" panose="020B0503020204020204" pitchFamily="34" charset="-122"/>
              </a:rPr>
              <a:t>TF </a:t>
            </a:r>
            <a:r>
              <a:rPr lang="zh-CN" altLang="en-US" dirty="0">
                <a:solidFill>
                  <a:srgbClr val="060607"/>
                </a:solidFill>
                <a:latin typeface="微软雅黑" panose="020B0503020204020204" pitchFamily="34" charset="-122"/>
                <a:ea typeface="微软雅黑" panose="020B0503020204020204" pitchFamily="34" charset="-122"/>
              </a:rPr>
              <a:t>蛋白的存在，并且可以在靶向磷酸化实验中评估 </a:t>
            </a:r>
            <a:r>
              <a:rPr lang="en-US" altLang="zh-CN" dirty="0">
                <a:solidFill>
                  <a:srgbClr val="060607"/>
                </a:solidFill>
                <a:latin typeface="微软雅黑" panose="020B0503020204020204" pitchFamily="34" charset="-122"/>
                <a:ea typeface="微软雅黑" panose="020B0503020204020204" pitchFamily="34" charset="-122"/>
              </a:rPr>
              <a:t>TF </a:t>
            </a:r>
            <a:r>
              <a:rPr lang="zh-CN" altLang="en-US" dirty="0">
                <a:solidFill>
                  <a:srgbClr val="060607"/>
                </a:solidFill>
                <a:latin typeface="微软雅黑" panose="020B0503020204020204" pitchFamily="34" charset="-122"/>
                <a:ea typeface="微软雅黑" panose="020B0503020204020204" pitchFamily="34" charset="-122"/>
              </a:rPr>
              <a:t>的活化状态。</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通过结合分析确认 </a:t>
            </a:r>
            <a:r>
              <a:rPr lang="en-US" altLang="zh-CN" dirty="0">
                <a:solidFill>
                  <a:srgbClr val="060607"/>
                </a:solidFill>
                <a:latin typeface="微软雅黑" panose="020B0503020204020204" pitchFamily="34" charset="-122"/>
                <a:ea typeface="微软雅黑" panose="020B0503020204020204" pitchFamily="34" charset="-122"/>
              </a:rPr>
              <a:t>TF </a:t>
            </a:r>
            <a:r>
              <a:rPr lang="zh-CN" altLang="en-US" dirty="0">
                <a:solidFill>
                  <a:srgbClr val="060607"/>
                </a:solidFill>
                <a:latin typeface="微软雅黑" panose="020B0503020204020204" pitchFamily="34" charset="-122"/>
                <a:ea typeface="微软雅黑" panose="020B0503020204020204" pitchFamily="34" charset="-122"/>
              </a:rPr>
              <a:t>和顺式调控元件 </a:t>
            </a:r>
            <a:r>
              <a:rPr lang="en-US" altLang="zh-CN" dirty="0">
                <a:solidFill>
                  <a:srgbClr val="060607"/>
                </a:solidFill>
                <a:latin typeface="微软雅黑" panose="020B0503020204020204" pitchFamily="34" charset="-122"/>
                <a:ea typeface="微软雅黑" panose="020B0503020204020204" pitchFamily="34" charset="-122"/>
              </a:rPr>
              <a:t>(CRE) </a:t>
            </a:r>
            <a:r>
              <a:rPr lang="zh-CN" altLang="en-US" dirty="0">
                <a:solidFill>
                  <a:srgbClr val="060607"/>
                </a:solidFill>
                <a:latin typeface="微软雅黑" panose="020B0503020204020204" pitchFamily="34" charset="-122"/>
                <a:ea typeface="微软雅黑" panose="020B0503020204020204" pitchFamily="34" charset="-122"/>
              </a:rPr>
              <a:t>之间的联系，例如染色质免疫沉淀后测序 </a:t>
            </a:r>
            <a:r>
              <a:rPr lang="en-US" altLang="zh-CN" dirty="0">
                <a:solidFill>
                  <a:srgbClr val="060607"/>
                </a:solidFill>
                <a:latin typeface="微软雅黑" panose="020B0503020204020204" pitchFamily="34" charset="-122"/>
                <a:ea typeface="微软雅黑" panose="020B0503020204020204" pitchFamily="34" charset="-122"/>
              </a:rPr>
              <a:t>(</a:t>
            </a:r>
            <a:r>
              <a:rPr lang="en-US" altLang="zh-CN" dirty="0" err="1">
                <a:solidFill>
                  <a:srgbClr val="060607"/>
                </a:solidFill>
                <a:latin typeface="微软雅黑" panose="020B0503020204020204" pitchFamily="34" charset="-122"/>
                <a:ea typeface="微软雅黑" panose="020B0503020204020204" pitchFamily="34" charset="-122"/>
              </a:rPr>
              <a:t>ChIP</a:t>
            </a:r>
            <a:r>
              <a:rPr lang="en-US" altLang="zh-CN" dirty="0">
                <a:solidFill>
                  <a:srgbClr val="060607"/>
                </a:solidFill>
                <a:latin typeface="微软雅黑" panose="020B0503020204020204" pitchFamily="34" charset="-122"/>
                <a:ea typeface="微软雅黑" panose="020B0503020204020204" pitchFamily="34" charset="-122"/>
              </a:rPr>
              <a:t>-seq)</a:t>
            </a:r>
            <a:r>
              <a:rPr lang="zh-CN" altLang="en-US" dirty="0">
                <a:solidFill>
                  <a:srgbClr val="060607"/>
                </a:solidFill>
                <a:latin typeface="微软雅黑" panose="020B0503020204020204" pitchFamily="34" charset="-122"/>
                <a:ea typeface="微软雅黑" panose="020B0503020204020204" pitchFamily="34" charset="-122"/>
              </a:rPr>
              <a:t>、靶标下切割和标记 </a:t>
            </a:r>
            <a:r>
              <a:rPr lang="en-US" altLang="zh-CN" dirty="0">
                <a:solidFill>
                  <a:srgbClr val="060607"/>
                </a:solidFill>
                <a:latin typeface="微软雅黑" panose="020B0503020204020204" pitchFamily="34" charset="-122"/>
                <a:ea typeface="微软雅黑" panose="020B0503020204020204" pitchFamily="34" charset="-122"/>
              </a:rPr>
              <a:t>(</a:t>
            </a:r>
            <a:r>
              <a:rPr lang="en-US" altLang="zh-CN" dirty="0" err="1">
                <a:solidFill>
                  <a:srgbClr val="060607"/>
                </a:solidFill>
                <a:latin typeface="微软雅黑" panose="020B0503020204020204" pitchFamily="34" charset="-122"/>
                <a:ea typeface="微软雅黑" panose="020B0503020204020204" pitchFamily="34" charset="-122"/>
              </a:rPr>
              <a:t>CUT&amp;Tag</a:t>
            </a:r>
            <a:r>
              <a:rPr lang="en-US" altLang="zh-CN" dirty="0">
                <a:solidFill>
                  <a:srgbClr val="060607"/>
                </a:solidFill>
                <a:latin typeface="微软雅黑" panose="020B0503020204020204" pitchFamily="34" charset="-122"/>
                <a:ea typeface="微软雅黑" panose="020B0503020204020204" pitchFamily="34" charset="-122"/>
              </a:rPr>
              <a:t>) </a:t>
            </a:r>
            <a:r>
              <a:rPr lang="zh-CN" altLang="en-US" dirty="0">
                <a:solidFill>
                  <a:srgbClr val="060607"/>
                </a:solidFill>
                <a:latin typeface="微软雅黑" panose="020B0503020204020204" pitchFamily="34" charset="-122"/>
                <a:ea typeface="微软雅黑" panose="020B0503020204020204" pitchFamily="34" charset="-122"/>
              </a:rPr>
              <a:t>和 </a:t>
            </a:r>
            <a:r>
              <a:rPr lang="en-US" altLang="zh-CN" dirty="0">
                <a:solidFill>
                  <a:srgbClr val="060607"/>
                </a:solidFill>
                <a:latin typeface="微软雅黑" panose="020B0503020204020204" pitchFamily="34" charset="-122"/>
                <a:ea typeface="微软雅黑" panose="020B0503020204020204" pitchFamily="34" charset="-122"/>
              </a:rPr>
              <a:t>CAP-SELEX</a:t>
            </a:r>
            <a:r>
              <a:rPr lang="zh-CN" altLang="en-US" dirty="0">
                <a:solidFill>
                  <a:srgbClr val="060607"/>
                </a:solidFill>
                <a:latin typeface="微软雅黑" panose="020B0503020204020204" pitchFamily="34" charset="-122"/>
                <a:ea typeface="微软雅黑" panose="020B0503020204020204" pitchFamily="34" charset="-122"/>
              </a:rPr>
              <a:t>。</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使用报告基因分析或扰动实验测试候选 </a:t>
            </a:r>
            <a:r>
              <a:rPr lang="en-US" altLang="zh-CN" dirty="0">
                <a:solidFill>
                  <a:srgbClr val="060607"/>
                </a:solidFill>
                <a:latin typeface="微软雅黑" panose="020B0503020204020204" pitchFamily="34" charset="-122"/>
                <a:ea typeface="微软雅黑" panose="020B0503020204020204" pitchFamily="34" charset="-122"/>
              </a:rPr>
              <a:t>CRE </a:t>
            </a:r>
            <a:r>
              <a:rPr lang="zh-CN" altLang="en-US" dirty="0">
                <a:solidFill>
                  <a:srgbClr val="060607"/>
                </a:solidFill>
                <a:latin typeface="微软雅黑" panose="020B0503020204020204" pitchFamily="34" charset="-122"/>
                <a:ea typeface="微软雅黑" panose="020B0503020204020204" pitchFamily="34" charset="-122"/>
              </a:rPr>
              <a:t>的调控能力。</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通过基因组构象分析（例如 </a:t>
            </a:r>
            <a:r>
              <a:rPr lang="en-US" altLang="zh-CN" dirty="0">
                <a:solidFill>
                  <a:srgbClr val="060607"/>
                </a:solidFill>
                <a:latin typeface="微软雅黑" panose="020B0503020204020204" pitchFamily="34" charset="-122"/>
                <a:ea typeface="微软雅黑" panose="020B0503020204020204" pitchFamily="34" charset="-122"/>
              </a:rPr>
              <a:t>Hi-C </a:t>
            </a:r>
            <a:r>
              <a:rPr lang="zh-CN" altLang="en-US" dirty="0">
                <a:solidFill>
                  <a:srgbClr val="060607"/>
                </a:solidFill>
                <a:latin typeface="微软雅黑" panose="020B0503020204020204" pitchFamily="34" charset="-122"/>
                <a:ea typeface="微软雅黑" panose="020B0503020204020204" pitchFamily="34" charset="-122"/>
              </a:rPr>
              <a:t>或超分辨率显微镜）或基于 </a:t>
            </a:r>
            <a:r>
              <a:rPr lang="en-US" altLang="zh-CN" dirty="0">
                <a:solidFill>
                  <a:srgbClr val="060607"/>
                </a:solidFill>
                <a:latin typeface="微软雅黑" panose="020B0503020204020204" pitchFamily="34" charset="-122"/>
                <a:ea typeface="微软雅黑" panose="020B0503020204020204" pitchFamily="34" charset="-122"/>
              </a:rPr>
              <a:t>CRISPR </a:t>
            </a:r>
            <a:r>
              <a:rPr lang="zh-CN" altLang="en-US" dirty="0">
                <a:solidFill>
                  <a:srgbClr val="060607"/>
                </a:solidFill>
                <a:latin typeface="微软雅黑" panose="020B0503020204020204" pitchFamily="34" charset="-122"/>
                <a:ea typeface="微软雅黑" panose="020B0503020204020204" pitchFamily="34" charset="-122"/>
              </a:rPr>
              <a:t>的扰动实验来评估 </a:t>
            </a:r>
            <a:r>
              <a:rPr lang="en-US" altLang="zh-CN" dirty="0">
                <a:solidFill>
                  <a:srgbClr val="060607"/>
                </a:solidFill>
                <a:latin typeface="微软雅黑" panose="020B0503020204020204" pitchFamily="34" charset="-122"/>
                <a:ea typeface="微软雅黑" panose="020B0503020204020204" pitchFamily="34" charset="-122"/>
              </a:rPr>
              <a:t>CRE </a:t>
            </a:r>
            <a:r>
              <a:rPr lang="zh-CN" altLang="en-US" dirty="0">
                <a:solidFill>
                  <a:srgbClr val="060607"/>
                </a:solidFill>
                <a:latin typeface="微软雅黑" panose="020B0503020204020204" pitchFamily="34" charset="-122"/>
                <a:ea typeface="微软雅黑" panose="020B0503020204020204" pitchFamily="34" charset="-122"/>
              </a:rPr>
              <a:t>与基因之间的联系。</a:t>
            </a: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计算策略</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假设功能性 </a:t>
            </a:r>
            <a:r>
              <a:rPr lang="en-US" altLang="zh-CN" dirty="0">
                <a:solidFill>
                  <a:srgbClr val="060607"/>
                </a:solidFill>
                <a:latin typeface="微软雅黑" panose="020B0503020204020204" pitchFamily="34" charset="-122"/>
                <a:ea typeface="微软雅黑" panose="020B0503020204020204" pitchFamily="34" charset="-122"/>
              </a:rPr>
              <a:t>CRE </a:t>
            </a:r>
            <a:r>
              <a:rPr lang="zh-CN" altLang="en-US" dirty="0">
                <a:solidFill>
                  <a:srgbClr val="060607"/>
                </a:solidFill>
                <a:latin typeface="微软雅黑" panose="020B0503020204020204" pitchFamily="34" charset="-122"/>
                <a:ea typeface="微软雅黑" panose="020B0503020204020204" pitchFamily="34" charset="-122"/>
              </a:rPr>
              <a:t>在进化上是保守的，或者在全基因组关联研究确定的疾病相关基因座中富集。</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solidFill>
                  <a:srgbClr val="060607"/>
                </a:solidFill>
                <a:latin typeface="微软雅黑" panose="020B0503020204020204" pitchFamily="34" charset="-122"/>
                <a:ea typeface="微软雅黑" panose="020B0503020204020204" pitchFamily="34" charset="-122"/>
              </a:rPr>
              <a:t>可以使用表达数量性状基因座的数据库。</a:t>
            </a:r>
            <a:endParaRPr lang="en-US" altLang="zh-CN" dirty="0">
              <a:solidFill>
                <a:srgbClr val="06060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358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4D0DEA-D9CE-AFE5-BBE5-E32A43C4B31F}"/>
              </a:ext>
            </a:extLst>
          </p:cNvPr>
          <p:cNvSpPr/>
          <p:nvPr/>
        </p:nvSpPr>
        <p:spPr>
          <a:xfrm>
            <a:off x="203198" y="0"/>
            <a:ext cx="7694735" cy="523220"/>
          </a:xfrm>
          <a:prstGeom prst="rect">
            <a:avLst/>
          </a:prstGeom>
        </p:spPr>
        <p:txBody>
          <a:bodyPr wrap="none">
            <a:spAutoFit/>
          </a:bodyPr>
          <a:lstStyle/>
          <a:p>
            <a:r>
              <a:rPr lang="zh-CN" altLang="en-US" sz="2800" b="1" u="sng" dirty="0">
                <a:sym typeface="Wingdings" panose="05000000000000000000" pitchFamily="2" charset="2"/>
              </a:rPr>
              <a:t>单细胞组学研究转录调控的软件流程</a:t>
            </a:r>
            <a:r>
              <a:rPr lang="en-US" altLang="zh-CN" sz="2800" b="1" u="sng" dirty="0">
                <a:sym typeface="Wingdings" panose="05000000000000000000" pitchFamily="2" charset="2"/>
              </a:rPr>
              <a:t>1</a:t>
            </a:r>
            <a:r>
              <a:rPr lang="zh-CN" altLang="en-US" sz="2800" b="1" u="sng" dirty="0">
                <a:sym typeface="Wingdings" panose="05000000000000000000" pitchFamily="2" charset="2"/>
              </a:rPr>
              <a:t>：</a:t>
            </a:r>
            <a:r>
              <a:rPr lang="en-US" altLang="zh-CN" sz="2800" b="1" u="sng" dirty="0">
                <a:solidFill>
                  <a:srgbClr val="FF0000"/>
                </a:solidFill>
                <a:sym typeface="Wingdings" panose="05000000000000000000" pitchFamily="2" charset="2"/>
              </a:rPr>
              <a:t>SCENIC</a:t>
            </a:r>
          </a:p>
        </p:txBody>
      </p:sp>
      <p:pic>
        <p:nvPicPr>
          <p:cNvPr id="3074" name="Picture 2">
            <a:extLst>
              <a:ext uri="{FF2B5EF4-FFF2-40B4-BE49-F238E27FC236}">
                <a16:creationId xmlns:a16="http://schemas.microsoft.com/office/drawing/2014/main" id="{0C40C79E-7CA4-9281-7CA5-F325B72FEE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35"/>
          <a:stretch/>
        </p:blipFill>
        <p:spPr bwMode="auto">
          <a:xfrm>
            <a:off x="395739" y="972148"/>
            <a:ext cx="11481935" cy="459432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0202F0E-CBD3-6FDA-C668-AC8AB663BA86}"/>
              </a:ext>
            </a:extLst>
          </p:cNvPr>
          <p:cNvSpPr txBox="1"/>
          <p:nvPr/>
        </p:nvSpPr>
        <p:spPr>
          <a:xfrm>
            <a:off x="591217" y="572038"/>
            <a:ext cx="7708112" cy="400110"/>
          </a:xfrm>
          <a:prstGeom prst="rect">
            <a:avLst/>
          </a:prstGeom>
          <a:noFill/>
        </p:spPr>
        <p:txBody>
          <a:bodyPr wrap="square">
            <a:spAutoFit/>
          </a:bodyPr>
          <a:lstStyle/>
          <a:p>
            <a:r>
              <a:rPr lang="en-US" altLang="zh-CN" sz="2000" dirty="0"/>
              <a:t>TF-regulon databases (ENCODE): </a:t>
            </a:r>
            <a:r>
              <a:rPr lang="en-US" altLang="zh-CN" sz="2000" b="1" dirty="0">
                <a:solidFill>
                  <a:srgbClr val="C00000"/>
                </a:solidFill>
              </a:rPr>
              <a:t>TTRUST / </a:t>
            </a:r>
            <a:r>
              <a:rPr lang="en-US" altLang="zh-CN" sz="2000" b="1" dirty="0" err="1">
                <a:solidFill>
                  <a:srgbClr val="C00000"/>
                </a:solidFill>
              </a:rPr>
              <a:t>DoRothEA</a:t>
            </a:r>
            <a:r>
              <a:rPr lang="en-US" altLang="zh-CN" sz="2000" b="1" dirty="0">
                <a:solidFill>
                  <a:srgbClr val="C00000"/>
                </a:solidFill>
              </a:rPr>
              <a:t> / </a:t>
            </a:r>
            <a:r>
              <a:rPr lang="en-US" altLang="zh-CN" sz="2000" b="1" dirty="0" err="1">
                <a:solidFill>
                  <a:srgbClr val="C00000"/>
                </a:solidFill>
              </a:rPr>
              <a:t>KnockTF</a:t>
            </a:r>
            <a:endParaRPr lang="zh-CN" altLang="en-US" sz="2000" b="1" dirty="0">
              <a:solidFill>
                <a:srgbClr val="C00000"/>
              </a:solidFill>
            </a:endParaRPr>
          </a:p>
        </p:txBody>
      </p:sp>
      <p:sp>
        <p:nvSpPr>
          <p:cNvPr id="5" name="灯片编号占位符 4">
            <a:extLst>
              <a:ext uri="{FF2B5EF4-FFF2-40B4-BE49-F238E27FC236}">
                <a16:creationId xmlns:a16="http://schemas.microsoft.com/office/drawing/2014/main" id="{ACC18B0D-43A6-41AC-87DB-3F52D9A48F09}"/>
              </a:ext>
            </a:extLst>
          </p:cNvPr>
          <p:cNvSpPr>
            <a:spLocks noGrp="1"/>
          </p:cNvSpPr>
          <p:nvPr>
            <p:ph type="sldNum" sz="quarter" idx="12"/>
          </p:nvPr>
        </p:nvSpPr>
        <p:spPr/>
        <p:txBody>
          <a:bodyPr/>
          <a:lstStyle/>
          <a:p>
            <a:fld id="{DF849393-7876-44FF-8BC7-6C3A91957E85}" type="slidenum">
              <a:rPr lang="zh-CN" altLang="en-US" smtClean="0"/>
              <a:t>73</a:t>
            </a:fld>
            <a:endParaRPr lang="zh-CN" altLang="en-US"/>
          </a:p>
        </p:txBody>
      </p:sp>
      <p:sp>
        <p:nvSpPr>
          <p:cNvPr id="8" name="矩形 7">
            <a:extLst>
              <a:ext uri="{FF2B5EF4-FFF2-40B4-BE49-F238E27FC236}">
                <a16:creationId xmlns:a16="http://schemas.microsoft.com/office/drawing/2014/main" id="{C4B53853-8D08-498C-8D69-67D74EB5634A}"/>
              </a:ext>
            </a:extLst>
          </p:cNvPr>
          <p:cNvSpPr/>
          <p:nvPr/>
        </p:nvSpPr>
        <p:spPr>
          <a:xfrm>
            <a:off x="395739" y="6266939"/>
            <a:ext cx="5679636" cy="430887"/>
          </a:xfrm>
          <a:prstGeom prst="rect">
            <a:avLst/>
          </a:prstGeom>
        </p:spPr>
        <p:txBody>
          <a:bodyPr wrap="square">
            <a:spAutoFit/>
          </a:bodyPr>
          <a:lstStyle/>
          <a:p>
            <a:r>
              <a:rPr lang="en-US" altLang="zh-CN" sz="1050" dirty="0" err="1">
                <a:solidFill>
                  <a:srgbClr val="222222"/>
                </a:solidFill>
                <a:latin typeface="-apple-system"/>
              </a:rPr>
              <a:t>Aibar</a:t>
            </a:r>
            <a:r>
              <a:rPr lang="en-US" altLang="zh-CN" sz="1050" dirty="0">
                <a:solidFill>
                  <a:srgbClr val="222222"/>
                </a:solidFill>
                <a:latin typeface="-apple-system"/>
              </a:rPr>
              <a:t>, S., González-Blas, C., </a:t>
            </a:r>
            <a:r>
              <a:rPr lang="en-US" altLang="zh-CN" sz="1050" dirty="0" err="1">
                <a:solidFill>
                  <a:srgbClr val="222222"/>
                </a:solidFill>
                <a:latin typeface="-apple-system"/>
              </a:rPr>
              <a:t>Moerman</a:t>
            </a:r>
            <a:r>
              <a:rPr lang="en-US" altLang="zh-CN" sz="1050" dirty="0">
                <a:solidFill>
                  <a:srgbClr val="222222"/>
                </a:solidFill>
                <a:latin typeface="-apple-system"/>
              </a:rPr>
              <a:t>, T. </a:t>
            </a:r>
            <a:r>
              <a:rPr lang="en-US" altLang="zh-CN" sz="1050" i="1" dirty="0">
                <a:solidFill>
                  <a:srgbClr val="222222"/>
                </a:solidFill>
                <a:latin typeface="-apple-system"/>
              </a:rPr>
              <a:t>et al.</a:t>
            </a:r>
            <a:r>
              <a:rPr lang="en-US" altLang="zh-CN" sz="1050" dirty="0">
                <a:solidFill>
                  <a:srgbClr val="222222"/>
                </a:solidFill>
                <a:latin typeface="-apple-system"/>
              </a:rPr>
              <a:t> SCENIC: single-cell regulatory network inference and clustering. </a:t>
            </a:r>
            <a:r>
              <a:rPr lang="en-US" altLang="zh-CN" sz="1050" i="1" dirty="0">
                <a:solidFill>
                  <a:srgbClr val="222222"/>
                </a:solidFill>
                <a:latin typeface="-apple-system"/>
              </a:rPr>
              <a:t>Nat Methods</a:t>
            </a:r>
            <a:r>
              <a:rPr lang="en-US" altLang="zh-CN" sz="1050" dirty="0">
                <a:solidFill>
                  <a:srgbClr val="222222"/>
                </a:solidFill>
                <a:latin typeface="-apple-system"/>
              </a:rPr>
              <a:t> </a:t>
            </a:r>
            <a:r>
              <a:rPr lang="en-US" altLang="zh-CN" sz="1050" b="1" dirty="0">
                <a:solidFill>
                  <a:srgbClr val="222222"/>
                </a:solidFill>
                <a:latin typeface="-apple-system"/>
              </a:rPr>
              <a:t>14</a:t>
            </a:r>
            <a:r>
              <a:rPr lang="en-US" altLang="zh-CN" sz="1050" dirty="0">
                <a:solidFill>
                  <a:srgbClr val="222222"/>
                </a:solidFill>
                <a:latin typeface="-apple-system"/>
              </a:rPr>
              <a:t>, 1083–1086 (2017). https://doi.org/10.1038/nmeth.4463</a:t>
            </a:r>
            <a:endParaRPr lang="zh-CN" altLang="en-US" sz="1050" dirty="0"/>
          </a:p>
        </p:txBody>
      </p:sp>
      <p:sp>
        <p:nvSpPr>
          <p:cNvPr id="9" name="矩形 8">
            <a:extLst>
              <a:ext uri="{FF2B5EF4-FFF2-40B4-BE49-F238E27FC236}">
                <a16:creationId xmlns:a16="http://schemas.microsoft.com/office/drawing/2014/main" id="{37182DCA-2254-4D18-BABA-34FCBF550F51}"/>
              </a:ext>
            </a:extLst>
          </p:cNvPr>
          <p:cNvSpPr/>
          <p:nvPr/>
        </p:nvSpPr>
        <p:spPr>
          <a:xfrm>
            <a:off x="395739" y="5614150"/>
            <a:ext cx="5963508" cy="646331"/>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rPr>
              <a:t>通过</a:t>
            </a:r>
            <a:r>
              <a:rPr lang="en-US" altLang="zh-CN" dirty="0">
                <a:solidFill>
                  <a:srgbClr val="222222"/>
                </a:solidFill>
                <a:latin typeface="微软雅黑" panose="020B0503020204020204" pitchFamily="34" charset="-122"/>
                <a:ea typeface="微软雅黑" panose="020B0503020204020204" pitchFamily="34" charset="-122"/>
              </a:rPr>
              <a:t>TF-</a:t>
            </a:r>
            <a:r>
              <a:rPr lang="zh-CN" altLang="en-US" dirty="0">
                <a:solidFill>
                  <a:srgbClr val="222222"/>
                </a:solidFill>
                <a:latin typeface="微软雅黑" panose="020B0503020204020204" pitchFamily="34" charset="-122"/>
                <a:ea typeface="微软雅黑" panose="020B0503020204020204" pitchFamily="34" charset="-122"/>
              </a:rPr>
              <a:t>基因共表达模式生成细胞类型特异性 </a:t>
            </a:r>
            <a:r>
              <a:rPr lang="en-US" altLang="zh-CN" dirty="0">
                <a:solidFill>
                  <a:srgbClr val="222222"/>
                </a:solidFill>
                <a:latin typeface="微软雅黑" panose="020B0503020204020204" pitchFamily="34" charset="-122"/>
                <a:ea typeface="微软雅黑" panose="020B0503020204020204" pitchFamily="34" charset="-122"/>
              </a:rPr>
              <a:t>GRN</a:t>
            </a:r>
          </a:p>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rPr>
              <a:t>基于基因启动子区域</a:t>
            </a:r>
            <a:r>
              <a:rPr lang="en-US" altLang="zh-CN" dirty="0">
                <a:solidFill>
                  <a:srgbClr val="222222"/>
                </a:solidFill>
                <a:latin typeface="微软雅黑" panose="020B0503020204020204" pitchFamily="34" charset="-122"/>
                <a:ea typeface="微软雅黑" panose="020B0503020204020204" pitchFamily="34" charset="-122"/>
              </a:rPr>
              <a:t>TF</a:t>
            </a:r>
            <a:r>
              <a:rPr lang="zh-CN" altLang="en-US" dirty="0">
                <a:solidFill>
                  <a:srgbClr val="222222"/>
                </a:solidFill>
                <a:latin typeface="微软雅黑" panose="020B0503020204020204" pitchFamily="34" charset="-122"/>
                <a:ea typeface="微软雅黑" panose="020B0503020204020204" pitchFamily="34" charset="-122"/>
              </a:rPr>
              <a:t>基序修剪</a:t>
            </a:r>
            <a:r>
              <a:rPr lang="en-US" altLang="zh-CN" dirty="0">
                <a:solidFill>
                  <a:srgbClr val="222222"/>
                </a:solidFill>
                <a:latin typeface="微软雅黑" panose="020B0503020204020204" pitchFamily="34" charset="-122"/>
                <a:ea typeface="微软雅黑" panose="020B0503020204020204" pitchFamily="34" charset="-122"/>
              </a:rPr>
              <a:t>GRN</a:t>
            </a: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0B0B983-12B2-4DE5-8FDB-3643ACEBB1B0}"/>
              </a:ext>
            </a:extLst>
          </p:cNvPr>
          <p:cNvSpPr/>
          <p:nvPr/>
        </p:nvSpPr>
        <p:spPr>
          <a:xfrm>
            <a:off x="6257925" y="5607692"/>
            <a:ext cx="5400675" cy="646331"/>
          </a:xfrm>
          <a:prstGeom prst="rect">
            <a:avLst/>
          </a:prstGeom>
        </p:spPr>
        <p:txBody>
          <a:bodyPr wrap="square">
            <a:spAutoFit/>
          </a:bodyPr>
          <a:lstStyle/>
          <a:p>
            <a:pPr marL="285750" indent="-285750">
              <a:buFont typeface="Arial" panose="020B0604020202020204" pitchFamily="34" charset="0"/>
              <a:buChar char="•"/>
            </a:pPr>
            <a:r>
              <a:rPr lang="en-US" altLang="zh-CN" dirty="0" err="1">
                <a:solidFill>
                  <a:srgbClr val="222222"/>
                </a:solidFill>
                <a:latin typeface="微软雅黑" panose="020B0503020204020204" pitchFamily="34" charset="-122"/>
                <a:ea typeface="微软雅黑" panose="020B0503020204020204" pitchFamily="34" charset="-122"/>
              </a:rPr>
              <a:t>AUCell</a:t>
            </a:r>
            <a:r>
              <a:rPr lang="en-US" altLang="zh-CN" dirty="0">
                <a:solidFill>
                  <a:srgbClr val="222222"/>
                </a:solidFill>
                <a:latin typeface="微软雅黑" panose="020B0503020204020204" pitchFamily="34" charset="-122"/>
                <a:ea typeface="微软雅黑" panose="020B0503020204020204" pitchFamily="34" charset="-122"/>
              </a:rPr>
              <a:t> </a:t>
            </a:r>
            <a:r>
              <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通过</a:t>
            </a:r>
            <a:r>
              <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TF regulon</a:t>
            </a: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给出</a:t>
            </a:r>
            <a:r>
              <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Activity</a:t>
            </a: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活性</a:t>
            </a:r>
            <a:endPar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基于</a:t>
            </a:r>
            <a:r>
              <a:rPr lang="en-US" altLang="zh-CN"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TF regulon Activity Vs. Cells </a:t>
            </a:r>
            <a:r>
              <a:rPr lang="zh-CN" altLang="en-US" dirty="0">
                <a:solidFill>
                  <a:srgbClr val="222222"/>
                </a:solidFill>
                <a:latin typeface="微软雅黑" panose="020B0503020204020204" pitchFamily="34" charset="-122"/>
                <a:ea typeface="微软雅黑" panose="020B0503020204020204" pitchFamily="34" charset="-122"/>
                <a:sym typeface="Wingdings" panose="05000000000000000000" pitchFamily="2" charset="2"/>
              </a:rPr>
              <a:t>后续分析</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432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F3EC387-49DC-4817-B60F-4F7BD55934E5}"/>
              </a:ext>
            </a:extLst>
          </p:cNvPr>
          <p:cNvSpPr>
            <a:spLocks noGrp="1"/>
          </p:cNvSpPr>
          <p:nvPr>
            <p:ph type="sldNum" sz="quarter" idx="12"/>
          </p:nvPr>
        </p:nvSpPr>
        <p:spPr/>
        <p:txBody>
          <a:bodyPr/>
          <a:lstStyle/>
          <a:p>
            <a:fld id="{DF849393-7876-44FF-8BC7-6C3A91957E85}" type="slidenum">
              <a:rPr lang="zh-CN" altLang="en-US" smtClean="0"/>
              <a:t>74</a:t>
            </a:fld>
            <a:endParaRPr lang="zh-CN" altLang="en-US"/>
          </a:p>
        </p:txBody>
      </p:sp>
      <p:pic>
        <p:nvPicPr>
          <p:cNvPr id="5" name="Picture 2">
            <a:extLst>
              <a:ext uri="{FF2B5EF4-FFF2-40B4-BE49-F238E27FC236}">
                <a16:creationId xmlns:a16="http://schemas.microsoft.com/office/drawing/2014/main" id="{51583E33-991A-4183-ADA6-9DF4B5F71A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28" t="609" r="26323" b="13353"/>
          <a:stretch/>
        </p:blipFill>
        <p:spPr bwMode="auto">
          <a:xfrm>
            <a:off x="342900" y="334852"/>
            <a:ext cx="4324350" cy="618829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EFF4ADA4-117F-41C5-B988-8FB3386A4795}"/>
              </a:ext>
            </a:extLst>
          </p:cNvPr>
          <p:cNvSpPr/>
          <p:nvPr/>
        </p:nvSpPr>
        <p:spPr>
          <a:xfrm>
            <a:off x="4927538" y="1013307"/>
            <a:ext cx="6921562" cy="4739759"/>
          </a:xfrm>
          <a:prstGeom prst="rect">
            <a:avLst/>
          </a:prstGeom>
        </p:spPr>
        <p:txBody>
          <a:bodyPr wrap="square">
            <a:spAutoFit/>
          </a:bodyPr>
          <a:lstStyle/>
          <a:p>
            <a:pPr>
              <a:spcBef>
                <a:spcPts val="600"/>
              </a:spcBef>
            </a:pPr>
            <a:r>
              <a:rPr lang="zh-CN" altLang="en-US" b="1" dirty="0">
                <a:solidFill>
                  <a:srgbClr val="060607"/>
                </a:solidFill>
                <a:latin typeface="微软雅黑" panose="020B0503020204020204" pitchFamily="34" charset="-122"/>
                <a:ea typeface="微软雅黑" panose="020B0503020204020204" pitchFamily="34" charset="-122"/>
              </a:rPr>
              <a:t>输入：</a:t>
            </a:r>
            <a:r>
              <a:rPr lang="en-US" altLang="zh-CN" b="1" dirty="0" err="1">
                <a:solidFill>
                  <a:srgbClr val="060607"/>
                </a:solidFill>
                <a:latin typeface="微软雅黑" panose="020B0503020204020204" pitchFamily="34" charset="-122"/>
                <a:ea typeface="微软雅黑" panose="020B0503020204020204" pitchFamily="34" charset="-122"/>
              </a:rPr>
              <a:t>GeneSet</a:t>
            </a:r>
            <a:r>
              <a:rPr lang="en-US" altLang="zh-CN" b="1" dirty="0">
                <a:solidFill>
                  <a:srgbClr val="060607"/>
                </a:solidFill>
                <a:latin typeface="微软雅黑" panose="020B0503020204020204" pitchFamily="34" charset="-122"/>
                <a:ea typeface="微软雅黑" panose="020B0503020204020204" pitchFamily="34" charset="-122"/>
              </a:rPr>
              <a:t> (Regulon) </a:t>
            </a:r>
            <a:r>
              <a:rPr lang="en-US" altLang="zh-CN" b="1"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solidFill>
                  <a:srgbClr val="060607"/>
                </a:solidFill>
                <a:latin typeface="微软雅黑" panose="020B0503020204020204" pitchFamily="34" charset="-122"/>
                <a:ea typeface="微软雅黑" panose="020B0503020204020204" pitchFamily="34" charset="-122"/>
              </a:rPr>
              <a:t>输出：活性</a:t>
            </a:r>
            <a:r>
              <a:rPr lang="en-US" altLang="zh-CN" b="1" dirty="0">
                <a:solidFill>
                  <a:srgbClr val="060607"/>
                </a:solidFill>
                <a:latin typeface="微软雅黑" panose="020B0503020204020204" pitchFamily="34" charset="-122"/>
                <a:ea typeface="微软雅黑" panose="020B0503020204020204" pitchFamily="34" charset="-122"/>
              </a:rPr>
              <a:t>Activity</a:t>
            </a: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原则：通过在特定细胞中</a:t>
            </a:r>
            <a:r>
              <a:rPr lang="en-US" altLang="zh-CN" dirty="0" err="1">
                <a:solidFill>
                  <a:srgbClr val="060607"/>
                </a:solidFill>
                <a:latin typeface="微软雅黑" panose="020B0503020204020204" pitchFamily="34" charset="-122"/>
                <a:ea typeface="微软雅黑" panose="020B0503020204020204" pitchFamily="34" charset="-122"/>
              </a:rPr>
              <a:t>GeneSet</a:t>
            </a:r>
            <a:r>
              <a:rPr lang="zh-CN" altLang="en-US" dirty="0">
                <a:solidFill>
                  <a:srgbClr val="060607"/>
                </a:solidFill>
                <a:latin typeface="微软雅黑" panose="020B0503020204020204" pitchFamily="34" charset="-122"/>
                <a:ea typeface="微软雅黑" panose="020B0503020204020204" pitchFamily="34" charset="-122"/>
              </a:rPr>
              <a:t>所有基因的排名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计算</a:t>
            </a:r>
            <a:r>
              <a:rPr lang="en-US" altLang="zh-CN" dirty="0">
                <a:solidFill>
                  <a:srgbClr val="060607"/>
                </a:solidFill>
                <a:latin typeface="微软雅黑" panose="020B0503020204020204" pitchFamily="34" charset="-122"/>
                <a:ea typeface="微软雅黑" panose="020B0503020204020204" pitchFamily="34" charset="-122"/>
              </a:rPr>
              <a:t>recovery</a:t>
            </a:r>
            <a:r>
              <a:rPr lang="zh-CN" altLang="en-US" dirty="0">
                <a:solidFill>
                  <a:srgbClr val="060607"/>
                </a:solidFill>
                <a:latin typeface="微软雅黑" panose="020B0503020204020204" pitchFamily="34" charset="-122"/>
                <a:ea typeface="微软雅黑" panose="020B0503020204020204" pitchFamily="34" charset="-122"/>
              </a:rPr>
              <a:t>曲线下面积</a:t>
            </a:r>
            <a:r>
              <a:rPr lang="en-US" altLang="zh-CN" dirty="0">
                <a:solidFill>
                  <a:srgbClr val="060607"/>
                </a:solidFill>
                <a:latin typeface="微软雅黑" panose="020B0503020204020204" pitchFamily="34" charset="-122"/>
                <a:ea typeface="微软雅黑" panose="020B0503020204020204" pitchFamily="34" charset="-122"/>
              </a:rPr>
              <a:t>AUC (area under curve)</a:t>
            </a: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优势：非参数的策略，不受基因表达量预处理流程影响</a:t>
            </a: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计算流程：</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x</a:t>
            </a:r>
            <a:r>
              <a:rPr lang="zh-CN" altLang="en-US" dirty="0">
                <a:solidFill>
                  <a:srgbClr val="060607"/>
                </a:solidFill>
                <a:latin typeface="微软雅黑" panose="020B0503020204020204" pitchFamily="34" charset="-122"/>
                <a:ea typeface="微软雅黑" panose="020B0503020204020204" pitchFamily="34" charset="-122"/>
              </a:rPr>
              <a:t>轴是所有基因基于表达水平的排名（表达值相同的基因随机排序）</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en-US" altLang="zh-CN" dirty="0">
                <a:solidFill>
                  <a:srgbClr val="060607"/>
                </a:solidFill>
                <a:latin typeface="微软雅黑" panose="020B0503020204020204" pitchFamily="34" charset="-122"/>
                <a:ea typeface="微软雅黑" panose="020B0503020204020204" pitchFamily="34" charset="-122"/>
              </a:rPr>
              <a:t>y</a:t>
            </a:r>
            <a:r>
              <a:rPr lang="zh-CN" altLang="en-US" dirty="0">
                <a:solidFill>
                  <a:srgbClr val="060607"/>
                </a:solidFill>
                <a:latin typeface="微软雅黑" panose="020B0503020204020204" pitchFamily="34" charset="-122"/>
                <a:ea typeface="微软雅黑" panose="020B0503020204020204" pitchFamily="34" charset="-122"/>
              </a:rPr>
              <a:t>轴是输入</a:t>
            </a:r>
            <a:r>
              <a:rPr lang="en-US" altLang="zh-CN" dirty="0" err="1">
                <a:solidFill>
                  <a:srgbClr val="060607"/>
                </a:solidFill>
                <a:latin typeface="微软雅黑" panose="020B0503020204020204" pitchFamily="34" charset="-122"/>
                <a:ea typeface="微软雅黑" panose="020B0503020204020204" pitchFamily="34" charset="-122"/>
              </a:rPr>
              <a:t>geneset</a:t>
            </a:r>
            <a:r>
              <a:rPr lang="zh-CN" altLang="en-US" dirty="0">
                <a:solidFill>
                  <a:srgbClr val="060607"/>
                </a:solidFill>
                <a:latin typeface="微软雅黑" panose="020B0503020204020204" pitchFamily="34" charset="-122"/>
                <a:ea typeface="微软雅黑" panose="020B0503020204020204" pitchFamily="34" charset="-122"/>
              </a:rPr>
              <a:t>中的基因 </a:t>
            </a:r>
            <a:r>
              <a:rPr lang="en-US" altLang="zh-CN" dirty="0">
                <a:solidFill>
                  <a:srgbClr val="060607"/>
                </a:solidFill>
                <a:latin typeface="微软雅黑" panose="020B0503020204020204" pitchFamily="34" charset="-122"/>
                <a:ea typeface="微软雅黑" panose="020B0503020204020204" pitchFamily="34" charset="-122"/>
              </a:rPr>
              <a:t>(</a:t>
            </a:r>
            <a:r>
              <a:rPr lang="zh-CN" altLang="en-US" dirty="0">
                <a:solidFill>
                  <a:srgbClr val="060607"/>
                </a:solidFill>
                <a:latin typeface="微软雅黑" panose="020B0503020204020204" pitchFamily="34" charset="-122"/>
                <a:ea typeface="微软雅黑" panose="020B0503020204020204" pitchFamily="34" charset="-122"/>
              </a:rPr>
              <a:t>如果观测到匹配排序，则上升</a:t>
            </a:r>
            <a:r>
              <a:rPr lang="en-US" altLang="zh-CN" dirty="0">
                <a:solidFill>
                  <a:srgbClr val="060607"/>
                </a:solidFill>
                <a:latin typeface="微软雅黑" panose="020B0503020204020204" pitchFamily="34" charset="-122"/>
                <a:ea typeface="微软雅黑" panose="020B0503020204020204" pitchFamily="34" charset="-122"/>
              </a:rPr>
              <a:t>)</a:t>
            </a:r>
          </a:p>
          <a:p>
            <a:pPr>
              <a:spcBef>
                <a:spcPts val="600"/>
              </a:spcBef>
            </a:pP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如果 </a:t>
            </a:r>
            <a:r>
              <a:rPr lang="en-US" altLang="zh-CN" dirty="0">
                <a:solidFill>
                  <a:srgbClr val="060607"/>
                </a:solidFill>
                <a:latin typeface="微软雅黑" panose="020B0503020204020204" pitchFamily="34" charset="-122"/>
                <a:ea typeface="微软雅黑" panose="020B0503020204020204" pitchFamily="34" charset="-122"/>
              </a:rPr>
              <a:t>AUC </a:t>
            </a:r>
            <a:r>
              <a:rPr lang="zh-CN" altLang="en-US" dirty="0">
                <a:solidFill>
                  <a:srgbClr val="060607"/>
                </a:solidFill>
                <a:latin typeface="微软雅黑" panose="020B0503020204020204" pitchFamily="34" charset="-122"/>
                <a:ea typeface="微软雅黑" panose="020B0503020204020204" pitchFamily="34" charset="-122"/>
              </a:rPr>
              <a:t>高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输入基因集的</a:t>
            </a:r>
            <a:r>
              <a:rPr lang="en-US" altLang="zh-CN" dirty="0">
                <a:solidFill>
                  <a:srgbClr val="060607"/>
                </a:solidFill>
                <a:latin typeface="微软雅黑" panose="020B0503020204020204" pitchFamily="34" charset="-122"/>
                <a:ea typeface="微软雅黑" panose="020B0503020204020204" pitchFamily="34" charset="-122"/>
              </a:rPr>
              <a:t>gene</a:t>
            </a:r>
            <a:r>
              <a:rPr lang="zh-CN" altLang="en-US" dirty="0">
                <a:solidFill>
                  <a:srgbClr val="060607"/>
                </a:solidFill>
                <a:latin typeface="微软雅黑" panose="020B0503020204020204" pitchFamily="34" charset="-122"/>
                <a:ea typeface="微软雅黑" panose="020B0503020204020204" pitchFamily="34" charset="-122"/>
              </a:rPr>
              <a:t>在每个细胞的排名</a:t>
            </a:r>
            <a:r>
              <a:rPr lang="en-US" altLang="zh-CN" dirty="0">
                <a:solidFill>
                  <a:srgbClr val="060607"/>
                </a:solidFill>
                <a:latin typeface="微软雅黑" panose="020B0503020204020204" pitchFamily="34" charset="-122"/>
                <a:ea typeface="微软雅黑" panose="020B0503020204020204" pitchFamily="34" charset="-122"/>
              </a:rPr>
              <a:t>top</a:t>
            </a:r>
            <a:r>
              <a:rPr lang="zh-CN" altLang="en-US" dirty="0">
                <a:solidFill>
                  <a:srgbClr val="060607"/>
                </a:solidFill>
                <a:latin typeface="微软雅黑" panose="020B0503020204020204" pitchFamily="34" charset="-122"/>
                <a:ea typeface="微软雅黑" panose="020B0503020204020204" pitchFamily="34" charset="-122"/>
              </a:rPr>
              <a:t>富集</a:t>
            </a:r>
            <a:endParaRPr lang="en-US" altLang="zh-CN" dirty="0">
              <a:solidFill>
                <a:srgbClr val="060607"/>
              </a:solidFill>
              <a:latin typeface="微软雅黑" panose="020B0503020204020204" pitchFamily="34" charset="-122"/>
              <a:ea typeface="微软雅黑" panose="020B0503020204020204" pitchFamily="34" charset="-122"/>
            </a:endParaRPr>
          </a:p>
          <a:p>
            <a:pPr>
              <a:spcBef>
                <a:spcPts val="600"/>
              </a:spcBef>
            </a:pPr>
            <a:endParaRPr lang="zh-CN" altLang="en-US" dirty="0">
              <a:solidFill>
                <a:srgbClr val="060607"/>
              </a:solidFill>
              <a:latin typeface="微软雅黑" panose="020B0503020204020204" pitchFamily="34" charset="-122"/>
              <a:ea typeface="微软雅黑" panose="020B0503020204020204" pitchFamily="34" charset="-122"/>
            </a:endParaRPr>
          </a:p>
          <a:p>
            <a:pPr>
              <a:spcBef>
                <a:spcPts val="600"/>
              </a:spcBef>
            </a:pPr>
            <a:r>
              <a:rPr lang="zh-CN" altLang="en-US" dirty="0">
                <a:solidFill>
                  <a:srgbClr val="060607"/>
                </a:solidFill>
                <a:latin typeface="微软雅黑" panose="020B0503020204020204" pitchFamily="34" charset="-122"/>
                <a:ea typeface="微软雅黑" panose="020B0503020204020204" pitchFamily="34" charset="-122"/>
              </a:rPr>
              <a:t>可以直接使用</a:t>
            </a:r>
            <a:r>
              <a:rPr lang="en-US" altLang="zh-CN" dirty="0">
                <a:solidFill>
                  <a:srgbClr val="060607"/>
                </a:solidFill>
                <a:latin typeface="微软雅黑" panose="020B0503020204020204" pitchFamily="34" charset="-122"/>
                <a:ea typeface="微软雅黑" panose="020B0503020204020204" pitchFamily="34" charset="-122"/>
              </a:rPr>
              <a:t>AUC</a:t>
            </a:r>
            <a:r>
              <a:rPr lang="zh-CN" altLang="en-US" dirty="0">
                <a:solidFill>
                  <a:srgbClr val="060607"/>
                </a:solidFill>
                <a:latin typeface="微软雅黑" panose="020B0503020204020204" pitchFamily="34" charset="-122"/>
                <a:ea typeface="微软雅黑" panose="020B0503020204020204" pitchFamily="34" charset="-122"/>
              </a:rPr>
              <a:t>得分作为连续值来聚类单细胞，或者使用</a:t>
            </a:r>
            <a:r>
              <a:rPr lang="en-US" altLang="zh-CN" dirty="0">
                <a:solidFill>
                  <a:srgbClr val="060607"/>
                </a:solidFill>
                <a:latin typeface="微软雅黑" panose="020B0503020204020204" pitchFamily="34" charset="-122"/>
                <a:ea typeface="微软雅黑" panose="020B0503020204020204" pitchFamily="34" charset="-122"/>
              </a:rPr>
              <a:t>AUC</a:t>
            </a:r>
            <a:r>
              <a:rPr lang="zh-CN" altLang="en-US" dirty="0">
                <a:solidFill>
                  <a:srgbClr val="060607"/>
                </a:solidFill>
                <a:latin typeface="微软雅黑" panose="020B0503020204020204" pitchFamily="34" charset="-122"/>
                <a:ea typeface="微软雅黑" panose="020B0503020204020204" pitchFamily="34" charset="-122"/>
              </a:rPr>
              <a:t>得分</a:t>
            </a:r>
            <a:r>
              <a:rPr lang="en-US" altLang="zh-CN" dirty="0">
                <a:solidFill>
                  <a:srgbClr val="060607"/>
                </a:solidFill>
                <a:latin typeface="微软雅黑" panose="020B0503020204020204" pitchFamily="34" charset="-122"/>
                <a:ea typeface="微软雅黑" panose="020B0503020204020204" pitchFamily="34" charset="-122"/>
              </a:rPr>
              <a:t>+threshold </a:t>
            </a:r>
            <a:r>
              <a:rPr lang="en-US" altLang="zh-CN" dirty="0">
                <a:solidFill>
                  <a:srgbClr val="060607"/>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solidFill>
                  <a:srgbClr val="060607"/>
                </a:solidFill>
                <a:latin typeface="微软雅黑" panose="020B0503020204020204" pitchFamily="34" charset="-122"/>
                <a:ea typeface="微软雅黑" panose="020B0503020204020204" pitchFamily="34" charset="-122"/>
              </a:rPr>
              <a:t>生成</a:t>
            </a:r>
            <a:r>
              <a:rPr lang="en-US" altLang="zh-CN" dirty="0">
                <a:solidFill>
                  <a:srgbClr val="060607"/>
                </a:solidFill>
                <a:latin typeface="微软雅黑" panose="020B0503020204020204" pitchFamily="34" charset="-122"/>
                <a:ea typeface="微软雅黑" panose="020B0503020204020204" pitchFamily="34" charset="-122"/>
              </a:rPr>
              <a:t>binary </a:t>
            </a:r>
            <a:r>
              <a:rPr lang="zh-CN" altLang="en-US" dirty="0">
                <a:solidFill>
                  <a:srgbClr val="060607"/>
                </a:solidFill>
                <a:latin typeface="微软雅黑" panose="020B0503020204020204" pitchFamily="34" charset="-122"/>
                <a:ea typeface="微软雅黑" panose="020B0503020204020204" pitchFamily="34" charset="-122"/>
              </a:rPr>
              <a:t>矩阵</a:t>
            </a:r>
          </a:p>
        </p:txBody>
      </p:sp>
      <p:sp>
        <p:nvSpPr>
          <p:cNvPr id="7" name="矩形 6">
            <a:extLst>
              <a:ext uri="{FF2B5EF4-FFF2-40B4-BE49-F238E27FC236}">
                <a16:creationId xmlns:a16="http://schemas.microsoft.com/office/drawing/2014/main" id="{88ADEE04-CB88-4D7F-801F-7A11FEDA5B9A}"/>
              </a:ext>
            </a:extLst>
          </p:cNvPr>
          <p:cNvSpPr/>
          <p:nvPr/>
        </p:nvSpPr>
        <p:spPr>
          <a:xfrm>
            <a:off x="5457061" y="6290588"/>
            <a:ext cx="5679636" cy="430887"/>
          </a:xfrm>
          <a:prstGeom prst="rect">
            <a:avLst/>
          </a:prstGeom>
        </p:spPr>
        <p:txBody>
          <a:bodyPr wrap="square">
            <a:spAutoFit/>
          </a:bodyPr>
          <a:lstStyle/>
          <a:p>
            <a:r>
              <a:rPr lang="en-US" altLang="zh-CN" sz="1050" dirty="0" err="1">
                <a:solidFill>
                  <a:srgbClr val="222222"/>
                </a:solidFill>
                <a:latin typeface="-apple-system"/>
              </a:rPr>
              <a:t>Aibar</a:t>
            </a:r>
            <a:r>
              <a:rPr lang="en-US" altLang="zh-CN" sz="1050" dirty="0">
                <a:solidFill>
                  <a:srgbClr val="222222"/>
                </a:solidFill>
                <a:latin typeface="-apple-system"/>
              </a:rPr>
              <a:t>, S., González-Blas, C., </a:t>
            </a:r>
            <a:r>
              <a:rPr lang="en-US" altLang="zh-CN" sz="1050" dirty="0" err="1">
                <a:solidFill>
                  <a:srgbClr val="222222"/>
                </a:solidFill>
                <a:latin typeface="-apple-system"/>
              </a:rPr>
              <a:t>Moerman</a:t>
            </a:r>
            <a:r>
              <a:rPr lang="en-US" altLang="zh-CN" sz="1050" dirty="0">
                <a:solidFill>
                  <a:srgbClr val="222222"/>
                </a:solidFill>
                <a:latin typeface="-apple-system"/>
              </a:rPr>
              <a:t>, T. </a:t>
            </a:r>
            <a:r>
              <a:rPr lang="en-US" altLang="zh-CN" sz="1050" i="1" dirty="0">
                <a:solidFill>
                  <a:srgbClr val="222222"/>
                </a:solidFill>
                <a:latin typeface="-apple-system"/>
              </a:rPr>
              <a:t>et al.</a:t>
            </a:r>
            <a:r>
              <a:rPr lang="en-US" altLang="zh-CN" sz="1050" dirty="0">
                <a:solidFill>
                  <a:srgbClr val="222222"/>
                </a:solidFill>
                <a:latin typeface="-apple-system"/>
              </a:rPr>
              <a:t> SCENIC: single-cell regulatory network inference and clustering. </a:t>
            </a:r>
            <a:r>
              <a:rPr lang="en-US" altLang="zh-CN" sz="1050" i="1" dirty="0">
                <a:solidFill>
                  <a:srgbClr val="222222"/>
                </a:solidFill>
                <a:latin typeface="-apple-system"/>
              </a:rPr>
              <a:t>Nat Methods</a:t>
            </a:r>
            <a:r>
              <a:rPr lang="en-US" altLang="zh-CN" sz="1050" dirty="0">
                <a:solidFill>
                  <a:srgbClr val="222222"/>
                </a:solidFill>
                <a:latin typeface="-apple-system"/>
              </a:rPr>
              <a:t> </a:t>
            </a:r>
            <a:r>
              <a:rPr lang="en-US" altLang="zh-CN" sz="1050" b="1" dirty="0">
                <a:solidFill>
                  <a:srgbClr val="222222"/>
                </a:solidFill>
                <a:latin typeface="-apple-system"/>
              </a:rPr>
              <a:t>14</a:t>
            </a:r>
            <a:r>
              <a:rPr lang="en-US" altLang="zh-CN" sz="1050" dirty="0">
                <a:solidFill>
                  <a:srgbClr val="222222"/>
                </a:solidFill>
                <a:latin typeface="-apple-system"/>
              </a:rPr>
              <a:t>, 1083–1086 (2017). https://doi.org/10.1038/nmeth.4463</a:t>
            </a:r>
            <a:endParaRPr lang="zh-CN" altLang="en-US" sz="1050" dirty="0"/>
          </a:p>
        </p:txBody>
      </p:sp>
    </p:spTree>
    <p:extLst>
      <p:ext uri="{BB962C8B-B14F-4D97-AF65-F5344CB8AC3E}">
        <p14:creationId xmlns:p14="http://schemas.microsoft.com/office/powerpoint/2010/main" val="8453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B8246E6-E34A-4ECB-B1BF-6BE05C3118B4}"/>
              </a:ext>
            </a:extLst>
          </p:cNvPr>
          <p:cNvSpPr>
            <a:spLocks noGrp="1"/>
          </p:cNvSpPr>
          <p:nvPr>
            <p:ph type="sldNum" sz="quarter" idx="12"/>
          </p:nvPr>
        </p:nvSpPr>
        <p:spPr/>
        <p:txBody>
          <a:bodyPr/>
          <a:lstStyle/>
          <a:p>
            <a:fld id="{DF849393-7876-44FF-8BC7-6C3A91957E85}" type="slidenum">
              <a:rPr lang="zh-CN" altLang="en-US" smtClean="0"/>
              <a:t>75</a:t>
            </a:fld>
            <a:endParaRPr lang="zh-CN" altLang="en-US"/>
          </a:p>
        </p:txBody>
      </p:sp>
      <p:sp>
        <p:nvSpPr>
          <p:cNvPr id="5" name="矩形 4">
            <a:extLst>
              <a:ext uri="{FF2B5EF4-FFF2-40B4-BE49-F238E27FC236}">
                <a16:creationId xmlns:a16="http://schemas.microsoft.com/office/drawing/2014/main" id="{6A262F7D-491D-4CD3-B227-2D4985EE9CDA}"/>
              </a:ext>
            </a:extLst>
          </p:cNvPr>
          <p:cNvSpPr/>
          <p:nvPr/>
        </p:nvSpPr>
        <p:spPr>
          <a:xfrm>
            <a:off x="8155125" y="316984"/>
            <a:ext cx="402225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https://jyyulab.github.io/scMINER/</a:t>
            </a:r>
          </a:p>
        </p:txBody>
      </p:sp>
      <p:pic>
        <p:nvPicPr>
          <p:cNvPr id="1026" name="Picture 2" descr="centered image">
            <a:extLst>
              <a:ext uri="{FF2B5EF4-FFF2-40B4-BE49-F238E27FC236}">
                <a16:creationId xmlns:a16="http://schemas.microsoft.com/office/drawing/2014/main" id="{A5C9AA1F-046E-4B7A-A799-D7119DF7DC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306"/>
          <a:stretch/>
        </p:blipFill>
        <p:spPr bwMode="auto">
          <a:xfrm>
            <a:off x="517525" y="490069"/>
            <a:ext cx="5821695" cy="623140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DDA6353-31D3-4128-9660-00B093A930CF}"/>
              </a:ext>
            </a:extLst>
          </p:cNvPr>
          <p:cNvSpPr/>
          <p:nvPr/>
        </p:nvSpPr>
        <p:spPr>
          <a:xfrm>
            <a:off x="6438900" y="951399"/>
            <a:ext cx="5452730" cy="1200329"/>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rPr>
              <a:t>scMINER</a:t>
            </a:r>
            <a:r>
              <a:rPr lang="zh-CN" altLang="en-US" dirty="0">
                <a:solidFill>
                  <a:srgbClr val="000000"/>
                </a:solidFill>
                <a:latin typeface="微软雅黑" panose="020B0503020204020204" pitchFamily="34" charset="-122"/>
                <a:ea typeface="微软雅黑" panose="020B0503020204020204" pitchFamily="34" charset="-122"/>
              </a:rPr>
              <a:t>（单细胞互信息网络工程工具）</a:t>
            </a:r>
            <a:endParaRPr lang="en-US" altLang="zh-CN"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利用互信息来测量细胞间相似性和基因间相关性，在无监督聚类和基因活性推断方面具有广泛的适用性和高准确性。</a:t>
            </a:r>
            <a:endParaRPr lang="zh-CN" altLang="en-US"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395A8AA-C1EA-41FF-A3C2-7435C430CE1B}"/>
              </a:ext>
            </a:extLst>
          </p:cNvPr>
          <p:cNvSpPr/>
          <p:nvPr/>
        </p:nvSpPr>
        <p:spPr>
          <a:xfrm>
            <a:off x="6438900" y="2416810"/>
            <a:ext cx="5339548" cy="3939540"/>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sz="1600" b="1" dirty="0">
                <a:solidFill>
                  <a:srgbClr val="000000"/>
                </a:solidFill>
                <a:latin typeface="微软雅黑" panose="020B0503020204020204" pitchFamily="34" charset="-122"/>
                <a:ea typeface="微软雅黑" panose="020B0503020204020204" pitchFamily="34" charset="-122"/>
              </a:rPr>
              <a:t>基于互信息的聚类</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scMINER</a:t>
            </a:r>
            <a:r>
              <a:rPr lang="zh-CN" altLang="en-US" sz="1600" dirty="0">
                <a:solidFill>
                  <a:srgbClr val="000000"/>
                </a:solidFill>
                <a:latin typeface="微软雅黑" panose="020B0503020204020204" pitchFamily="34" charset="-122"/>
                <a:ea typeface="微软雅黑" panose="020B0503020204020204" pitchFamily="34" charset="-122"/>
              </a:rPr>
              <a:t>通过全特征衍生的互信息来测量细胞间的相似性。它能够捕捉线性和非线性相关性，尤其在细胞聚类方面表现更佳，特别是对于状态相近的细胞。</a:t>
            </a:r>
          </a:p>
          <a:p>
            <a:pPr marL="285750" indent="-285750">
              <a:spcBef>
                <a:spcPts val="600"/>
              </a:spcBef>
              <a:buFont typeface="Arial" panose="020B0604020202020204" pitchFamily="34" charset="0"/>
              <a:buChar char="•"/>
            </a:pPr>
            <a:r>
              <a:rPr lang="zh-CN" altLang="en-US" sz="1600" b="1" dirty="0">
                <a:solidFill>
                  <a:srgbClr val="000000"/>
                </a:solidFill>
                <a:latin typeface="微软雅黑" panose="020B0503020204020204" pitchFamily="34" charset="-122"/>
                <a:ea typeface="微软雅黑" panose="020B0503020204020204" pitchFamily="34" charset="-122"/>
              </a:rPr>
              <a:t>基因活性估计</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scMINER</a:t>
            </a:r>
            <a:r>
              <a:rPr lang="zh-CN" altLang="en-US" sz="1600" dirty="0">
                <a:solidFill>
                  <a:srgbClr val="000000"/>
                </a:solidFill>
                <a:latin typeface="微软雅黑" panose="020B0503020204020204" pitchFamily="34" charset="-122"/>
                <a:ea typeface="微软雅黑" panose="020B0503020204020204" pitchFamily="34" charset="-122"/>
              </a:rPr>
              <a:t>仅基于</a:t>
            </a:r>
            <a:r>
              <a:rPr lang="en-US" altLang="zh-CN" sz="1600" dirty="0" err="1">
                <a:solidFill>
                  <a:srgbClr val="000000"/>
                </a:solidFill>
                <a:latin typeface="微软雅黑" panose="020B0503020204020204" pitchFamily="34" charset="-122"/>
                <a:ea typeface="微软雅黑" panose="020B0503020204020204" pitchFamily="34" charset="-122"/>
              </a:rPr>
              <a:t>scRNA</a:t>
            </a:r>
            <a:r>
              <a:rPr lang="en-US" altLang="zh-CN" sz="1600" dirty="0">
                <a:solidFill>
                  <a:srgbClr val="000000"/>
                </a:solidFill>
                <a:latin typeface="微软雅黑" panose="020B0503020204020204" pitchFamily="34" charset="-122"/>
                <a:ea typeface="微软雅黑" panose="020B0503020204020204" pitchFamily="34" charset="-122"/>
              </a:rPr>
              <a:t>-seq</a:t>
            </a:r>
            <a:r>
              <a:rPr lang="zh-CN" altLang="en-US" sz="1600" dirty="0">
                <a:solidFill>
                  <a:srgbClr val="000000"/>
                </a:solidFill>
                <a:latin typeface="微软雅黑" panose="020B0503020204020204" pitchFamily="34" charset="-122"/>
                <a:ea typeface="微软雅黑" panose="020B0503020204020204" pitchFamily="34" charset="-122"/>
              </a:rPr>
              <a:t>数据重新构建细胞类型特异的基因网络，然后估计转录因子（</a:t>
            </a:r>
            <a:r>
              <a:rPr lang="en-US" altLang="zh-CN" sz="1600" dirty="0">
                <a:solidFill>
                  <a:srgbClr val="000000"/>
                </a:solidFill>
                <a:latin typeface="微软雅黑" panose="020B0503020204020204" pitchFamily="34" charset="-122"/>
                <a:ea typeface="微软雅黑" panose="020B0503020204020204" pitchFamily="34" charset="-122"/>
              </a:rPr>
              <a:t>TFs</a:t>
            </a:r>
            <a:r>
              <a:rPr lang="zh-CN" altLang="en-US" sz="1600" dirty="0">
                <a:solidFill>
                  <a:srgbClr val="000000"/>
                </a:solidFill>
                <a:latin typeface="微软雅黑" panose="020B0503020204020204" pitchFamily="34" charset="-122"/>
                <a:ea typeface="微软雅黑" panose="020B0503020204020204" pitchFamily="34" charset="-122"/>
              </a:rPr>
              <a:t>）和信号基因（</a:t>
            </a:r>
            <a:r>
              <a:rPr lang="en-US" altLang="zh-CN" sz="1600" dirty="0">
                <a:solidFill>
                  <a:srgbClr val="000000"/>
                </a:solidFill>
                <a:latin typeface="微软雅黑" panose="020B0503020204020204" pitchFamily="34" charset="-122"/>
                <a:ea typeface="微软雅黑" panose="020B0503020204020204" pitchFamily="34" charset="-122"/>
              </a:rPr>
              <a:t>SIGs</a:t>
            </a:r>
            <a:r>
              <a:rPr lang="zh-CN" altLang="en-US" sz="1600" dirty="0">
                <a:solidFill>
                  <a:srgbClr val="000000"/>
                </a:solidFill>
                <a:latin typeface="微软雅黑" panose="020B0503020204020204" pitchFamily="34" charset="-122"/>
                <a:ea typeface="微软雅黑" panose="020B0503020204020204" pitchFamily="34" charset="-122"/>
              </a:rPr>
              <a:t>）的基因活性。基于基因活性的分析可以揭示各种生物活动的主要调控因子，例如细胞谱系分化和组织特异性。</a:t>
            </a:r>
          </a:p>
          <a:p>
            <a:pPr marL="285750" indent="-285750">
              <a:spcBef>
                <a:spcPts val="600"/>
              </a:spcBef>
              <a:buFont typeface="Arial" panose="020B0604020202020204" pitchFamily="34" charset="0"/>
              <a:buChar char="•"/>
            </a:pPr>
            <a:r>
              <a:rPr lang="zh-CN" altLang="en-US" sz="1600" b="1" dirty="0">
                <a:solidFill>
                  <a:srgbClr val="000000"/>
                </a:solidFill>
                <a:latin typeface="微软雅黑" panose="020B0503020204020204" pitchFamily="34" charset="-122"/>
                <a:ea typeface="微软雅黑" panose="020B0503020204020204" pitchFamily="34" charset="-122"/>
              </a:rPr>
              <a:t>以</a:t>
            </a:r>
            <a:r>
              <a:rPr lang="en-US" altLang="zh-CN" sz="1600" b="1" dirty="0" err="1">
                <a:solidFill>
                  <a:srgbClr val="000000"/>
                </a:solidFill>
                <a:latin typeface="微软雅黑" panose="020B0503020204020204" pitchFamily="34" charset="-122"/>
                <a:ea typeface="微软雅黑" panose="020B0503020204020204" pitchFamily="34" charset="-122"/>
              </a:rPr>
              <a:t>SparseEset</a:t>
            </a:r>
            <a:r>
              <a:rPr lang="zh-CN" altLang="en-US" sz="1600" b="1" dirty="0">
                <a:solidFill>
                  <a:srgbClr val="000000"/>
                </a:solidFill>
                <a:latin typeface="微软雅黑" panose="020B0503020204020204" pitchFamily="34" charset="-122"/>
                <a:ea typeface="微软雅黑" panose="020B0503020204020204" pitchFamily="34" charset="-122"/>
              </a:rPr>
              <a:t>为中心的全特征工具</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scMINER</a:t>
            </a:r>
            <a:r>
              <a:rPr lang="zh-CN" altLang="en-US" sz="1600" dirty="0">
                <a:solidFill>
                  <a:srgbClr val="000000"/>
                </a:solidFill>
                <a:latin typeface="微软雅黑" panose="020B0503020204020204" pitchFamily="34" charset="-122"/>
                <a:ea typeface="微软雅黑" panose="020B0503020204020204" pitchFamily="34" charset="-122"/>
              </a:rPr>
              <a:t>提供了一系列功能，包括数据输入、质量控制和过滤、基于互信息的聚类、网络推断、基因活性估计、细胞类型注释、差异表达</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活性分析，以及数据可视化和共享。这些功能大多数采用面向对象的方式为</a:t>
            </a:r>
            <a:r>
              <a:rPr lang="en-US" altLang="zh-CN" sz="1600" dirty="0" err="1">
                <a:solidFill>
                  <a:srgbClr val="000000"/>
                </a:solidFill>
                <a:latin typeface="微软雅黑" panose="020B0503020204020204" pitchFamily="34" charset="-122"/>
                <a:ea typeface="微软雅黑" panose="020B0503020204020204" pitchFamily="34" charset="-122"/>
              </a:rPr>
              <a:t>SparseEset</a:t>
            </a:r>
            <a:r>
              <a:rPr lang="zh-CN" altLang="en-US" sz="1600" dirty="0">
                <a:solidFill>
                  <a:srgbClr val="000000"/>
                </a:solidFill>
                <a:latin typeface="微软雅黑" panose="020B0503020204020204" pitchFamily="34" charset="-122"/>
                <a:ea typeface="微软雅黑" panose="020B0503020204020204" pitchFamily="34" charset="-122"/>
              </a:rPr>
              <a:t>对象开发。</a:t>
            </a:r>
            <a:endParaRPr lang="zh-CN" altLang="en-US" sz="1600" b="0" i="0" dirty="0">
              <a:solidFill>
                <a:srgbClr val="000000"/>
              </a:solidFill>
              <a:effectLst/>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1AEF055-1089-459F-BDCD-A1FDF49E7C3E}"/>
              </a:ext>
            </a:extLst>
          </p:cNvPr>
          <p:cNvSpPr/>
          <p:nvPr/>
        </p:nvSpPr>
        <p:spPr>
          <a:xfrm>
            <a:off x="203198" y="0"/>
            <a:ext cx="7931980" cy="523220"/>
          </a:xfrm>
          <a:prstGeom prst="rect">
            <a:avLst/>
          </a:prstGeom>
        </p:spPr>
        <p:txBody>
          <a:bodyPr wrap="none">
            <a:spAutoFit/>
          </a:bodyPr>
          <a:lstStyle/>
          <a:p>
            <a:r>
              <a:rPr lang="zh-CN" altLang="en-US" sz="2800" b="1" u="sng" dirty="0">
                <a:sym typeface="Wingdings" panose="05000000000000000000" pitchFamily="2" charset="2"/>
              </a:rPr>
              <a:t>单细胞组学研究转录调控的软件流程</a:t>
            </a:r>
            <a:r>
              <a:rPr lang="en-US" altLang="zh-CN" sz="2800" b="1" u="sng" dirty="0">
                <a:sym typeface="Wingdings" panose="05000000000000000000" pitchFamily="2" charset="2"/>
              </a:rPr>
              <a:t>2</a:t>
            </a:r>
            <a:r>
              <a:rPr lang="zh-CN" altLang="en-US" sz="2800" b="1" u="sng" dirty="0">
                <a:sym typeface="Wingdings" panose="05000000000000000000" pitchFamily="2" charset="2"/>
              </a:rPr>
              <a:t>：</a:t>
            </a:r>
            <a:r>
              <a:rPr lang="en-US" altLang="zh-CN" sz="2800" b="1" u="sng" dirty="0">
                <a:solidFill>
                  <a:srgbClr val="FF0000"/>
                </a:solidFill>
                <a:sym typeface="Wingdings" panose="05000000000000000000" pitchFamily="2" charset="2"/>
              </a:rPr>
              <a:t>scMINER</a:t>
            </a:r>
          </a:p>
        </p:txBody>
      </p:sp>
    </p:spTree>
    <p:extLst>
      <p:ext uri="{BB962C8B-B14F-4D97-AF65-F5344CB8AC3E}">
        <p14:creationId xmlns:p14="http://schemas.microsoft.com/office/powerpoint/2010/main" val="30509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27F42-387B-4FE9-A0CA-A9418F3C8629}"/>
              </a:ext>
            </a:extLst>
          </p:cNvPr>
          <p:cNvSpPr>
            <a:spLocks noGrp="1"/>
          </p:cNvSpPr>
          <p:nvPr>
            <p:ph type="title"/>
          </p:nvPr>
        </p:nvSpPr>
        <p:spPr/>
        <p:txBody>
          <a:bodyPr/>
          <a:lstStyle/>
          <a:p>
            <a:r>
              <a:rPr lang="zh-CN" altLang="en-US" dirty="0"/>
              <a:t>课程总结</a:t>
            </a:r>
          </a:p>
        </p:txBody>
      </p:sp>
      <p:sp>
        <p:nvSpPr>
          <p:cNvPr id="4" name="灯片编号占位符 3">
            <a:extLst>
              <a:ext uri="{FF2B5EF4-FFF2-40B4-BE49-F238E27FC236}">
                <a16:creationId xmlns:a16="http://schemas.microsoft.com/office/drawing/2014/main" id="{F97B0141-0470-4DAB-BC82-97F2AFEB6C5A}"/>
              </a:ext>
            </a:extLst>
          </p:cNvPr>
          <p:cNvSpPr>
            <a:spLocks noGrp="1"/>
          </p:cNvSpPr>
          <p:nvPr>
            <p:ph type="sldNum" sz="quarter" idx="12"/>
          </p:nvPr>
        </p:nvSpPr>
        <p:spPr/>
        <p:txBody>
          <a:bodyPr/>
          <a:lstStyle/>
          <a:p>
            <a:fld id="{DF849393-7876-44FF-8BC7-6C3A91957E85}" type="slidenum">
              <a:rPr lang="zh-CN" altLang="en-US" smtClean="0"/>
              <a:t>76</a:t>
            </a:fld>
            <a:endParaRPr lang="zh-CN" altLang="en-US"/>
          </a:p>
        </p:txBody>
      </p:sp>
      <p:sp>
        <p:nvSpPr>
          <p:cNvPr id="6" name="矩形 5">
            <a:extLst>
              <a:ext uri="{FF2B5EF4-FFF2-40B4-BE49-F238E27FC236}">
                <a16:creationId xmlns:a16="http://schemas.microsoft.com/office/drawing/2014/main" id="{1C8B94F0-9F6B-4DAE-A35D-5547E3112E7D}"/>
              </a:ext>
            </a:extLst>
          </p:cNvPr>
          <p:cNvSpPr/>
          <p:nvPr/>
        </p:nvSpPr>
        <p:spPr>
          <a:xfrm>
            <a:off x="558521" y="1179795"/>
            <a:ext cx="6096000" cy="2033955"/>
          </a:xfrm>
          <a:prstGeom prst="rect">
            <a:avLst/>
          </a:prstGeom>
        </p:spPr>
        <p:txBody>
          <a:bodyPr>
            <a:spAutoFit/>
          </a:bodyPr>
          <a:lstStyle/>
          <a:p>
            <a:pPr>
              <a:lnSpc>
                <a:spcPct val="120000"/>
              </a:lnSpc>
              <a:spcBef>
                <a:spcPts val="600"/>
              </a:spcBef>
            </a:pPr>
            <a:r>
              <a:rPr lang="zh-CN" altLang="en-US" b="1" dirty="0">
                <a:latin typeface="微软雅黑" panose="020B0503020204020204" pitchFamily="34" charset="-122"/>
                <a:ea typeface="微软雅黑" panose="020B0503020204020204" pitchFamily="34" charset="-122"/>
              </a:rPr>
              <a:t>第二周：基因转录调控的数据分析原理和应用软件</a:t>
            </a:r>
            <a:endParaRPr lang="en-US" altLang="zh-CN" b="1" dirty="0">
              <a:latin typeface="微软雅黑" panose="020B0503020204020204" pitchFamily="34" charset="-122"/>
              <a:ea typeface="微软雅黑" panose="020B0503020204020204" pitchFamily="34" charset="-122"/>
            </a:endParaRPr>
          </a:p>
          <a:p>
            <a:pPr lvl="1">
              <a:lnSpc>
                <a:spcPct val="120000"/>
              </a:lnSpc>
              <a:spcBef>
                <a:spcPts val="600"/>
              </a:spcBef>
            </a:pPr>
            <a:r>
              <a:rPr lang="zh-CN" altLang="en-US" dirty="0">
                <a:latin typeface="微软雅黑" panose="020B0503020204020204" pitchFamily="34" charset="-122"/>
                <a:ea typeface="微软雅黑" panose="020B0503020204020204" pitchFamily="34" charset="-122"/>
              </a:rPr>
              <a:t>第一节：表观组学数据分析原理和软件介绍</a:t>
            </a:r>
            <a:endParaRPr lang="en-US" altLang="zh-CN" dirty="0">
              <a:latin typeface="微软雅黑" panose="020B0503020204020204" pitchFamily="34" charset="-122"/>
              <a:ea typeface="微软雅黑" panose="020B0503020204020204" pitchFamily="34" charset="-122"/>
            </a:endParaRPr>
          </a:p>
          <a:p>
            <a:pPr lvl="1">
              <a:lnSpc>
                <a:spcPct val="120000"/>
              </a:lnSpc>
              <a:spcBef>
                <a:spcPts val="600"/>
              </a:spcBef>
            </a:pPr>
            <a:r>
              <a:rPr lang="zh-CN" altLang="en-US" dirty="0">
                <a:latin typeface="微软雅黑" panose="020B0503020204020204" pitchFamily="34" charset="-122"/>
                <a:ea typeface="微软雅黑" panose="020B0503020204020204" pitchFamily="34" charset="-122"/>
              </a:rPr>
              <a:t>第二、三节：单细胞数据分析原理和软件介绍</a:t>
            </a:r>
            <a:endParaRPr lang="en-US" altLang="zh-CN" dirty="0">
              <a:latin typeface="微软雅黑" panose="020B0503020204020204" pitchFamily="34" charset="-122"/>
              <a:ea typeface="微软雅黑" panose="020B0503020204020204" pitchFamily="34" charset="-122"/>
            </a:endParaRPr>
          </a:p>
          <a:p>
            <a:pPr lvl="1">
              <a:lnSpc>
                <a:spcPct val="120000"/>
              </a:lnSpc>
              <a:spcBef>
                <a:spcPts val="600"/>
              </a:spcBef>
            </a:pPr>
            <a:r>
              <a:rPr lang="zh-CN" altLang="en-US" b="1" dirty="0">
                <a:latin typeface="微软雅黑" panose="020B0503020204020204" pitchFamily="34" charset="-122"/>
                <a:ea typeface="微软雅黑" panose="020B0503020204020204" pitchFamily="34" charset="-122"/>
              </a:rPr>
              <a:t>课后作业：本地安装</a:t>
            </a:r>
            <a:r>
              <a:rPr lang="en-US" altLang="zh-CN" b="1" dirty="0">
                <a:latin typeface="微软雅黑" panose="020B0503020204020204" pitchFamily="34" charset="-122"/>
                <a:ea typeface="微软雅黑" panose="020B0503020204020204" pitchFamily="34" charset="-122"/>
              </a:rPr>
              <a:t>R</a:t>
            </a:r>
            <a:r>
              <a:rPr lang="zh-CN" altLang="en-US" b="1" dirty="0">
                <a:latin typeface="微软雅黑" panose="020B0503020204020204" pitchFamily="34" charset="-122"/>
                <a:ea typeface="微软雅黑" panose="020B0503020204020204" pitchFamily="34" charset="-122"/>
              </a:rPr>
              <a:t>包</a:t>
            </a:r>
            <a:r>
              <a:rPr lang="en-US" altLang="zh-CN" b="1" dirty="0">
                <a:latin typeface="微软雅黑" panose="020B0503020204020204" pitchFamily="34" charset="-122"/>
                <a:ea typeface="微软雅黑" panose="020B0503020204020204" pitchFamily="34" charset="-122"/>
              </a:rPr>
              <a:t>(Deseq2/Seurat)</a:t>
            </a:r>
          </a:p>
          <a:p>
            <a:pPr lvl="1">
              <a:lnSpc>
                <a:spcPct val="120000"/>
              </a:lnSpc>
              <a:spcBef>
                <a:spcPts val="600"/>
              </a:spcBef>
            </a:pPr>
            <a:r>
              <a:rPr lang="zh-CN" altLang="en-US" b="1" dirty="0">
                <a:latin typeface="微软雅黑" panose="020B0503020204020204" pitchFamily="34" charset="-122"/>
                <a:ea typeface="微软雅黑" panose="020B0503020204020204" pitchFamily="34" charset="-122"/>
              </a:rPr>
              <a:t>课程加分：分享转录组</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表观组学</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单细胞组学案例</a:t>
            </a:r>
            <a:endParaRPr lang="en-US" altLang="zh-CN"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B44FDEB-4CAA-4CC8-9750-836F01A9A7F7}"/>
              </a:ext>
            </a:extLst>
          </p:cNvPr>
          <p:cNvSpPr/>
          <p:nvPr/>
        </p:nvSpPr>
        <p:spPr>
          <a:xfrm>
            <a:off x="1089262" y="3835847"/>
            <a:ext cx="9268076" cy="2308324"/>
          </a:xfrm>
          <a:prstGeom prst="rect">
            <a:avLst/>
          </a:prstGeom>
        </p:spPr>
        <p:txBody>
          <a:bodyPr wrap="square">
            <a:spAutoFit/>
          </a:bodyPr>
          <a:lstStyle/>
          <a:p>
            <a:pPr marL="285750" indent="-285750">
              <a:buFont typeface="Arial" panose="020B0604020202020204" pitchFamily="34" charset="0"/>
              <a:buChar char="•"/>
            </a:pPr>
            <a:r>
              <a:rPr lang="en-US" altLang="zh-CN" dirty="0"/>
              <a:t>[PDF] Introduction to differential gene expression analysis using RNA-seq</a:t>
            </a:r>
          </a:p>
          <a:p>
            <a:pPr marL="285750" indent="-285750">
              <a:buFont typeface="Arial" panose="020B0604020202020204" pitchFamily="34" charset="0"/>
              <a:buChar char="•"/>
            </a:pPr>
            <a:r>
              <a:rPr lang="en-US" altLang="zh-CN" dirty="0"/>
              <a:t>https://hbctraining.github.io/DGE_workshop/lessons/01_DGE_setup_and_overview.html#rna-seq-count-distribution</a:t>
            </a:r>
          </a:p>
          <a:p>
            <a:pPr marL="285750" indent="-285750">
              <a:buFont typeface="Arial" panose="020B0604020202020204" pitchFamily="34" charset="0"/>
              <a:buChar char="•"/>
            </a:pPr>
            <a:r>
              <a:rPr lang="en-US" altLang="zh-CN" dirty="0"/>
              <a:t>https://hbctraining.github.io/DGE_workshop/lessons/02_DGE_count_normalization.html</a:t>
            </a:r>
          </a:p>
          <a:p>
            <a:pPr marL="285750" indent="-285750">
              <a:buFont typeface="Arial" panose="020B0604020202020204" pitchFamily="34" charset="0"/>
              <a:buChar char="•"/>
            </a:pPr>
            <a:r>
              <a:rPr lang="en-US" altLang="zh-CN" dirty="0"/>
              <a:t>https://hbctraining.github.io/DGE_workshop/lessons/03_DGE_QC_analysis.html</a:t>
            </a:r>
          </a:p>
          <a:p>
            <a:pPr marL="285750" indent="-285750">
              <a:buFont typeface="Arial" panose="020B0604020202020204" pitchFamily="34" charset="0"/>
              <a:buChar char="•"/>
            </a:pPr>
            <a:r>
              <a:rPr lang="en-US" altLang="zh-CN" dirty="0"/>
              <a:t>https://hbctraining.github.io/DGE_workshop/lessons/04_DGE_DESeq2_analysis.html</a:t>
            </a:r>
          </a:p>
          <a:p>
            <a:pPr marL="285750" indent="-285750">
              <a:buFont typeface="Arial" panose="020B0604020202020204" pitchFamily="34" charset="0"/>
              <a:buChar char="•"/>
            </a:pPr>
            <a:r>
              <a:rPr lang="en-US" altLang="zh-CN" dirty="0"/>
              <a:t>https://hbctraining.github.io/DGE_workshop/lessons/05_DGE_DESeq2_analysis2.html</a:t>
            </a:r>
          </a:p>
          <a:p>
            <a:pPr marL="285750" indent="-285750">
              <a:buFont typeface="Arial" panose="020B0604020202020204" pitchFamily="34" charset="0"/>
              <a:buChar char="•"/>
            </a:pPr>
            <a:r>
              <a:rPr lang="en-US" altLang="zh-CN" dirty="0"/>
              <a:t>https://satijalab.org/seurat/ </a:t>
            </a:r>
          </a:p>
        </p:txBody>
      </p:sp>
    </p:spTree>
    <p:extLst>
      <p:ext uri="{BB962C8B-B14F-4D97-AF65-F5344CB8AC3E}">
        <p14:creationId xmlns:p14="http://schemas.microsoft.com/office/powerpoint/2010/main" val="3814966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日建儿科医院nk01">
            <a:extLst>
              <a:ext uri="{FF2B5EF4-FFF2-40B4-BE49-F238E27FC236}">
                <a16:creationId xmlns:a16="http://schemas.microsoft.com/office/drawing/2014/main" id="{FA1099B5-481C-400B-8AE9-48BE245999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421" r="4829"/>
          <a:stretch>
            <a:fillRect/>
          </a:stretch>
        </p:blipFill>
        <p:spPr bwMode="auto">
          <a:xfrm>
            <a:off x="1583008" y="1701371"/>
            <a:ext cx="9025983" cy="3455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2">
            <a:extLst>
              <a:ext uri="{FF2B5EF4-FFF2-40B4-BE49-F238E27FC236}">
                <a16:creationId xmlns:a16="http://schemas.microsoft.com/office/drawing/2014/main" id="{6BFF8936-58FB-400C-9537-DE4BE97A9E39}"/>
              </a:ext>
            </a:extLst>
          </p:cNvPr>
          <p:cNvSpPr txBox="1">
            <a:spLocks/>
          </p:cNvSpPr>
          <p:nvPr/>
        </p:nvSpPr>
        <p:spPr>
          <a:xfrm>
            <a:off x="609600" y="548680"/>
            <a:ext cx="10972800" cy="86895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Q &amp; A</a:t>
            </a:r>
            <a:endParaRPr lang="zh-CN" altLang="en-US" b="1" dirty="0"/>
          </a:p>
        </p:txBody>
      </p:sp>
    </p:spTree>
    <p:extLst>
      <p:ext uri="{BB962C8B-B14F-4D97-AF65-F5344CB8AC3E}">
        <p14:creationId xmlns:p14="http://schemas.microsoft.com/office/powerpoint/2010/main" val="3211109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5B96698F-A9FA-428D-A021-5D033ABC1667}"/>
              </a:ext>
            </a:extLst>
          </p:cNvPr>
          <p:cNvSpPr txBox="1">
            <a:spLocks/>
          </p:cNvSpPr>
          <p:nvPr/>
        </p:nvSpPr>
        <p:spPr>
          <a:xfrm>
            <a:off x="199836" y="155554"/>
            <a:ext cx="11992164" cy="6452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表观组学数据分析流程 </a:t>
            </a:r>
            <a:r>
              <a:rPr lang="en-US" altLang="zh-CN" sz="4000" dirty="0"/>
              <a:t>(DNase-seq)</a:t>
            </a:r>
            <a:endParaRPr lang="zh-CN" altLang="en-US" sz="4000" dirty="0"/>
          </a:p>
        </p:txBody>
      </p:sp>
      <p:sp>
        <p:nvSpPr>
          <p:cNvPr id="16" name="矩形 15">
            <a:extLst>
              <a:ext uri="{FF2B5EF4-FFF2-40B4-BE49-F238E27FC236}">
                <a16:creationId xmlns:a16="http://schemas.microsoft.com/office/drawing/2014/main" id="{103CD6F2-CF06-4409-8B43-2D0617D3DBC5}"/>
              </a:ext>
            </a:extLst>
          </p:cNvPr>
          <p:cNvSpPr/>
          <p:nvPr/>
        </p:nvSpPr>
        <p:spPr>
          <a:xfrm>
            <a:off x="2162176" y="6356350"/>
            <a:ext cx="9963150" cy="461665"/>
          </a:xfrm>
          <a:prstGeom prst="rect">
            <a:avLst/>
          </a:prstGeom>
        </p:spPr>
        <p:txBody>
          <a:bodyPr wrap="square">
            <a:spAutoFit/>
          </a:bodyPr>
          <a:lstStyle/>
          <a:p>
            <a:r>
              <a:rPr lang="en-US" altLang="zh-CN" sz="1200" dirty="0" err="1">
                <a:solidFill>
                  <a:srgbClr val="222222"/>
                </a:solidFill>
                <a:latin typeface="-apple-system"/>
              </a:rPr>
              <a:t>Yongjing</a:t>
            </a:r>
            <a:r>
              <a:rPr lang="en-US" altLang="zh-CN" sz="1200" dirty="0">
                <a:solidFill>
                  <a:srgbClr val="222222"/>
                </a:solidFill>
                <a:latin typeface="-apple-system"/>
              </a:rPr>
              <a:t> Liu, </a:t>
            </a:r>
            <a:r>
              <a:rPr lang="en-US" altLang="zh-CN" sz="1200" dirty="0" err="1">
                <a:solidFill>
                  <a:srgbClr val="222222"/>
                </a:solidFill>
                <a:latin typeface="-apple-system"/>
              </a:rPr>
              <a:t>Liangyu</a:t>
            </a:r>
            <a:r>
              <a:rPr lang="en-US" altLang="zh-CN" sz="1200" dirty="0">
                <a:solidFill>
                  <a:srgbClr val="222222"/>
                </a:solidFill>
                <a:latin typeface="-apple-system"/>
              </a:rPr>
              <a:t> Fu, Kerstin Kaufmann, </a:t>
            </a:r>
            <a:r>
              <a:rPr lang="en-US" altLang="zh-CN" sz="1200" dirty="0" err="1">
                <a:solidFill>
                  <a:srgbClr val="222222"/>
                </a:solidFill>
                <a:latin typeface="-apple-system"/>
              </a:rPr>
              <a:t>Dijun</a:t>
            </a:r>
            <a:r>
              <a:rPr lang="en-US" altLang="zh-CN" sz="1200" dirty="0">
                <a:solidFill>
                  <a:srgbClr val="222222"/>
                </a:solidFill>
                <a:latin typeface="-apple-system"/>
              </a:rPr>
              <a:t> Chen, Ming Chen, A practical guide for DNase-seq data analysis: from data management to common applications, Briefings in Bioinformatics, Volume 20, Issue 5, September 2019, Pages 1865–1877, https://doi.org/10.1093/bib/bby057</a:t>
            </a:r>
            <a:endParaRPr lang="zh-CN" altLang="en-US" sz="1200" dirty="0">
              <a:latin typeface="-apple-system"/>
            </a:endParaRPr>
          </a:p>
        </p:txBody>
      </p:sp>
      <p:pic>
        <p:nvPicPr>
          <p:cNvPr id="6" name="图片 5">
            <a:extLst>
              <a:ext uri="{FF2B5EF4-FFF2-40B4-BE49-F238E27FC236}">
                <a16:creationId xmlns:a16="http://schemas.microsoft.com/office/drawing/2014/main" id="{587341F7-E864-4C3D-AA77-64BD07AF83DB}"/>
              </a:ext>
            </a:extLst>
          </p:cNvPr>
          <p:cNvPicPr>
            <a:picLocks noChangeAspect="1"/>
          </p:cNvPicPr>
          <p:nvPr/>
        </p:nvPicPr>
        <p:blipFill rotWithShape="1">
          <a:blip r:embed="rId2">
            <a:extLst>
              <a:ext uri="{28A0092B-C50C-407E-A947-70E740481C1C}">
                <a14:useLocalDpi xmlns:a14="http://schemas.microsoft.com/office/drawing/2010/main" val="0"/>
              </a:ext>
            </a:extLst>
          </a:blip>
          <a:srcRect b="36866"/>
          <a:stretch/>
        </p:blipFill>
        <p:spPr>
          <a:xfrm>
            <a:off x="185216" y="1313811"/>
            <a:ext cx="6218437" cy="4529489"/>
          </a:xfrm>
          <a:prstGeom prst="rect">
            <a:avLst/>
          </a:prstGeom>
        </p:spPr>
      </p:pic>
      <p:pic>
        <p:nvPicPr>
          <p:cNvPr id="8" name="图片 7">
            <a:extLst>
              <a:ext uri="{FF2B5EF4-FFF2-40B4-BE49-F238E27FC236}">
                <a16:creationId xmlns:a16="http://schemas.microsoft.com/office/drawing/2014/main" id="{F5F4E068-8135-42F0-AF87-0B531BF66C74}"/>
              </a:ext>
            </a:extLst>
          </p:cNvPr>
          <p:cNvPicPr>
            <a:picLocks noChangeAspect="1"/>
          </p:cNvPicPr>
          <p:nvPr/>
        </p:nvPicPr>
        <p:blipFill rotWithShape="1">
          <a:blip r:embed="rId2">
            <a:extLst>
              <a:ext uri="{28A0092B-C50C-407E-A947-70E740481C1C}">
                <a14:useLocalDpi xmlns:a14="http://schemas.microsoft.com/office/drawing/2010/main" val="0"/>
              </a:ext>
            </a:extLst>
          </a:blip>
          <a:srcRect l="6688" t="64646"/>
          <a:stretch/>
        </p:blipFill>
        <p:spPr>
          <a:xfrm>
            <a:off x="6403653" y="1504311"/>
            <a:ext cx="5773727" cy="2523864"/>
          </a:xfrm>
          <a:prstGeom prst="rect">
            <a:avLst/>
          </a:prstGeom>
        </p:spPr>
      </p:pic>
      <p:sp>
        <p:nvSpPr>
          <p:cNvPr id="9" name="矩形 8">
            <a:extLst>
              <a:ext uri="{FF2B5EF4-FFF2-40B4-BE49-F238E27FC236}">
                <a16:creationId xmlns:a16="http://schemas.microsoft.com/office/drawing/2014/main" id="{D53FA036-4BA5-47D4-B105-E843A9451A8A}"/>
              </a:ext>
            </a:extLst>
          </p:cNvPr>
          <p:cNvSpPr/>
          <p:nvPr/>
        </p:nvSpPr>
        <p:spPr>
          <a:xfrm>
            <a:off x="7129131" y="4335573"/>
            <a:ext cx="239553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Mapping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Peak Calling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Motif analysis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Visualization</a:t>
            </a:r>
            <a:endParaRPr lang="zh-CN" altLang="en-US" dirty="0">
              <a:latin typeface="微软雅黑" panose="020B0503020204020204" pitchFamily="34" charset="-122"/>
              <a:ea typeface="微软雅黑" panose="020B0503020204020204" pitchFamily="34" charset="-122"/>
            </a:endParaRPr>
          </a:p>
        </p:txBody>
      </p:sp>
      <p:sp>
        <p:nvSpPr>
          <p:cNvPr id="10" name="灯片编号占位符 3">
            <a:extLst>
              <a:ext uri="{FF2B5EF4-FFF2-40B4-BE49-F238E27FC236}">
                <a16:creationId xmlns:a16="http://schemas.microsoft.com/office/drawing/2014/main" id="{D7ED0D38-3187-4978-BBBB-86035CBBEF5D}"/>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8</a:t>
            </a:fld>
            <a:endParaRPr lang="zh-CN" altLang="en-US" dirty="0"/>
          </a:p>
        </p:txBody>
      </p:sp>
    </p:spTree>
    <p:extLst>
      <p:ext uri="{BB962C8B-B14F-4D97-AF65-F5344CB8AC3E}">
        <p14:creationId xmlns:p14="http://schemas.microsoft.com/office/powerpoint/2010/main" val="5176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DA6BD9F-FB16-4F68-AD85-3EE5A018B145}"/>
              </a:ext>
            </a:extLst>
          </p:cNvPr>
          <p:cNvSpPr txBox="1">
            <a:spLocks/>
          </p:cNvSpPr>
          <p:nvPr/>
        </p:nvSpPr>
        <p:spPr>
          <a:xfrm>
            <a:off x="199836" y="357051"/>
            <a:ext cx="11051638" cy="9867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dirty="0"/>
              <a:t>表观组学数据分析简单流程介绍</a:t>
            </a:r>
          </a:p>
        </p:txBody>
      </p:sp>
      <p:sp>
        <p:nvSpPr>
          <p:cNvPr id="26" name="矩形: 圆角 25">
            <a:extLst>
              <a:ext uri="{FF2B5EF4-FFF2-40B4-BE49-F238E27FC236}">
                <a16:creationId xmlns:a16="http://schemas.microsoft.com/office/drawing/2014/main" id="{848EFB68-609D-4B2A-BA11-6989C6D809FE}"/>
              </a:ext>
            </a:extLst>
          </p:cNvPr>
          <p:cNvSpPr/>
          <p:nvPr/>
        </p:nvSpPr>
        <p:spPr>
          <a:xfrm>
            <a:off x="2655147" y="1437916"/>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下机数据</a:t>
            </a:r>
          </a:p>
        </p:txBody>
      </p:sp>
      <p:sp>
        <p:nvSpPr>
          <p:cNvPr id="27" name="矩形: 圆角 26">
            <a:extLst>
              <a:ext uri="{FF2B5EF4-FFF2-40B4-BE49-F238E27FC236}">
                <a16:creationId xmlns:a16="http://schemas.microsoft.com/office/drawing/2014/main" id="{0B6B5A0B-25B7-4D50-B1F0-D83E04174798}"/>
              </a:ext>
            </a:extLst>
          </p:cNvPr>
          <p:cNvSpPr/>
          <p:nvPr/>
        </p:nvSpPr>
        <p:spPr>
          <a:xfrm>
            <a:off x="2576652" y="1005620"/>
            <a:ext cx="2002972" cy="38024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数据流</a:t>
            </a:r>
          </a:p>
        </p:txBody>
      </p:sp>
      <p:sp>
        <p:nvSpPr>
          <p:cNvPr id="28" name="矩形: 圆角 27">
            <a:extLst>
              <a:ext uri="{FF2B5EF4-FFF2-40B4-BE49-F238E27FC236}">
                <a16:creationId xmlns:a16="http://schemas.microsoft.com/office/drawing/2014/main" id="{31D4B64E-149B-4B4A-BE73-88D1A4317E99}"/>
              </a:ext>
            </a:extLst>
          </p:cNvPr>
          <p:cNvSpPr/>
          <p:nvPr/>
        </p:nvSpPr>
        <p:spPr>
          <a:xfrm>
            <a:off x="6054805" y="1437916"/>
            <a:ext cx="1811382" cy="3565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FASTQ</a:t>
            </a:r>
            <a:endParaRPr lang="zh-CN" altLang="en-US" dirty="0">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221FF018-E67C-4C56-9F06-FE415BFB9574}"/>
              </a:ext>
            </a:extLst>
          </p:cNvPr>
          <p:cNvSpPr/>
          <p:nvPr/>
        </p:nvSpPr>
        <p:spPr>
          <a:xfrm>
            <a:off x="5968643" y="1005620"/>
            <a:ext cx="2002972" cy="38024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数据格式</a:t>
            </a:r>
          </a:p>
        </p:txBody>
      </p:sp>
      <p:sp>
        <p:nvSpPr>
          <p:cNvPr id="30" name="矩形: 圆角 29">
            <a:extLst>
              <a:ext uri="{FF2B5EF4-FFF2-40B4-BE49-F238E27FC236}">
                <a16:creationId xmlns:a16="http://schemas.microsoft.com/office/drawing/2014/main" id="{7B5BB45C-779F-45F4-BDB6-5BF246BE6FDC}"/>
              </a:ext>
            </a:extLst>
          </p:cNvPr>
          <p:cNvSpPr/>
          <p:nvPr/>
        </p:nvSpPr>
        <p:spPr>
          <a:xfrm>
            <a:off x="5160216" y="1980346"/>
            <a:ext cx="1811382" cy="3565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FASTA</a:t>
            </a:r>
            <a:endParaRPr lang="zh-CN" altLang="en-US" dirty="0">
              <a:latin typeface="微软雅黑" panose="020B0503020204020204" pitchFamily="34" charset="-122"/>
              <a:ea typeface="微软雅黑" panose="020B0503020204020204" pitchFamily="34" charset="-122"/>
            </a:endParaRPr>
          </a:p>
        </p:txBody>
      </p:sp>
      <p:sp>
        <p:nvSpPr>
          <p:cNvPr id="31" name="矩形: 圆角 30">
            <a:extLst>
              <a:ext uri="{FF2B5EF4-FFF2-40B4-BE49-F238E27FC236}">
                <a16:creationId xmlns:a16="http://schemas.microsoft.com/office/drawing/2014/main" id="{B5E6A8C9-1907-47EE-B3E9-667FE946AC73}"/>
              </a:ext>
            </a:extLst>
          </p:cNvPr>
          <p:cNvSpPr/>
          <p:nvPr/>
        </p:nvSpPr>
        <p:spPr>
          <a:xfrm>
            <a:off x="5160216" y="2521877"/>
            <a:ext cx="1811382" cy="3565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GTF/GFF</a:t>
            </a:r>
            <a:endParaRPr lang="zh-CN" altLang="en-US" dirty="0">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234F8D72-D3E1-4BD9-8836-66383528D207}"/>
              </a:ext>
            </a:extLst>
          </p:cNvPr>
          <p:cNvSpPr/>
          <p:nvPr/>
        </p:nvSpPr>
        <p:spPr>
          <a:xfrm>
            <a:off x="1779823" y="1980346"/>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参考序列</a:t>
            </a:r>
          </a:p>
        </p:txBody>
      </p:sp>
      <p:sp>
        <p:nvSpPr>
          <p:cNvPr id="33" name="矩形: 圆角 32">
            <a:extLst>
              <a:ext uri="{FF2B5EF4-FFF2-40B4-BE49-F238E27FC236}">
                <a16:creationId xmlns:a16="http://schemas.microsoft.com/office/drawing/2014/main" id="{2A7F419C-054E-4984-AD18-4DB14FBEDD9F}"/>
              </a:ext>
            </a:extLst>
          </p:cNvPr>
          <p:cNvSpPr/>
          <p:nvPr/>
        </p:nvSpPr>
        <p:spPr>
          <a:xfrm>
            <a:off x="1779823" y="2521877"/>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基因注释</a:t>
            </a:r>
          </a:p>
        </p:txBody>
      </p:sp>
      <p:sp>
        <p:nvSpPr>
          <p:cNvPr id="34" name="矩形: 圆角 33">
            <a:extLst>
              <a:ext uri="{FF2B5EF4-FFF2-40B4-BE49-F238E27FC236}">
                <a16:creationId xmlns:a16="http://schemas.microsoft.com/office/drawing/2014/main" id="{36F1BCF8-2585-45ED-95F9-A35A2A4FF090}"/>
              </a:ext>
            </a:extLst>
          </p:cNvPr>
          <p:cNvSpPr/>
          <p:nvPr/>
        </p:nvSpPr>
        <p:spPr>
          <a:xfrm>
            <a:off x="6054805" y="3036070"/>
            <a:ext cx="1811382" cy="3565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SAM/BAM</a:t>
            </a:r>
            <a:endParaRPr lang="zh-CN" altLang="en-US"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C5F40F12-B8F6-4A42-9B58-B027FA1BBC86}"/>
              </a:ext>
            </a:extLst>
          </p:cNvPr>
          <p:cNvSpPr/>
          <p:nvPr/>
        </p:nvSpPr>
        <p:spPr>
          <a:xfrm>
            <a:off x="210812" y="2092110"/>
            <a:ext cx="1311514" cy="646331"/>
          </a:xfrm>
          <a:prstGeom prst="rect">
            <a:avLst/>
          </a:prstGeom>
        </p:spPr>
        <p:txBody>
          <a:bodyPr wrap="none">
            <a:spAutoFit/>
          </a:bodyPr>
          <a:lstStyle/>
          <a:p>
            <a:pPr algn="ctr"/>
            <a:r>
              <a:rPr lang="en-US" altLang="zh-CN" dirty="0">
                <a:latin typeface="微软雅黑" panose="020B0503020204020204" pitchFamily="34" charset="-122"/>
                <a:ea typeface="微软雅黑" panose="020B0503020204020204" pitchFamily="34" charset="-122"/>
              </a:rPr>
              <a:t>GENCODE</a:t>
            </a:r>
          </a:p>
          <a:p>
            <a:pPr algn="ct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人和小鼠</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7" name="矩形: 圆角 36">
            <a:extLst>
              <a:ext uri="{FF2B5EF4-FFF2-40B4-BE49-F238E27FC236}">
                <a16:creationId xmlns:a16="http://schemas.microsoft.com/office/drawing/2014/main" id="{B0FAD953-B73A-416D-A35F-165A558AFB12}"/>
              </a:ext>
            </a:extLst>
          </p:cNvPr>
          <p:cNvSpPr/>
          <p:nvPr/>
        </p:nvSpPr>
        <p:spPr>
          <a:xfrm>
            <a:off x="6054805" y="4668980"/>
            <a:ext cx="1811382" cy="51046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BED/BIGBED</a:t>
            </a:r>
            <a:endParaRPr lang="zh-CN" altLang="en-US" dirty="0">
              <a:latin typeface="微软雅黑" panose="020B0503020204020204" pitchFamily="34" charset="-122"/>
              <a:ea typeface="微软雅黑" panose="020B0503020204020204" pitchFamily="34" charset="-122"/>
            </a:endParaRPr>
          </a:p>
        </p:txBody>
      </p:sp>
      <p:sp>
        <p:nvSpPr>
          <p:cNvPr id="38" name="矩形: 圆角 37">
            <a:extLst>
              <a:ext uri="{FF2B5EF4-FFF2-40B4-BE49-F238E27FC236}">
                <a16:creationId xmlns:a16="http://schemas.microsoft.com/office/drawing/2014/main" id="{5CDB91A5-4C8B-4C49-A044-846D436CCE4B}"/>
              </a:ext>
            </a:extLst>
          </p:cNvPr>
          <p:cNvSpPr/>
          <p:nvPr/>
        </p:nvSpPr>
        <p:spPr>
          <a:xfrm>
            <a:off x="6054805" y="3671262"/>
            <a:ext cx="1811382" cy="89909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BEDGRAPH/WIG/</a:t>
            </a:r>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BIGWIG</a:t>
            </a:r>
          </a:p>
        </p:txBody>
      </p:sp>
      <p:sp>
        <p:nvSpPr>
          <p:cNvPr id="39" name="矩形: 圆角 38">
            <a:extLst>
              <a:ext uri="{FF2B5EF4-FFF2-40B4-BE49-F238E27FC236}">
                <a16:creationId xmlns:a16="http://schemas.microsoft.com/office/drawing/2014/main" id="{D038D9C5-C5E4-4C0E-AD3D-8E51591EEB9E}"/>
              </a:ext>
            </a:extLst>
          </p:cNvPr>
          <p:cNvSpPr/>
          <p:nvPr/>
        </p:nvSpPr>
        <p:spPr>
          <a:xfrm>
            <a:off x="2655147" y="3036070"/>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比对数据</a:t>
            </a:r>
          </a:p>
        </p:txBody>
      </p:sp>
      <p:sp>
        <p:nvSpPr>
          <p:cNvPr id="41" name="矩形: 圆角 40">
            <a:extLst>
              <a:ext uri="{FF2B5EF4-FFF2-40B4-BE49-F238E27FC236}">
                <a16:creationId xmlns:a16="http://schemas.microsoft.com/office/drawing/2014/main" id="{B2CEA57B-2B96-4957-93E6-FCD55067D799}"/>
              </a:ext>
            </a:extLst>
          </p:cNvPr>
          <p:cNvSpPr/>
          <p:nvPr/>
        </p:nvSpPr>
        <p:spPr>
          <a:xfrm>
            <a:off x="2655147" y="4745087"/>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峰值分析</a:t>
            </a:r>
          </a:p>
        </p:txBody>
      </p:sp>
      <p:sp>
        <p:nvSpPr>
          <p:cNvPr id="42" name="矩形: 圆角 41">
            <a:extLst>
              <a:ext uri="{FF2B5EF4-FFF2-40B4-BE49-F238E27FC236}">
                <a16:creationId xmlns:a16="http://schemas.microsoft.com/office/drawing/2014/main" id="{889DB569-D763-4173-ACFA-29233ADEAA98}"/>
              </a:ext>
            </a:extLst>
          </p:cNvPr>
          <p:cNvSpPr/>
          <p:nvPr/>
        </p:nvSpPr>
        <p:spPr>
          <a:xfrm>
            <a:off x="2655147" y="3951978"/>
            <a:ext cx="1811382" cy="3565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分布分析</a:t>
            </a:r>
          </a:p>
        </p:txBody>
      </p:sp>
      <p:cxnSp>
        <p:nvCxnSpPr>
          <p:cNvPr id="44" name="直接箭头连接符 43">
            <a:extLst>
              <a:ext uri="{FF2B5EF4-FFF2-40B4-BE49-F238E27FC236}">
                <a16:creationId xmlns:a16="http://schemas.microsoft.com/office/drawing/2014/main" id="{7E821A61-09E3-458A-9FAF-7C55F789A80C}"/>
              </a:ext>
            </a:extLst>
          </p:cNvPr>
          <p:cNvCxnSpPr>
            <a:stCxn id="26" idx="3"/>
            <a:endCxn id="28" idx="1"/>
          </p:cNvCxnSpPr>
          <p:nvPr/>
        </p:nvCxnSpPr>
        <p:spPr>
          <a:xfrm>
            <a:off x="4466529" y="1616199"/>
            <a:ext cx="158827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5DCD1AEA-F677-4352-ADBD-150CEB715BAA}"/>
              </a:ext>
            </a:extLst>
          </p:cNvPr>
          <p:cNvCxnSpPr>
            <a:cxnSpLocks/>
            <a:stCxn id="32" idx="3"/>
            <a:endCxn id="30" idx="1"/>
          </p:cNvCxnSpPr>
          <p:nvPr/>
        </p:nvCxnSpPr>
        <p:spPr>
          <a:xfrm>
            <a:off x="3591205" y="2158629"/>
            <a:ext cx="156901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A1ADB1D5-A454-4DE5-83B5-B889B30F8D2E}"/>
              </a:ext>
            </a:extLst>
          </p:cNvPr>
          <p:cNvCxnSpPr>
            <a:cxnSpLocks/>
            <a:stCxn id="33" idx="3"/>
            <a:endCxn id="31" idx="1"/>
          </p:cNvCxnSpPr>
          <p:nvPr/>
        </p:nvCxnSpPr>
        <p:spPr>
          <a:xfrm>
            <a:off x="3591205" y="2700160"/>
            <a:ext cx="156901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49373E5A-8181-49B0-9A56-786217202FD7}"/>
              </a:ext>
            </a:extLst>
          </p:cNvPr>
          <p:cNvCxnSpPr>
            <a:cxnSpLocks/>
            <a:stCxn id="39" idx="3"/>
            <a:endCxn id="34" idx="1"/>
          </p:cNvCxnSpPr>
          <p:nvPr/>
        </p:nvCxnSpPr>
        <p:spPr>
          <a:xfrm>
            <a:off x="4466529" y="3214353"/>
            <a:ext cx="158827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B3E9C8E3-BD12-4C90-80B2-26725EB489E9}"/>
              </a:ext>
            </a:extLst>
          </p:cNvPr>
          <p:cNvCxnSpPr>
            <a:cxnSpLocks/>
            <a:stCxn id="41" idx="3"/>
            <a:endCxn id="37" idx="1"/>
          </p:cNvCxnSpPr>
          <p:nvPr/>
        </p:nvCxnSpPr>
        <p:spPr>
          <a:xfrm>
            <a:off x="4466529" y="4923370"/>
            <a:ext cx="1588276" cy="8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312AA2E1-FEFC-4E54-992F-791B9E8D4A3F}"/>
              </a:ext>
            </a:extLst>
          </p:cNvPr>
          <p:cNvCxnSpPr>
            <a:cxnSpLocks/>
            <a:stCxn id="42" idx="3"/>
            <a:endCxn id="38" idx="1"/>
          </p:cNvCxnSpPr>
          <p:nvPr/>
        </p:nvCxnSpPr>
        <p:spPr>
          <a:xfrm flipV="1">
            <a:off x="4466529" y="4120811"/>
            <a:ext cx="1588276" cy="945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连接符: 曲线 63">
            <a:extLst>
              <a:ext uri="{FF2B5EF4-FFF2-40B4-BE49-F238E27FC236}">
                <a16:creationId xmlns:a16="http://schemas.microsoft.com/office/drawing/2014/main" id="{BBEEE58D-28CA-41E5-9D83-230FCBB72A1E}"/>
              </a:ext>
            </a:extLst>
          </p:cNvPr>
          <p:cNvCxnSpPr>
            <a:stCxn id="28" idx="3"/>
            <a:endCxn id="34" idx="3"/>
          </p:cNvCxnSpPr>
          <p:nvPr/>
        </p:nvCxnSpPr>
        <p:spPr>
          <a:xfrm>
            <a:off x="7866187" y="1616199"/>
            <a:ext cx="12700" cy="1598154"/>
          </a:xfrm>
          <a:prstGeom prst="curvedConnector3">
            <a:avLst>
              <a:gd name="adj1" fmla="val 1800000"/>
            </a:avLst>
          </a:prstGeom>
          <a:ln w="28575">
            <a:tailEnd type="triangle"/>
          </a:ln>
        </p:spPr>
        <p:style>
          <a:lnRef idx="1">
            <a:schemeClr val="dk1"/>
          </a:lnRef>
          <a:fillRef idx="0">
            <a:schemeClr val="dk1"/>
          </a:fillRef>
          <a:effectRef idx="0">
            <a:schemeClr val="dk1"/>
          </a:effectRef>
          <a:fontRef idx="minor">
            <a:schemeClr val="tx1"/>
          </a:fontRef>
        </p:style>
      </p:cxnSp>
      <p:sp>
        <p:nvSpPr>
          <p:cNvPr id="66" name="箭头: 下 65">
            <a:extLst>
              <a:ext uri="{FF2B5EF4-FFF2-40B4-BE49-F238E27FC236}">
                <a16:creationId xmlns:a16="http://schemas.microsoft.com/office/drawing/2014/main" id="{0315093F-9AEA-406C-9EC0-0BA5F2C06DAD}"/>
              </a:ext>
            </a:extLst>
          </p:cNvPr>
          <p:cNvSpPr/>
          <p:nvPr/>
        </p:nvSpPr>
        <p:spPr>
          <a:xfrm>
            <a:off x="6721378" y="5236761"/>
            <a:ext cx="461554" cy="25389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9190F783-6E16-4575-88A4-847FF1A86E02}"/>
              </a:ext>
            </a:extLst>
          </p:cNvPr>
          <p:cNvSpPr/>
          <p:nvPr/>
        </p:nvSpPr>
        <p:spPr>
          <a:xfrm>
            <a:off x="4090604" y="5572671"/>
            <a:ext cx="5685788" cy="369332"/>
          </a:xfrm>
          <a:prstGeom prst="rect">
            <a:avLst/>
          </a:prstGeom>
        </p:spPr>
        <p:txBody>
          <a:bodyPr wrap="non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下游分析 </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功能富集分析图</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热图</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结合位点</a:t>
            </a:r>
            <a:r>
              <a:rPr lang="en-US" altLang="zh-CN" b="1" dirty="0">
                <a:solidFill>
                  <a:srgbClr val="FF0000"/>
                </a:solidFill>
                <a:latin typeface="微软雅黑" panose="020B0503020204020204" pitchFamily="34" charset="-122"/>
                <a:ea typeface="微软雅黑" panose="020B0503020204020204" pitchFamily="34" charset="-122"/>
              </a:rPr>
              <a:t>PWM</a:t>
            </a:r>
            <a:r>
              <a:rPr lang="zh-CN" altLang="en-US" b="1" dirty="0">
                <a:solidFill>
                  <a:srgbClr val="FF0000"/>
                </a:solidFill>
                <a:latin typeface="微软雅黑" panose="020B0503020204020204" pitchFamily="34" charset="-122"/>
                <a:ea typeface="微软雅黑" panose="020B0503020204020204" pitchFamily="34" charset="-122"/>
              </a:rPr>
              <a:t>图</a:t>
            </a:r>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cxnSp>
        <p:nvCxnSpPr>
          <p:cNvPr id="76" name="连接符: 曲线 75">
            <a:extLst>
              <a:ext uri="{FF2B5EF4-FFF2-40B4-BE49-F238E27FC236}">
                <a16:creationId xmlns:a16="http://schemas.microsoft.com/office/drawing/2014/main" id="{23772047-9FFC-428C-B7FC-3D81C1D8B5A7}"/>
              </a:ext>
            </a:extLst>
          </p:cNvPr>
          <p:cNvCxnSpPr>
            <a:cxnSpLocks/>
            <a:stCxn id="34" idx="3"/>
            <a:endCxn id="38" idx="3"/>
          </p:cNvCxnSpPr>
          <p:nvPr/>
        </p:nvCxnSpPr>
        <p:spPr>
          <a:xfrm>
            <a:off x="7866187" y="3214353"/>
            <a:ext cx="12700" cy="906458"/>
          </a:xfrm>
          <a:prstGeom prst="curvedConnector3">
            <a:avLst>
              <a:gd name="adj1" fmla="val 1800000"/>
            </a:avLst>
          </a:prstGeom>
          <a:ln w="28575">
            <a:tailEnd type="triangle"/>
          </a:ln>
        </p:spPr>
        <p:style>
          <a:lnRef idx="1">
            <a:schemeClr val="dk1"/>
          </a:lnRef>
          <a:fillRef idx="0">
            <a:schemeClr val="dk1"/>
          </a:fillRef>
          <a:effectRef idx="0">
            <a:schemeClr val="dk1"/>
          </a:effectRef>
          <a:fontRef idx="minor">
            <a:schemeClr val="tx1"/>
          </a:fontRef>
        </p:style>
      </p:cxnSp>
      <p:sp>
        <p:nvSpPr>
          <p:cNvPr id="84" name="矩形 83">
            <a:extLst>
              <a:ext uri="{FF2B5EF4-FFF2-40B4-BE49-F238E27FC236}">
                <a16:creationId xmlns:a16="http://schemas.microsoft.com/office/drawing/2014/main" id="{8E55D663-FCF7-4B91-867F-AD535FE92D14}"/>
              </a:ext>
            </a:extLst>
          </p:cNvPr>
          <p:cNvSpPr/>
          <p:nvPr/>
        </p:nvSpPr>
        <p:spPr>
          <a:xfrm>
            <a:off x="8465870" y="2273668"/>
            <a:ext cx="2711513" cy="338554"/>
          </a:xfrm>
          <a:prstGeom prst="rect">
            <a:avLst/>
          </a:prstGeom>
        </p:spPr>
        <p:txBody>
          <a:bodyPr wrap="none">
            <a:spAutoFit/>
          </a:bodyPr>
          <a:lstStyle/>
          <a:p>
            <a:pPr algn="ctr"/>
            <a:r>
              <a:rPr lang="en-US" altLang="zh-CN" sz="1600" b="1" dirty="0">
                <a:latin typeface="微软雅黑" panose="020B0503020204020204" pitchFamily="34" charset="-122"/>
                <a:ea typeface="微软雅黑" panose="020B0503020204020204" pitchFamily="34" charset="-122"/>
              </a:rPr>
              <a:t>Mapping: </a:t>
            </a:r>
            <a:r>
              <a:rPr lang="en-US" altLang="zh-CN" sz="1600" b="1" dirty="0">
                <a:solidFill>
                  <a:srgbClr val="FF0000"/>
                </a:solidFill>
                <a:latin typeface="微软雅黑" panose="020B0503020204020204" pitchFamily="34" charset="-122"/>
                <a:ea typeface="微软雅黑" panose="020B0503020204020204" pitchFamily="34" charset="-122"/>
              </a:rPr>
              <a:t>STAR/Bowtie2</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9650B64D-B6C4-4ACD-B780-BDB5D4D05E61}"/>
              </a:ext>
            </a:extLst>
          </p:cNvPr>
          <p:cNvSpPr/>
          <p:nvPr/>
        </p:nvSpPr>
        <p:spPr>
          <a:xfrm>
            <a:off x="8465870" y="2982903"/>
            <a:ext cx="3193759" cy="338554"/>
          </a:xfrm>
          <a:prstGeom prst="rect">
            <a:avLst/>
          </a:prstGeom>
        </p:spPr>
        <p:txBody>
          <a:bodyPr wrap="none">
            <a:spAutoFit/>
          </a:bodyPr>
          <a:lstStyle/>
          <a:p>
            <a:pPr algn="ctr"/>
            <a:r>
              <a:rPr lang="en-US" altLang="zh-CN" sz="1600" b="1" dirty="0">
                <a:latin typeface="微软雅黑" panose="020B0503020204020204" pitchFamily="34" charset="-122"/>
                <a:ea typeface="微软雅黑" panose="020B0503020204020204" pitchFamily="34" charset="-122"/>
              </a:rPr>
              <a:t>Format conversion: </a:t>
            </a:r>
            <a:r>
              <a:rPr lang="en-US" altLang="zh-CN" sz="1600" b="1" dirty="0" err="1">
                <a:solidFill>
                  <a:srgbClr val="FF0000"/>
                </a:solidFill>
                <a:latin typeface="微软雅黑" panose="020B0503020204020204" pitchFamily="34" charset="-122"/>
                <a:ea typeface="微软雅黑" panose="020B0503020204020204" pitchFamily="34" charset="-122"/>
              </a:rPr>
              <a:t>Samtools</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A53CC94D-452A-4895-BC08-7E009FA7AFE9}"/>
              </a:ext>
            </a:extLst>
          </p:cNvPr>
          <p:cNvSpPr/>
          <p:nvPr/>
        </p:nvSpPr>
        <p:spPr>
          <a:xfrm>
            <a:off x="8465870" y="4113628"/>
            <a:ext cx="3308406" cy="338554"/>
          </a:xfrm>
          <a:prstGeom prst="rect">
            <a:avLst/>
          </a:prstGeom>
        </p:spPr>
        <p:txBody>
          <a:bodyPr wrap="none">
            <a:spAutoFit/>
          </a:bodyPr>
          <a:lstStyle/>
          <a:p>
            <a:pPr algn="ctr"/>
            <a:r>
              <a:rPr lang="en-US" altLang="zh-CN" sz="1600" b="1" dirty="0">
                <a:latin typeface="微软雅黑" panose="020B0503020204020204" pitchFamily="34" charset="-122"/>
                <a:ea typeface="微软雅黑" panose="020B0503020204020204" pitchFamily="34" charset="-122"/>
              </a:rPr>
              <a:t>Peak calling: </a:t>
            </a:r>
            <a:r>
              <a:rPr lang="en-US" altLang="zh-CN" sz="1600" b="1" dirty="0">
                <a:solidFill>
                  <a:srgbClr val="FF0000"/>
                </a:solidFill>
                <a:latin typeface="微软雅黑" panose="020B0503020204020204" pitchFamily="34" charset="-122"/>
                <a:ea typeface="微软雅黑" panose="020B0503020204020204" pitchFamily="34" charset="-122"/>
              </a:rPr>
              <a:t>MACS /</a:t>
            </a:r>
            <a:r>
              <a:rPr lang="en-US" altLang="zh-CN" sz="16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600" b="1" dirty="0">
                <a:solidFill>
                  <a:srgbClr val="FF0000"/>
                </a:solidFill>
                <a:latin typeface="微软雅黑" panose="020B0503020204020204" pitchFamily="34" charset="-122"/>
                <a:ea typeface="微软雅黑" panose="020B0503020204020204" pitchFamily="34" charset="-122"/>
              </a:rPr>
              <a:t>HOMER</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E61B1119-A491-4044-AEF8-DDFCE5267599}"/>
              </a:ext>
            </a:extLst>
          </p:cNvPr>
          <p:cNvSpPr/>
          <p:nvPr/>
        </p:nvSpPr>
        <p:spPr>
          <a:xfrm>
            <a:off x="526566" y="5145993"/>
            <a:ext cx="2627643" cy="646331"/>
          </a:xfrm>
          <a:prstGeom prst="rect">
            <a:avLst/>
          </a:prstGeom>
        </p:spPr>
        <p:txBody>
          <a:bodyPr wrap="none">
            <a:spAutoFit/>
          </a:bodyPr>
          <a:lstStyle/>
          <a:p>
            <a:pPr algn="ctr"/>
            <a:r>
              <a:rPr lang="en-US" altLang="zh-CN" dirty="0">
                <a:latin typeface="微软雅黑" panose="020B0503020204020204" pitchFamily="34" charset="-122"/>
                <a:ea typeface="微软雅黑" panose="020B0503020204020204" pitchFamily="34" charset="-122"/>
              </a:rPr>
              <a:t>Motif</a:t>
            </a:r>
          </a:p>
          <a:p>
            <a:pPr algn="ctr"/>
            <a:r>
              <a:rPr lang="en-US" altLang="zh-CN" dirty="0">
                <a:latin typeface="微软雅黑" panose="020B0503020204020204" pitchFamily="34" charset="-122"/>
                <a:ea typeface="微软雅黑" panose="020B0503020204020204" pitchFamily="34" charset="-122"/>
              </a:rPr>
              <a:t>(JASPAR/TRANSFAC…)</a:t>
            </a:r>
            <a:endParaRPr lang="zh-CN" altLang="en-US" dirty="0">
              <a:latin typeface="微软雅黑" panose="020B0503020204020204" pitchFamily="34" charset="-122"/>
              <a:ea typeface="微软雅黑" panose="020B0503020204020204" pitchFamily="34" charset="-122"/>
            </a:endParaRPr>
          </a:p>
        </p:txBody>
      </p:sp>
      <p:sp>
        <p:nvSpPr>
          <p:cNvPr id="91" name="箭头: 下 90">
            <a:extLst>
              <a:ext uri="{FF2B5EF4-FFF2-40B4-BE49-F238E27FC236}">
                <a16:creationId xmlns:a16="http://schemas.microsoft.com/office/drawing/2014/main" id="{9BF17125-FAD8-454C-876C-FC0F187EF64F}"/>
              </a:ext>
            </a:extLst>
          </p:cNvPr>
          <p:cNvSpPr/>
          <p:nvPr/>
        </p:nvSpPr>
        <p:spPr>
          <a:xfrm rot="16200000">
            <a:off x="3545844" y="5579522"/>
            <a:ext cx="268323" cy="35562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83B78D17-F57D-42D0-8992-313883DB63A2}"/>
              </a:ext>
            </a:extLst>
          </p:cNvPr>
          <p:cNvSpPr/>
          <p:nvPr/>
        </p:nvSpPr>
        <p:spPr>
          <a:xfrm>
            <a:off x="9171303" y="510350"/>
            <a:ext cx="239553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Mapping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Peak Calling</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Motif analysis</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Visualization</a:t>
            </a:r>
            <a:endParaRPr lang="zh-CN" altLang="en-US" dirty="0">
              <a:latin typeface="微软雅黑" panose="020B0503020204020204" pitchFamily="34" charset="-122"/>
              <a:ea typeface="微软雅黑" panose="020B0503020204020204" pitchFamily="34" charset="-122"/>
            </a:endParaRPr>
          </a:p>
        </p:txBody>
      </p:sp>
      <p:cxnSp>
        <p:nvCxnSpPr>
          <p:cNvPr id="55" name="连接符: 曲线 54">
            <a:extLst>
              <a:ext uri="{FF2B5EF4-FFF2-40B4-BE49-F238E27FC236}">
                <a16:creationId xmlns:a16="http://schemas.microsoft.com/office/drawing/2014/main" id="{29F556DF-F22F-47E5-A553-B2393E220B1B}"/>
              </a:ext>
            </a:extLst>
          </p:cNvPr>
          <p:cNvCxnSpPr>
            <a:cxnSpLocks/>
            <a:stCxn id="34" idx="3"/>
            <a:endCxn id="37" idx="3"/>
          </p:cNvCxnSpPr>
          <p:nvPr/>
        </p:nvCxnSpPr>
        <p:spPr>
          <a:xfrm>
            <a:off x="7866187" y="3214353"/>
            <a:ext cx="12700" cy="1709861"/>
          </a:xfrm>
          <a:prstGeom prst="curvedConnector3">
            <a:avLst>
              <a:gd name="adj1" fmla="val 3600000"/>
            </a:avLst>
          </a:prstGeom>
          <a:ln w="28575">
            <a:tailEnd type="triangle"/>
          </a:ln>
        </p:spPr>
        <p:style>
          <a:lnRef idx="1">
            <a:schemeClr val="dk1"/>
          </a:lnRef>
          <a:fillRef idx="0">
            <a:schemeClr val="dk1"/>
          </a:fillRef>
          <a:effectRef idx="0">
            <a:schemeClr val="dk1"/>
          </a:effectRef>
          <a:fontRef idx="minor">
            <a:schemeClr val="tx1"/>
          </a:fontRef>
        </p:style>
      </p:cxnSp>
      <p:sp>
        <p:nvSpPr>
          <p:cNvPr id="106" name="矩形 105">
            <a:extLst>
              <a:ext uri="{FF2B5EF4-FFF2-40B4-BE49-F238E27FC236}">
                <a16:creationId xmlns:a16="http://schemas.microsoft.com/office/drawing/2014/main" id="{C69FBB52-6F26-4013-81DD-836C7B43C90B}"/>
              </a:ext>
            </a:extLst>
          </p:cNvPr>
          <p:cNvSpPr/>
          <p:nvPr/>
        </p:nvSpPr>
        <p:spPr>
          <a:xfrm>
            <a:off x="536683" y="5702081"/>
            <a:ext cx="2667718" cy="646331"/>
          </a:xfrm>
          <a:prstGeom prst="rect">
            <a:avLst/>
          </a:prstGeom>
        </p:spPr>
        <p:txBody>
          <a:bodyPr wrap="none">
            <a:spAutoFit/>
          </a:bodyPr>
          <a:lstStyle/>
          <a:p>
            <a:pPr algn="ctr"/>
            <a:r>
              <a:rPr lang="en-US" altLang="zh-CN" dirty="0" err="1">
                <a:latin typeface="微软雅黑" panose="020B0503020204020204" pitchFamily="34" charset="-122"/>
                <a:ea typeface="微软雅黑" panose="020B0503020204020204" pitchFamily="34" charset="-122"/>
              </a:rPr>
              <a:t>GeneSet</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MSigDB</a:t>
            </a:r>
            <a:r>
              <a:rPr lang="en-US" altLang="zh-CN" dirty="0">
                <a:latin typeface="微软雅黑" panose="020B0503020204020204" pitchFamily="34" charset="-122"/>
                <a:ea typeface="微软雅黑" panose="020B0503020204020204" pitchFamily="34" charset="-122"/>
              </a:rPr>
              <a:t>/KEGG/GO/…)</a:t>
            </a:r>
            <a:endParaRPr lang="zh-CN" altLang="en-US" dirty="0">
              <a:latin typeface="微软雅黑" panose="020B0503020204020204" pitchFamily="34" charset="-122"/>
              <a:ea typeface="微软雅黑" panose="020B0503020204020204" pitchFamily="34" charset="-122"/>
            </a:endParaRPr>
          </a:p>
        </p:txBody>
      </p:sp>
      <p:sp>
        <p:nvSpPr>
          <p:cNvPr id="107" name="灯片编号占位符 3">
            <a:extLst>
              <a:ext uri="{FF2B5EF4-FFF2-40B4-BE49-F238E27FC236}">
                <a16:creationId xmlns:a16="http://schemas.microsoft.com/office/drawing/2014/main" id="{3E49A8EA-EB2B-49A4-B391-C2EF4345D8AB}"/>
              </a:ext>
            </a:extLst>
          </p:cNvPr>
          <p:cNvSpPr>
            <a:spLocks noGrp="1"/>
          </p:cNvSpPr>
          <p:nvPr>
            <p:ph type="sldNum" sz="quarter" idx="12"/>
          </p:nvPr>
        </p:nvSpPr>
        <p:spPr>
          <a:xfrm>
            <a:off x="9434180" y="6356350"/>
            <a:ext cx="2743200" cy="365125"/>
          </a:xfrm>
        </p:spPr>
        <p:txBody>
          <a:bodyPr/>
          <a:lstStyle/>
          <a:p>
            <a:fld id="{DF849393-7876-44FF-8BC7-6C3A91957E85}" type="slidenum">
              <a:rPr lang="zh-CN" altLang="en-US" smtClean="0"/>
              <a:t>9</a:t>
            </a:fld>
            <a:endParaRPr lang="zh-CN" altLang="en-US" dirty="0"/>
          </a:p>
        </p:txBody>
      </p:sp>
      <p:sp>
        <p:nvSpPr>
          <p:cNvPr id="108" name="矩形 107">
            <a:extLst>
              <a:ext uri="{FF2B5EF4-FFF2-40B4-BE49-F238E27FC236}">
                <a16:creationId xmlns:a16="http://schemas.microsoft.com/office/drawing/2014/main" id="{154C0B56-DA11-421A-9355-16B9237DCEFA}"/>
              </a:ext>
            </a:extLst>
          </p:cNvPr>
          <p:cNvSpPr/>
          <p:nvPr/>
        </p:nvSpPr>
        <p:spPr>
          <a:xfrm>
            <a:off x="4155610" y="5970404"/>
            <a:ext cx="3193118" cy="338554"/>
          </a:xfrm>
          <a:prstGeom prst="rect">
            <a:avLst/>
          </a:prstGeom>
        </p:spPr>
        <p:txBody>
          <a:bodyPr wrap="none">
            <a:spAutoFit/>
          </a:bodyPr>
          <a:lstStyle/>
          <a:p>
            <a:pPr algn="ctr"/>
            <a:r>
              <a:rPr lang="en-US" altLang="zh-CN" sz="1600" b="1" dirty="0">
                <a:latin typeface="微软雅黑" panose="020B0503020204020204" pitchFamily="34" charset="-122"/>
                <a:ea typeface="微软雅黑" panose="020B0503020204020204" pitchFamily="34" charset="-122"/>
              </a:rPr>
              <a:t>Peak analysis: </a:t>
            </a:r>
            <a:r>
              <a:rPr lang="en-US" altLang="zh-CN" sz="1600" b="1" dirty="0" err="1">
                <a:solidFill>
                  <a:srgbClr val="FF0000"/>
                </a:solidFill>
                <a:latin typeface="微软雅黑" panose="020B0503020204020204" pitchFamily="34" charset="-122"/>
                <a:ea typeface="微软雅黑" panose="020B0503020204020204" pitchFamily="34" charset="-122"/>
              </a:rPr>
              <a:t>ChIPpeakAnno</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2561A788-16E4-49F5-AF53-BF13A3A48C0F}"/>
              </a:ext>
            </a:extLst>
          </p:cNvPr>
          <p:cNvSpPr/>
          <p:nvPr/>
        </p:nvSpPr>
        <p:spPr>
          <a:xfrm>
            <a:off x="4155610" y="6372980"/>
            <a:ext cx="2411238" cy="338554"/>
          </a:xfrm>
          <a:prstGeom prst="rect">
            <a:avLst/>
          </a:prstGeom>
        </p:spPr>
        <p:txBody>
          <a:bodyPr wrap="none">
            <a:spAutoFit/>
          </a:bodyPr>
          <a:lstStyle/>
          <a:p>
            <a:pPr algn="ctr"/>
            <a:r>
              <a:rPr lang="en-US" altLang="zh-CN" sz="1600" b="1" dirty="0">
                <a:latin typeface="微软雅黑" panose="020B0503020204020204" pitchFamily="34" charset="-122"/>
                <a:ea typeface="微软雅黑" panose="020B0503020204020204" pitchFamily="34" charset="-122"/>
              </a:rPr>
              <a:t>Motif analysis: </a:t>
            </a:r>
            <a:r>
              <a:rPr lang="en-US" altLang="zh-CN" sz="1600" b="1" dirty="0">
                <a:solidFill>
                  <a:srgbClr val="FF0000"/>
                </a:solidFill>
                <a:latin typeface="微软雅黑" panose="020B0503020204020204" pitchFamily="34" charset="-122"/>
                <a:ea typeface="微软雅黑" panose="020B0503020204020204" pitchFamily="34" charset="-122"/>
              </a:rPr>
              <a:t>MEME</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10EB2CDA-7286-4A35-85B4-9F17752F0174}"/>
              </a:ext>
            </a:extLst>
          </p:cNvPr>
          <p:cNvSpPr/>
          <p:nvPr/>
        </p:nvSpPr>
        <p:spPr>
          <a:xfrm>
            <a:off x="7579866" y="6372980"/>
            <a:ext cx="3171830" cy="338554"/>
          </a:xfrm>
          <a:prstGeom prst="rect">
            <a:avLst/>
          </a:prstGeom>
        </p:spPr>
        <p:txBody>
          <a:bodyPr wrap="none">
            <a:spAutoFit/>
          </a:bodyPr>
          <a:lstStyle/>
          <a:p>
            <a:pPr algn="ctr"/>
            <a:r>
              <a:rPr lang="en-US" altLang="zh-CN" sz="1600" b="1" dirty="0">
                <a:latin typeface="微软雅黑" panose="020B0503020204020204" pitchFamily="34" charset="-122"/>
                <a:ea typeface="微软雅黑" panose="020B0503020204020204" pitchFamily="34" charset="-122"/>
              </a:rPr>
              <a:t>Visualization: </a:t>
            </a:r>
            <a:r>
              <a:rPr lang="en-US" altLang="zh-CN" sz="1600" b="1" dirty="0">
                <a:solidFill>
                  <a:srgbClr val="FF0000"/>
                </a:solidFill>
                <a:latin typeface="微软雅黑" panose="020B0503020204020204" pitchFamily="34" charset="-122"/>
                <a:ea typeface="微软雅黑" panose="020B0503020204020204" pitchFamily="34" charset="-122"/>
              </a:rPr>
              <a:t>IGV / UCSC / …</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111" name="矩形 110">
            <a:extLst>
              <a:ext uri="{FF2B5EF4-FFF2-40B4-BE49-F238E27FC236}">
                <a16:creationId xmlns:a16="http://schemas.microsoft.com/office/drawing/2014/main" id="{3E21B898-DA4D-454A-8309-91CEECEE539E}"/>
              </a:ext>
            </a:extLst>
          </p:cNvPr>
          <p:cNvSpPr/>
          <p:nvPr/>
        </p:nvSpPr>
        <p:spPr>
          <a:xfrm>
            <a:off x="8493188" y="3403469"/>
            <a:ext cx="2566408" cy="584775"/>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Format conversion: </a:t>
            </a:r>
          </a:p>
          <a:p>
            <a:r>
              <a:rPr lang="en-US" altLang="zh-CN" sz="1600" b="1" dirty="0" err="1">
                <a:solidFill>
                  <a:srgbClr val="FF0000"/>
                </a:solidFill>
                <a:latin typeface="微软雅黑" panose="020B0503020204020204" pitchFamily="34" charset="-122"/>
                <a:ea typeface="微软雅黑" panose="020B0503020204020204" pitchFamily="34" charset="-122"/>
              </a:rPr>
              <a:t>Bedtools</a:t>
            </a:r>
            <a:r>
              <a:rPr lang="en-US" altLang="zh-CN" sz="1600" b="1" dirty="0">
                <a:solidFill>
                  <a:srgbClr val="FF0000"/>
                </a:solidFill>
                <a:latin typeface="微软雅黑" panose="020B0503020204020204" pitchFamily="34" charset="-122"/>
                <a:ea typeface="微软雅黑" panose="020B0503020204020204" pitchFamily="34" charset="-122"/>
              </a:rPr>
              <a:t>/</a:t>
            </a:r>
            <a:r>
              <a:rPr lang="en-US" altLang="zh-CN" sz="1600" b="1" dirty="0" err="1">
                <a:solidFill>
                  <a:srgbClr val="FF0000"/>
                </a:solidFill>
                <a:latin typeface="微软雅黑" panose="020B0503020204020204" pitchFamily="34" charset="-122"/>
                <a:ea typeface="微软雅黑" panose="020B0503020204020204" pitchFamily="34" charset="-122"/>
              </a:rPr>
              <a:t>wigToBigWig</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112" name="矩形 111">
            <a:extLst>
              <a:ext uri="{FF2B5EF4-FFF2-40B4-BE49-F238E27FC236}">
                <a16:creationId xmlns:a16="http://schemas.microsoft.com/office/drawing/2014/main" id="{3B6AF0DE-EADB-49A5-8DFD-C59AACDA67A3}"/>
              </a:ext>
            </a:extLst>
          </p:cNvPr>
          <p:cNvSpPr/>
          <p:nvPr/>
        </p:nvSpPr>
        <p:spPr>
          <a:xfrm>
            <a:off x="7579866" y="5970404"/>
            <a:ext cx="2783647" cy="338554"/>
          </a:xfrm>
          <a:prstGeom prst="rect">
            <a:avLst/>
          </a:prstGeom>
        </p:spPr>
        <p:txBody>
          <a:bodyPr wrap="none">
            <a:spAutoFit/>
          </a:bodyPr>
          <a:lstStyle/>
          <a:p>
            <a:pPr algn="ctr"/>
            <a:r>
              <a:rPr lang="en-US" altLang="zh-CN" sz="1600" b="1" dirty="0">
                <a:latin typeface="微软雅黑" panose="020B0503020204020204" pitchFamily="34" charset="-122"/>
                <a:ea typeface="微软雅黑" panose="020B0503020204020204" pitchFamily="34" charset="-122"/>
              </a:rPr>
              <a:t>Functional analysis: </a:t>
            </a:r>
            <a:r>
              <a:rPr lang="en-US" altLang="zh-CN" sz="1600" b="1" dirty="0">
                <a:solidFill>
                  <a:srgbClr val="FF0000"/>
                </a:solidFill>
                <a:latin typeface="微软雅黑" panose="020B0503020204020204" pitchFamily="34" charset="-122"/>
                <a:ea typeface="微软雅黑" panose="020B0503020204020204" pitchFamily="34" charset="-122"/>
              </a:rPr>
              <a:t>BETA</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854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31" grpId="0" animBg="1"/>
      <p:bldP spid="32" grpId="0" animBg="1"/>
      <p:bldP spid="33" grpId="0" animBg="1"/>
      <p:bldP spid="34" grpId="0" animBg="1"/>
      <p:bldP spid="35" grpId="0"/>
      <p:bldP spid="37" grpId="0" animBg="1"/>
      <p:bldP spid="38" grpId="0" animBg="1"/>
      <p:bldP spid="39" grpId="0" animBg="1"/>
      <p:bldP spid="41" grpId="0" animBg="1"/>
      <p:bldP spid="42" grpId="0" animBg="1"/>
      <p:bldP spid="66" grpId="0" animBg="1"/>
      <p:bldP spid="67" grpId="0"/>
      <p:bldP spid="84" grpId="0"/>
      <p:bldP spid="87" grpId="0"/>
      <p:bldP spid="89" grpId="0"/>
      <p:bldP spid="90" grpId="0"/>
      <p:bldP spid="91" grpId="0" animBg="1"/>
      <p:bldP spid="106" grpId="0"/>
      <p:bldP spid="108" grpId="0"/>
      <p:bldP spid="109" grpId="0"/>
      <p:bldP spid="110" grpId="0"/>
      <p:bldP spid="111" grpId="0"/>
      <p:bldP spid="1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23452</TotalTime>
  <Words>8930</Words>
  <Application>Microsoft Office PowerPoint</Application>
  <PresentationFormat>宽屏</PresentationFormat>
  <Paragraphs>948</Paragraphs>
  <Slides>77</Slides>
  <Notes>39</Notes>
  <HiddenSlides>2</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89" baseType="lpstr">
      <vt:lpstr>-apple-system</vt:lpstr>
      <vt:lpstr>BlinkMacSystemFont</vt:lpstr>
      <vt:lpstr>Harding</vt:lpstr>
      <vt:lpstr>等线</vt:lpstr>
      <vt:lpstr>等线 Light</vt:lpstr>
      <vt:lpstr>微软雅黑</vt:lpstr>
      <vt:lpstr>Arial</vt:lpstr>
      <vt:lpstr>Cambria Math</vt:lpstr>
      <vt:lpstr>Georgia</vt:lpstr>
      <vt:lpstr>Wingdings</vt:lpstr>
      <vt:lpstr>Office 主题​​</vt:lpstr>
      <vt:lpstr>Equation</vt:lpstr>
      <vt:lpstr>课程大纲</vt:lpstr>
      <vt:lpstr>基因转录调控的数据分析原理和应用软件</vt:lpstr>
      <vt:lpstr>PowerPoint 演示文稿</vt:lpstr>
      <vt:lpstr>表观组学技术复习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Peak根据宽度不同可分为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单细胞表观测序的数据优势</vt:lpstr>
      <vt:lpstr>单细胞表观测序的数据分析软件流程 (scChIP-Seq)</vt:lpstr>
      <vt:lpstr>单细胞表观测序的数据分析软件流程 (scATAC-Seq)</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单细胞数据分析总结</vt:lpstr>
      <vt:lpstr>单细胞组学(转录组and/or表观组)研究基因转录调控</vt:lpstr>
      <vt:lpstr>生物学网络的基本概念</vt:lpstr>
      <vt:lpstr>如何构建基因转录调控网络 ?</vt:lpstr>
      <vt:lpstr>PowerPoint 演示文稿</vt:lpstr>
      <vt:lpstr>基因转录调控网络的应用</vt:lpstr>
      <vt:lpstr>实验验证策略</vt:lpstr>
      <vt:lpstr>PowerPoint 演示文稿</vt:lpstr>
      <vt:lpstr>PowerPoint 演示文稿</vt:lpstr>
      <vt:lpstr>PowerPoint 演示文稿</vt:lpstr>
      <vt:lpstr>课程总结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Xinran Dong</dc:creator>
  <cp:lastModifiedBy>sherry</cp:lastModifiedBy>
  <cp:revision>699</cp:revision>
  <dcterms:created xsi:type="dcterms:W3CDTF">2024-06-11T05:16:16Z</dcterms:created>
  <dcterms:modified xsi:type="dcterms:W3CDTF">2024-11-13T08:53:01Z</dcterms:modified>
</cp:coreProperties>
</file>